
<file path=[Content_Types].xml><?xml version="1.0" encoding="utf-8"?>
<Types xmlns="http://schemas.openxmlformats.org/package/2006/content-types">
  <Default ContentType="image/png" Extension="png"/>
  <Default ContentType="audio/x-ms-wma" Extension="wm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57" r:id="rId4"/>
    <p:sldId id="269" r:id="rId5"/>
    <p:sldId id="260" r:id="rId6"/>
    <p:sldId id="261" r:id="rId7"/>
    <p:sldId id="263" r:id="rId8"/>
    <p:sldId id="270" r:id="rId9"/>
    <p:sldId id="265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19/06/2020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19/06/2020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542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7484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594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76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19/06/2020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19/06/2020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19/06/2020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19/06/2020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19/06/2020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19/06/2020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19/06/2020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19/06/2020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19/06/2020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19/06/2020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19/06/2020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19/06/2020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1.wma" Type="http://schemas.openxmlformats.org/officeDocument/2006/relationships/audio"/><Relationship Id="rId1" Target="../media/media1.wma" Type="http://schemas.microsoft.com/office/2007/relationships/media"/><Relationship Id="rId6" Target="../media/image8.png" Type="http://schemas.openxmlformats.org/officeDocument/2006/relationships/image"/><Relationship Id="rId5" Target="../media/image7.jpeg" Type="http://schemas.openxmlformats.org/officeDocument/2006/relationships/image"/><Relationship Id="rId4" Target="../notesSlides/notesSlide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 ?><Relationships xmlns="http://schemas.openxmlformats.org/package/2006/relationships"><Relationship Id="rId3" Target="../slideLayouts/slideLayout9.xml" Type="http://schemas.openxmlformats.org/officeDocument/2006/relationships/slideLayout"/><Relationship Id="rId2" Target="../media/media6.wma" Type="http://schemas.openxmlformats.org/officeDocument/2006/relationships/audio"/><Relationship Id="rId1" Target="../media/media6.wma" Type="http://schemas.microsoft.com/office/2007/relationships/media"/><Relationship Id="rId6" Target="../media/image8.png" Type="http://schemas.openxmlformats.org/officeDocument/2006/relationships/image"/><Relationship Id="rId5" Target="../media/image10.jpeg" Type="http://schemas.openxmlformats.org/officeDocument/2006/relationships/image"/><Relationship Id="rId4" Target="../notesSlides/notesSlide5.xml" Type="http://schemas.openxmlformats.org/officeDocument/2006/relationships/notesSlide"/></Relationships>
</file>

<file path=ppt/slides/_rels/slide7.xml.rels><?xml version="1.0" encoding="UTF-8" standalone="yes" ?><Relationships xmlns="http://schemas.openxmlformats.org/package/2006/relationships"><Relationship Id="rId3" Target="../slideLayouts/slideLayout4.xml" Type="http://schemas.openxmlformats.org/officeDocument/2006/relationships/slideLayout"/><Relationship Id="rId2" Target="../media/media7.wma" Type="http://schemas.openxmlformats.org/officeDocument/2006/relationships/audio"/><Relationship Id="rId1" Target="../media/media7.wma" Type="http://schemas.microsoft.com/office/2007/relationships/media"/><Relationship Id="rId6" Target="../media/image8.png" Type="http://schemas.openxmlformats.org/officeDocument/2006/relationships/image"/><Relationship Id="rId5" Target="../media/image11.jpeg" Type="http://schemas.openxmlformats.org/officeDocument/2006/relationships/image"/><Relationship Id="rId4" Target="../notesSlides/notesSlide6.xml" Type="http://schemas.openxmlformats.org/officeDocument/2006/relationships/notesSlide"/></Relationships>
</file>

<file path=ppt/slides/_rels/slide8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Artículo Informativo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1518" y="3306768"/>
            <a:ext cx="7091361" cy="838200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Programa de Integración Escolar</a:t>
            </a:r>
          </a:p>
          <a:p>
            <a:pPr algn="ctr" rtl="0"/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Escuela San José, Recoleta</a:t>
            </a:r>
          </a:p>
          <a:p>
            <a:pPr algn="ctr" rtl="0"/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Educadora Diferencial Daniela Bustamante</a:t>
            </a:r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906" y="0"/>
            <a:ext cx="1762813" cy="63461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10248950" y="2720728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3421" y="30630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0DBD4729-DBDF-40A6-9BA4-E4C97EF6D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55125130-F4AB-465E-8AE2-E583FCAAB2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E0BA65A2-0302-4468-ADA7-9EC3F9593F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Vinilo Pixerstick Escuela caminar niño dibujos animados • Pixers ...">
            <a:extLst>
              <a:ext uri="{FF2B5EF4-FFF2-40B4-BE49-F238E27FC236}">
                <a16:creationId xmlns="" xmlns:a16="http://schemas.microsoft.com/office/drawing/2014/main" id="{D91F3068-5A59-48CC-AFAA-4F92A1BA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9622" y="1342543"/>
            <a:ext cx="2740194" cy="36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cadillo: rectángulo 3">
            <a:extLst>
              <a:ext uri="{FF2B5EF4-FFF2-40B4-BE49-F238E27FC236}">
                <a16:creationId xmlns="" xmlns:a16="http://schemas.microsoft.com/office/drawing/2014/main" id="{4FFEEB07-EA2F-41A0-8BAD-A315458E5CE3}"/>
              </a:ext>
            </a:extLst>
          </p:cNvPr>
          <p:cNvSpPr/>
          <p:nvPr/>
        </p:nvSpPr>
        <p:spPr>
          <a:xfrm>
            <a:off x="2333698" y="1342543"/>
            <a:ext cx="5133566" cy="2471737"/>
          </a:xfrm>
          <a:prstGeom prst="wedgeRectCallout">
            <a:avLst>
              <a:gd name="adj1" fmla="val 74958"/>
              <a:gd name="adj2" fmla="val 205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es-CL" sz="2000" b="1" dirty="0">
                <a:solidFill>
                  <a:schemeClr val="tx2"/>
                </a:solidFill>
                <a:latin typeface="Century Gothic"/>
              </a:rPr>
              <a:t>«El presente material ha sido diseñado para que el/la estudiante que no cuente con la posibilidad de imprimirlo, pueda desarrollar las actividades, sin mayor problema, en sus cuadernos o en el mismo archivo PPT»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83071" y="5500048"/>
            <a:ext cx="896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rgbClr val="FFC000"/>
                </a:solidFill>
                <a:latin typeface="Cooper Black" panose="0208090404030B020404" pitchFamily="18" charset="0"/>
              </a:rPr>
              <a:t>INFORMACIÓN IMPORTANTE</a:t>
            </a:r>
          </a:p>
        </p:txBody>
      </p:sp>
      <p:sp>
        <p:nvSpPr>
          <p:cNvPr id="7" name="Pentágono 6"/>
          <p:cNvSpPr/>
          <p:nvPr/>
        </p:nvSpPr>
        <p:spPr>
          <a:xfrm>
            <a:off x="446534" y="4326899"/>
            <a:ext cx="522457" cy="542311"/>
          </a:xfrm>
          <a:prstGeom prst="homePlate">
            <a:avLst>
              <a:gd name="adj" fmla="val 7351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1015939" y="4407545"/>
            <a:ext cx="883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chemeClr val="tx2"/>
                </a:solidFill>
                <a:latin typeface="Script MT Bold" panose="03040602040607080904" pitchFamily="66" charset="0"/>
              </a:rPr>
              <a:t>Recuerda descargar el archivo primero y verlo en modo presentación.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7668732" y="931763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9761" y="12741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17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4580" y="1002384"/>
            <a:ext cx="9372600" cy="1200416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4000" dirty="0" smtClean="0">
                <a:solidFill>
                  <a:schemeClr val="tx2"/>
                </a:solidFill>
              </a:rPr>
              <a:t>¿Qué es el Artículo </a:t>
            </a:r>
            <a:r>
              <a:rPr lang="es-ES" sz="4000" dirty="0">
                <a:solidFill>
                  <a:schemeClr val="tx2"/>
                </a:solidFill>
              </a:rPr>
              <a:t>I</a:t>
            </a:r>
            <a:r>
              <a:rPr lang="es-ES" sz="4000" dirty="0" smtClean="0">
                <a:solidFill>
                  <a:schemeClr val="tx2"/>
                </a:solidFill>
              </a:rPr>
              <a:t>nformativo?</a:t>
            </a:r>
            <a:endParaRPr lang="es-ES" sz="4000" dirty="0">
              <a:solidFill>
                <a:schemeClr val="tx2"/>
              </a:solidFill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774580" y="2825685"/>
            <a:ext cx="9372600" cy="4114800"/>
          </a:xfrm>
        </p:spPr>
        <p:txBody>
          <a:bodyPr rtlCol="0">
            <a:normAutofit/>
          </a:bodyPr>
          <a:lstStyle/>
          <a:p>
            <a:pPr algn="just" rtl="0"/>
            <a:r>
              <a:rPr lang="es-ES" sz="3200" dirty="0" smtClean="0">
                <a:solidFill>
                  <a:schemeClr val="tx2"/>
                </a:solidFill>
              </a:rPr>
              <a:t>Un Artículo Informativo corresponde a un texto no literario, cuya finalidad es </a:t>
            </a:r>
            <a:r>
              <a:rPr lang="es-E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INFORMAR</a:t>
            </a:r>
            <a:r>
              <a:rPr lang="es-ES" sz="3200" dirty="0" smtClean="0">
                <a:solidFill>
                  <a:schemeClr val="tx2"/>
                </a:solidFill>
              </a:rPr>
              <a:t> al lector acerca de un tema específico.</a:t>
            </a:r>
            <a:endParaRPr lang="es-ES" sz="3200" dirty="0">
              <a:solidFill>
                <a:schemeClr val="tx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10380925" y="496003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5396" y="8383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8151" y="1291471"/>
            <a:ext cx="9372600" cy="675657"/>
          </a:xfrm>
        </p:spPr>
        <p:txBody>
          <a:bodyPr rtlCol="0">
            <a:normAutofit/>
          </a:bodyPr>
          <a:lstStyle/>
          <a:p>
            <a:pPr rtl="0"/>
            <a:r>
              <a:rPr lang="es-ES" sz="3200" dirty="0" smtClean="0"/>
              <a:t>ESTRUCTURA DEL ARTÍCULO INFORMATIVO</a:t>
            </a:r>
            <a:endParaRPr lang="es-ES" sz="3200" dirty="0"/>
          </a:p>
        </p:txBody>
      </p:sp>
      <p:graphicFrame>
        <p:nvGraphicFramePr>
          <p:cNvPr id="5" name="Marcador de posición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0600831"/>
              </p:ext>
            </p:extLst>
          </p:nvPr>
        </p:nvGraphicFramePr>
        <p:xfrm>
          <a:off x="2696065" y="2297785"/>
          <a:ext cx="8936611" cy="37353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20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9709">
                <a:tc>
                  <a:txBody>
                    <a:bodyPr/>
                    <a:lstStyle/>
                    <a:p>
                      <a:pPr algn="just" rtl="0"/>
                      <a:r>
                        <a:rPr lang="es-ES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Título:</a:t>
                      </a:r>
                      <a:r>
                        <a:rPr lang="es-ES" baseline="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s-ES" b="0" baseline="0" noProof="0" dirty="0" smtClean="0">
                          <a:solidFill>
                            <a:schemeClr val="tx2"/>
                          </a:solidFill>
                        </a:rPr>
                        <a:t>Corresponde al nombre del tema del cuál hablará el texto. </a:t>
                      </a:r>
                      <a:endParaRPr lang="es-ES" b="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709">
                <a:tc>
                  <a:txBody>
                    <a:bodyPr/>
                    <a:lstStyle/>
                    <a:p>
                      <a:pPr algn="just" rtl="0"/>
                      <a:r>
                        <a:rPr lang="es-ES" b="1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Introducción:</a:t>
                      </a:r>
                      <a:r>
                        <a:rPr lang="es-ES" b="1" baseline="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s-ES" baseline="0" noProof="0" dirty="0" smtClean="0">
                          <a:solidFill>
                            <a:schemeClr val="tx2"/>
                          </a:solidFill>
                        </a:rPr>
                        <a:t>Corresponde al primer párrafo en el cual se entrega información general. Es el inicio del texto, donde se presenta el tema.</a:t>
                      </a:r>
                      <a:endParaRPr lang="es-ES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9709">
                <a:tc>
                  <a:txBody>
                    <a:bodyPr/>
                    <a:lstStyle/>
                    <a:p>
                      <a:pPr algn="just" rtl="0"/>
                      <a:r>
                        <a:rPr lang="es-ES" b="1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Desarrollo: </a:t>
                      </a:r>
                      <a:r>
                        <a:rPr lang="es-ES" noProof="0" dirty="0" smtClean="0">
                          <a:solidFill>
                            <a:schemeClr val="tx2"/>
                          </a:solidFill>
                        </a:rPr>
                        <a:t>Se entregan todos los datos específicos.</a:t>
                      </a:r>
                      <a:r>
                        <a:rPr lang="es-ES" baseline="0" noProof="0" dirty="0" smtClean="0">
                          <a:solidFill>
                            <a:schemeClr val="tx2"/>
                          </a:solidFill>
                        </a:rPr>
                        <a:t> Se puede organizar con subtítulos y hacer descripciones. </a:t>
                      </a:r>
                      <a:endParaRPr lang="es-ES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6243">
                <a:tc>
                  <a:txBody>
                    <a:bodyPr/>
                    <a:lstStyle/>
                    <a:p>
                      <a:pPr algn="just" rtl="0"/>
                      <a:r>
                        <a:rPr lang="es-ES" b="1" baseline="0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Conclusión: </a:t>
                      </a:r>
                      <a:r>
                        <a:rPr lang="es-CL" dirty="0" smtClean="0">
                          <a:solidFill>
                            <a:schemeClr val="tx2"/>
                          </a:solidFill>
                        </a:rPr>
                        <a:t>Es una síntesis de lo escrito. Junto a la síntesis puede incluirse información que puede ser investigada a futuro.</a:t>
                      </a:r>
                    </a:p>
                    <a:p>
                      <a:pPr algn="just" rtl="0"/>
                      <a:endParaRPr lang="es-ES" b="1" baseline="0" noProof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noProof="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Ilustraciones: </a:t>
                      </a:r>
                      <a:r>
                        <a:rPr lang="es-ES" b="0" noProof="0" dirty="0" smtClean="0">
                          <a:solidFill>
                            <a:schemeClr val="tx2"/>
                          </a:solidFill>
                        </a:rPr>
                        <a:t>Corresponde a una imagen</a:t>
                      </a:r>
                      <a:r>
                        <a:rPr lang="es-ES" b="0" baseline="0" noProof="0" dirty="0" smtClean="0">
                          <a:solidFill>
                            <a:schemeClr val="tx2"/>
                          </a:solidFill>
                        </a:rPr>
                        <a:t> que ilustra (dibujo), el tema del cual se habla. </a:t>
                      </a:r>
                      <a:endParaRPr lang="es-ES" b="0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lang="es-E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Pergamino horizontal 6"/>
          <p:cNvSpPr/>
          <p:nvPr/>
        </p:nvSpPr>
        <p:spPr>
          <a:xfrm>
            <a:off x="575034" y="179108"/>
            <a:ext cx="2912884" cy="12254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2"/>
                </a:solidFill>
              </a:rPr>
              <a:t>No olvides que el artículo informativo, utiliza un vocabulario </a:t>
            </a:r>
            <a:r>
              <a:rPr lang="es-CL" sz="1200" dirty="0" smtClean="0">
                <a:solidFill>
                  <a:schemeClr val="tx2"/>
                </a:solidFill>
              </a:rPr>
              <a:t>técnico, el </a:t>
            </a:r>
            <a:r>
              <a:rPr lang="es-CL" sz="1200" dirty="0">
                <a:solidFill>
                  <a:schemeClr val="tx2"/>
                </a:solidFill>
              </a:rPr>
              <a:t>cual son palabras científicas. 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2694872" y="5156462"/>
            <a:ext cx="8908330" cy="18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10754224" y="818553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8840" y="11419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just" rtl="0"/>
            <a:r>
              <a:rPr lang="es-ES" dirty="0" smtClean="0"/>
              <a:t>Revisemos juntos la estructura del artículo informativo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ctr" rtl="0"/>
            <a:r>
              <a:rPr lang="es-ES" dirty="0" smtClean="0"/>
              <a:t>Veamos </a:t>
            </a:r>
            <a:r>
              <a:rPr lang="es-ES" dirty="0" smtClean="0"/>
              <a:t>el siguiente ejemplo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10578888" y="189260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3359" y="5316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4" y="1947539"/>
            <a:ext cx="2743201" cy="833368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chemeClr val="tx1"/>
                </a:solidFill>
              </a:rPr>
              <a:t>LOS DELFINES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8743345" y="3084325"/>
            <a:ext cx="2743200" cy="1946839"/>
          </a:xfrm>
        </p:spPr>
        <p:txBody>
          <a:bodyPr rtlCol="0">
            <a:normAutofit/>
          </a:bodyPr>
          <a:lstStyle/>
          <a:p>
            <a:pPr algn="just" rtl="0"/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Observa este texto no literario, correspondiente a un artículo informativo. </a:t>
            </a:r>
          </a:p>
          <a:p>
            <a:pPr algn="just" rtl="0"/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</a:rPr>
              <a:t>Aquí podrás reconocer la estructura que hemos mencionado anteriormente. </a:t>
            </a:r>
            <a:endParaRPr lang="es-E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10410683" y="734383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566" y="612742"/>
            <a:ext cx="5444447" cy="468247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4531" y="10767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317" y="0"/>
            <a:ext cx="3648075" cy="4421171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96228" y="3220755"/>
            <a:ext cx="7708785" cy="1200416"/>
          </a:xfrm>
        </p:spPr>
        <p:txBody>
          <a:bodyPr>
            <a:noAutofit/>
          </a:bodyPr>
          <a:lstStyle/>
          <a:p>
            <a:pPr algn="ctr"/>
            <a:r>
              <a:rPr lang="es-CL" sz="4000" dirty="0" smtClean="0"/>
              <a:t>¡Lo hiciste muy bien!</a:t>
            </a:r>
            <a:br>
              <a:rPr lang="es-CL" sz="4000" dirty="0" smtClean="0"/>
            </a:br>
            <a:r>
              <a:rPr lang="es-CL" sz="4000" dirty="0" smtClean="0"/>
              <a:t/>
            </a:r>
            <a:br>
              <a:rPr lang="es-CL" sz="4000" dirty="0" smtClean="0"/>
            </a:br>
            <a:r>
              <a:rPr lang="es-CL" sz="4000" dirty="0" smtClean="0"/>
              <a:t>Ahora practica en tu texto escolar con las actividades que te ha enviado la profesora </a:t>
            </a:r>
            <a:r>
              <a:rPr lang="es-CL" sz="4000" dirty="0" err="1" smtClean="0"/>
              <a:t>Susane</a:t>
            </a:r>
            <a:r>
              <a:rPr lang="es-CL" sz="4000" dirty="0" smtClean="0"/>
              <a:t>. </a:t>
            </a:r>
            <a:endParaRPr lang="es-CL" sz="4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E2510B6-39B4-4127-9946-AC2A5C297DD1}"/>
              </a:ext>
            </a:extLst>
          </p:cNvPr>
          <p:cNvSpPr txBox="1"/>
          <p:nvPr/>
        </p:nvSpPr>
        <p:spPr>
          <a:xfrm rot="19939525">
            <a:off x="8506482" y="3029036"/>
            <a:ext cx="1236306" cy="1172078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pPr algn="ctr"/>
            <a:r>
              <a:rPr lang="es-CL" sz="2000" b="1" dirty="0">
                <a:latin typeface="Maiandra GD" panose="020E0502030308020204" pitchFamily="34" charset="0"/>
              </a:rPr>
              <a:t>Haz click para escuchar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80953" y="3333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Bloc de notas Flores (con imágenes) | Imprimibles nota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8" t="9734" r="23333" b="16619"/>
          <a:stretch/>
        </p:blipFill>
        <p:spPr bwMode="auto">
          <a:xfrm>
            <a:off x="6749592" y="546755"/>
            <a:ext cx="5079062" cy="480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749592" y="2016771"/>
            <a:ext cx="475782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2000" b="1" dirty="0"/>
          </a:p>
          <a:p>
            <a:pPr algn="ctr"/>
            <a:r>
              <a:rPr lang="es-CL" sz="2000" b="1" dirty="0"/>
              <a:t>Profesora </a:t>
            </a:r>
            <a:r>
              <a:rPr lang="es-CL" sz="2000" b="1" dirty="0" err="1" smtClean="0"/>
              <a:t>Susane</a:t>
            </a:r>
            <a:r>
              <a:rPr lang="es-CL" sz="2000" b="1" dirty="0" smtClean="0"/>
              <a:t> Núñez</a:t>
            </a:r>
            <a:endParaRPr lang="es-CL" sz="2000" b="1" dirty="0"/>
          </a:p>
          <a:p>
            <a:pPr algn="ctr"/>
            <a:r>
              <a:rPr lang="es-CL" sz="1600" b="1" dirty="0">
                <a:solidFill>
                  <a:schemeClr val="accent3"/>
                </a:solidFill>
              </a:rPr>
              <a:t>susane.nunez@laprovidenciarecoleta.cl </a:t>
            </a:r>
          </a:p>
          <a:p>
            <a:pPr algn="ctr"/>
            <a:endParaRPr lang="es-CL" sz="2000" b="1" dirty="0" smtClean="0"/>
          </a:p>
          <a:p>
            <a:pPr algn="ctr"/>
            <a:r>
              <a:rPr lang="es-CL" sz="2000" b="1" dirty="0" smtClean="0"/>
              <a:t>Profesora </a:t>
            </a:r>
            <a:r>
              <a:rPr lang="es-CL" sz="2000" b="1" dirty="0"/>
              <a:t>diferencial </a:t>
            </a:r>
            <a:r>
              <a:rPr lang="es-CL" sz="2000" b="1" dirty="0" smtClean="0"/>
              <a:t>Daniela Bustamante</a:t>
            </a:r>
            <a:endParaRPr lang="es-CL" sz="2000" b="1" dirty="0"/>
          </a:p>
          <a:p>
            <a:pPr algn="ctr"/>
            <a:r>
              <a:rPr lang="es-CL" sz="1600" b="1" dirty="0" smtClean="0">
                <a:solidFill>
                  <a:schemeClr val="accent3"/>
                </a:solidFill>
              </a:rPr>
              <a:t>Daniela.Bustamante@laprovidenciarecoleta.cl </a:t>
            </a:r>
            <a:endParaRPr lang="es-CL" sz="1600" b="1" dirty="0">
              <a:solidFill>
                <a:schemeClr val="accent3"/>
              </a:solidFill>
            </a:endParaRPr>
          </a:p>
          <a:p>
            <a:endParaRPr lang="es-CL" sz="2000" dirty="0"/>
          </a:p>
        </p:txBody>
      </p:sp>
      <p:sp>
        <p:nvSpPr>
          <p:cNvPr id="3" name="Rectángulo 2"/>
          <p:cNvSpPr/>
          <p:nvPr/>
        </p:nvSpPr>
        <p:spPr>
          <a:xfrm>
            <a:off x="1186971" y="1101922"/>
            <a:ext cx="5477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>
                <a:latin typeface="Script MT Bold" panose="03040602040607080904" pitchFamily="66" charset="0"/>
              </a:rPr>
              <a:t>Si tienes dudas puedes escribirnos al correo electrónico: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41" y="2397792"/>
            <a:ext cx="2455437" cy="26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88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679" y="229386"/>
            <a:ext cx="10360860" cy="1200416"/>
          </a:xfrm>
        </p:spPr>
        <p:txBody>
          <a:bodyPr rtlCol="0">
            <a:noAutofit/>
          </a:bodyPr>
          <a:lstStyle/>
          <a:p>
            <a:pPr rtl="0"/>
            <a:r>
              <a:rPr lang="es-ES" sz="5400" dirty="0" smtClean="0"/>
              <a:t>¡HASTA LA PRÓXIMA CLASE!</a:t>
            </a:r>
            <a:endParaRPr lang="es-ES" sz="5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503" y="1429802"/>
            <a:ext cx="5505254" cy="36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presentación para el ámbito educativo de unos niños jugando (ilustración animada, pantalla panorámica)</Template>
  <TotalTime>124</TotalTime>
  <Words>316</Words>
  <Application>Microsoft Office PowerPoint</Application>
  <PresentationFormat>Panorámica</PresentationFormat>
  <Paragraphs>45</Paragraphs>
  <Slides>9</Slides>
  <Notes>7</Notes>
  <HiddenSlides>0</HiddenSlides>
  <MMClips>7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Century Gothic</vt:lpstr>
      <vt:lpstr>Cooper Black</vt:lpstr>
      <vt:lpstr>Euphemia</vt:lpstr>
      <vt:lpstr>Maiandra GD</vt:lpstr>
      <vt:lpstr>Script MT Bold</vt:lpstr>
      <vt:lpstr>Wingdings</vt:lpstr>
      <vt:lpstr>Niños jugando 16x9</vt:lpstr>
      <vt:lpstr>Artículo Informativo</vt:lpstr>
      <vt:lpstr>Presentación de PowerPoint</vt:lpstr>
      <vt:lpstr>¿Qué es el Artículo Informativo?</vt:lpstr>
      <vt:lpstr>ESTRUCTURA DEL ARTÍCULO INFORMATIVO</vt:lpstr>
      <vt:lpstr>Revisemos juntos la estructura del artículo informativo</vt:lpstr>
      <vt:lpstr>LOS DELFINES</vt:lpstr>
      <vt:lpstr>¡Lo hiciste muy bien!  Ahora practica en tu texto escolar con las actividades que te ha enviado la profesora Susane. </vt:lpstr>
      <vt:lpstr>Presentación de PowerPoint</vt:lpstr>
      <vt:lpstr>¡HASTA LA PRÓXIMA CLASE!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Artículo Informativo</dc:title>
  <dc:creator>Luis Alberto Bustamante</dc:creator>
  <cp:lastModifiedBy>Luis Alberto Bustamante</cp:lastModifiedBy>
  <cp:revision>11</cp:revision>
  <dcterms:created xsi:type="dcterms:W3CDTF">2020-06-19T00:23:52Z</dcterms:created>
  <dcterms:modified xsi:type="dcterms:W3CDTF">2020-06-19T22:01:03Z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2161611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