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Default ContentType="image/gif" Extension="gif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9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91" r:id="rId8"/>
    <p:sldId id="264" r:id="rId9"/>
    <p:sldId id="269" r:id="rId10"/>
    <p:sldId id="292" r:id="rId11"/>
    <p:sldId id="266" r:id="rId12"/>
    <p:sldId id="27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B51B81-ACA0-4328-A141-07F983CA2D0A}">
  <a:tblStyle styleId="{E2B51B81-ACA0-4328-A141-07F983CA2D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2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86371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0683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a15755a3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a15755a3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581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005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02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798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3739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1245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026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1571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7c365f9a0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7c365f9a0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302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798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BIG TITLE OPENING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1034" y="1874888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09319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100968" y="2690804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3409326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5510850" y="1885925"/>
            <a:ext cx="340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4387644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5510853" y="2675492"/>
            <a:ext cx="189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4387651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0" name="Google Shape;20;p3"/>
          <p:cNvCxnSpPr/>
          <p:nvPr/>
        </p:nvCxnSpPr>
        <p:spPr>
          <a:xfrm>
            <a:off x="4490600" y="803950"/>
            <a:ext cx="0" cy="3443400"/>
          </a:xfrm>
          <a:prstGeom prst="straightConnector1">
            <a:avLst/>
          </a:prstGeom>
          <a:noFill/>
          <a:ln w="19050" cap="flat" cmpd="sng">
            <a:solidFill>
              <a:srgbClr val="F9E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3772150" y="15666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771873" y="208117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3115520" y="2437068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430975" y="1741375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9" r:id="rId6"/>
    <p:sldLayoutId id="2147483681" r:id="rId7"/>
    <p:sldLayoutId id="2147483684" r:id="rId8"/>
    <p:sldLayoutId id="2147483686" r:id="rId9"/>
    <p:sldLayoutId id="214748368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briti.com/juegos-de-matematicas/operaciones-combinadas-con-adrian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lum bright="30000"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subTitle" idx="1"/>
          </p:nvPr>
        </p:nvSpPr>
        <p:spPr>
          <a:xfrm>
            <a:off x="4822050" y="203715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dirty="0" smtClean="0">
                <a:solidFill>
                  <a:srgbClr val="5B72B7"/>
                </a:solidFill>
              </a:rPr>
              <a:t>TEMA 3</a:t>
            </a:r>
            <a:endParaRPr sz="2000">
              <a:solidFill>
                <a:srgbClr val="5B72B7"/>
              </a:solidFill>
            </a:endParaRPr>
          </a:p>
        </p:txBody>
      </p:sp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320374" y="698231"/>
            <a:ext cx="5233482" cy="1396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 smtClean="0"/>
              <a:t>Estrategias de cálculo y problemas</a:t>
            </a:r>
            <a:endParaRPr sz="400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6" y="4509728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ctrTitle"/>
          </p:nvPr>
        </p:nvSpPr>
        <p:spPr>
          <a:xfrm>
            <a:off x="1023258" y="413103"/>
            <a:ext cx="758512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s" dirty="0" smtClean="0"/>
              <a:t>ACTIVIDAD 2: </a:t>
            </a:r>
            <a:r>
              <a:rPr lang="es-ES" dirty="0" smtClean="0"/>
              <a:t>Aplica</a:t>
            </a:r>
            <a:r>
              <a:rPr lang="es" dirty="0" smtClean="0"/>
              <a:t> el orden de resolución para cada ejercicio </a:t>
            </a: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subTitle" idx="4294967295"/>
          </p:nvPr>
        </p:nvSpPr>
        <p:spPr>
          <a:xfrm>
            <a:off x="2256817" y="2036325"/>
            <a:ext cx="6446195" cy="1854740"/>
          </a:xfrm>
          <a:prstGeom prst="rect">
            <a:avLst/>
          </a:prstGeom>
        </p:spPr>
        <p:txBody>
          <a:bodyPr spcFirstLastPara="1" wrap="square" lIns="91425" tIns="0" rIns="91425" bIns="0" numCol="2" anchor="b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>
                <a:solidFill>
                  <a:srgbClr val="5B72B7"/>
                </a:solidFill>
              </a:rPr>
              <a:t> 37 + 8 – 25 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/>
              <a:t>67 - 21 + 20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>
                <a:solidFill>
                  <a:srgbClr val="5B72B7"/>
                </a:solidFill>
              </a:rPr>
              <a:t>32 – 12 + 26 – 15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/>
              <a:t>50 + 27 – 19 – 35 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endParaRPr lang="es-MX" sz="1800" dirty="0" smtClean="0"/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>
                <a:solidFill>
                  <a:srgbClr val="5B72B7"/>
                </a:solidFill>
              </a:rPr>
              <a:t>12 </a:t>
            </a:r>
            <a:r>
              <a:rPr lang="es-MX" sz="1800" dirty="0" smtClean="0">
                <a:solidFill>
                  <a:srgbClr val="5B72B7"/>
                </a:solidFill>
                <a:latin typeface="Arial"/>
                <a:cs typeface="Arial"/>
              </a:rPr>
              <a:t>• 20 : 6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>
                <a:solidFill>
                  <a:srgbClr val="5B72B7"/>
                </a:solidFill>
                <a:latin typeface="Arial"/>
                <a:cs typeface="Arial"/>
              </a:rPr>
              <a:t>63 : 9 • 12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>
                <a:latin typeface="Arial"/>
                <a:cs typeface="Arial"/>
              </a:rPr>
              <a:t>28 • 5 : 4 : 7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r>
              <a:rPr lang="es-MX" sz="1800" dirty="0" smtClean="0">
                <a:solidFill>
                  <a:srgbClr val="5B72B7"/>
                </a:solidFill>
                <a:latin typeface="Arial"/>
                <a:cs typeface="Arial"/>
              </a:rPr>
              <a:t>48 : 8 • 60 : 3</a:t>
            </a:r>
          </a:p>
          <a:p>
            <a:pPr marL="228600" lvl="0" indent="-228600" rtl="0">
              <a:spcBef>
                <a:spcPts val="0"/>
              </a:spcBef>
              <a:spcAft>
                <a:spcPts val="1600"/>
              </a:spcAft>
              <a:buFont typeface="+mj-lt"/>
              <a:buAutoNum type="alphaUcPeriod"/>
            </a:pPr>
            <a:endParaRPr sz="1800">
              <a:solidFill>
                <a:srgbClr val="5B72B7"/>
              </a:solidFill>
            </a:endParaRPr>
          </a:p>
        </p:txBody>
      </p:sp>
      <p:grpSp>
        <p:nvGrpSpPr>
          <p:cNvPr id="288" name="Google Shape;288;p33"/>
          <p:cNvGrpSpPr/>
          <p:nvPr/>
        </p:nvGrpSpPr>
        <p:grpSpPr>
          <a:xfrm>
            <a:off x="8648201" y="108789"/>
            <a:ext cx="365433" cy="355623"/>
            <a:chOff x="1190175" y="307975"/>
            <a:chExt cx="5213025" cy="5073075"/>
          </a:xfrm>
        </p:grpSpPr>
        <p:sp>
          <p:nvSpPr>
            <p:cNvPr id="289" name="Google Shape;289;p33"/>
            <p:cNvSpPr/>
            <p:nvPr/>
          </p:nvSpPr>
          <p:spPr>
            <a:xfrm>
              <a:off x="2771375" y="307975"/>
              <a:ext cx="3631825" cy="3660475"/>
            </a:xfrm>
            <a:custGeom>
              <a:avLst/>
              <a:gdLst/>
              <a:ahLst/>
              <a:cxnLst/>
              <a:rect l="l" t="t" r="r" b="b"/>
              <a:pathLst>
                <a:path w="145273" h="146419" extrusionOk="0">
                  <a:moveTo>
                    <a:pt x="19060" y="10054"/>
                  </a:moveTo>
                  <a:lnTo>
                    <a:pt x="121528" y="65849"/>
                  </a:lnTo>
                  <a:lnTo>
                    <a:pt x="121528" y="65849"/>
                  </a:lnTo>
                  <a:lnTo>
                    <a:pt x="29956" y="48138"/>
                  </a:lnTo>
                  <a:lnTo>
                    <a:pt x="19060" y="10054"/>
                  </a:lnTo>
                  <a:close/>
                  <a:moveTo>
                    <a:pt x="28359" y="54598"/>
                  </a:moveTo>
                  <a:lnTo>
                    <a:pt x="107224" y="69895"/>
                  </a:lnTo>
                  <a:lnTo>
                    <a:pt x="40959" y="69895"/>
                  </a:lnTo>
                  <a:cubicBezTo>
                    <a:pt x="39113" y="69895"/>
                    <a:pt x="37623" y="71386"/>
                    <a:pt x="37623" y="73196"/>
                  </a:cubicBezTo>
                  <a:cubicBezTo>
                    <a:pt x="37623" y="75042"/>
                    <a:pt x="39113" y="76533"/>
                    <a:pt x="40959" y="76533"/>
                  </a:cubicBezTo>
                  <a:lnTo>
                    <a:pt x="107224" y="76533"/>
                  </a:lnTo>
                  <a:lnTo>
                    <a:pt x="28359" y="91795"/>
                  </a:lnTo>
                  <a:lnTo>
                    <a:pt x="11819" y="76533"/>
                  </a:lnTo>
                  <a:lnTo>
                    <a:pt x="27330" y="76533"/>
                  </a:lnTo>
                  <a:cubicBezTo>
                    <a:pt x="29175" y="76533"/>
                    <a:pt x="30666" y="75042"/>
                    <a:pt x="30666" y="73196"/>
                  </a:cubicBezTo>
                  <a:cubicBezTo>
                    <a:pt x="30666" y="71386"/>
                    <a:pt x="29175" y="69895"/>
                    <a:pt x="27330" y="69895"/>
                  </a:cubicBezTo>
                  <a:lnTo>
                    <a:pt x="11819" y="69895"/>
                  </a:lnTo>
                  <a:lnTo>
                    <a:pt x="28359" y="54598"/>
                  </a:lnTo>
                  <a:close/>
                  <a:moveTo>
                    <a:pt x="121528" y="80543"/>
                  </a:moveTo>
                  <a:lnTo>
                    <a:pt x="19060" y="136374"/>
                  </a:lnTo>
                  <a:lnTo>
                    <a:pt x="29956" y="98290"/>
                  </a:lnTo>
                  <a:lnTo>
                    <a:pt x="121528" y="80543"/>
                  </a:lnTo>
                  <a:close/>
                  <a:moveTo>
                    <a:pt x="13702" y="1"/>
                  </a:moveTo>
                  <a:cubicBezTo>
                    <a:pt x="12958" y="1"/>
                    <a:pt x="12223" y="247"/>
                    <a:pt x="11606" y="720"/>
                  </a:cubicBezTo>
                  <a:cubicBezTo>
                    <a:pt x="10577" y="1572"/>
                    <a:pt x="10116" y="2956"/>
                    <a:pt x="10506" y="4234"/>
                  </a:cubicBezTo>
                  <a:lnTo>
                    <a:pt x="23567" y="49984"/>
                  </a:lnTo>
                  <a:lnTo>
                    <a:pt x="1065" y="70783"/>
                  </a:lnTo>
                  <a:cubicBezTo>
                    <a:pt x="1029" y="70783"/>
                    <a:pt x="1029" y="70783"/>
                    <a:pt x="1029" y="70818"/>
                  </a:cubicBezTo>
                  <a:cubicBezTo>
                    <a:pt x="958" y="70854"/>
                    <a:pt x="923" y="70889"/>
                    <a:pt x="887" y="70960"/>
                  </a:cubicBezTo>
                  <a:cubicBezTo>
                    <a:pt x="852" y="70996"/>
                    <a:pt x="817" y="71031"/>
                    <a:pt x="781" y="71067"/>
                  </a:cubicBezTo>
                  <a:cubicBezTo>
                    <a:pt x="746" y="71102"/>
                    <a:pt x="710" y="71173"/>
                    <a:pt x="675" y="71209"/>
                  </a:cubicBezTo>
                  <a:cubicBezTo>
                    <a:pt x="639" y="71244"/>
                    <a:pt x="604" y="71280"/>
                    <a:pt x="568" y="71315"/>
                  </a:cubicBezTo>
                  <a:cubicBezTo>
                    <a:pt x="533" y="71386"/>
                    <a:pt x="497" y="71422"/>
                    <a:pt x="462" y="71493"/>
                  </a:cubicBezTo>
                  <a:cubicBezTo>
                    <a:pt x="462" y="71528"/>
                    <a:pt x="426" y="71564"/>
                    <a:pt x="426" y="71599"/>
                  </a:cubicBezTo>
                  <a:cubicBezTo>
                    <a:pt x="355" y="71670"/>
                    <a:pt x="320" y="71741"/>
                    <a:pt x="284" y="71812"/>
                  </a:cubicBezTo>
                  <a:cubicBezTo>
                    <a:pt x="284" y="71848"/>
                    <a:pt x="284" y="71883"/>
                    <a:pt x="249" y="71883"/>
                  </a:cubicBezTo>
                  <a:cubicBezTo>
                    <a:pt x="213" y="71990"/>
                    <a:pt x="178" y="72061"/>
                    <a:pt x="142" y="72167"/>
                  </a:cubicBezTo>
                  <a:cubicBezTo>
                    <a:pt x="142" y="72167"/>
                    <a:pt x="142" y="72202"/>
                    <a:pt x="142" y="72202"/>
                  </a:cubicBezTo>
                  <a:cubicBezTo>
                    <a:pt x="107" y="72309"/>
                    <a:pt x="71" y="72415"/>
                    <a:pt x="71" y="72522"/>
                  </a:cubicBezTo>
                  <a:cubicBezTo>
                    <a:pt x="36" y="72628"/>
                    <a:pt x="0" y="72735"/>
                    <a:pt x="0" y="72877"/>
                  </a:cubicBezTo>
                  <a:cubicBezTo>
                    <a:pt x="0" y="72983"/>
                    <a:pt x="0" y="73090"/>
                    <a:pt x="0" y="73196"/>
                  </a:cubicBezTo>
                  <a:cubicBezTo>
                    <a:pt x="0" y="73338"/>
                    <a:pt x="0" y="73445"/>
                    <a:pt x="0" y="73551"/>
                  </a:cubicBezTo>
                  <a:cubicBezTo>
                    <a:pt x="0" y="73658"/>
                    <a:pt x="36" y="73800"/>
                    <a:pt x="71" y="73906"/>
                  </a:cubicBezTo>
                  <a:cubicBezTo>
                    <a:pt x="71" y="74013"/>
                    <a:pt x="107" y="74119"/>
                    <a:pt x="142" y="74226"/>
                  </a:cubicBezTo>
                  <a:cubicBezTo>
                    <a:pt x="142" y="74226"/>
                    <a:pt x="142" y="74226"/>
                    <a:pt x="142" y="74261"/>
                  </a:cubicBezTo>
                  <a:cubicBezTo>
                    <a:pt x="178" y="74332"/>
                    <a:pt x="213" y="74439"/>
                    <a:pt x="249" y="74545"/>
                  </a:cubicBezTo>
                  <a:cubicBezTo>
                    <a:pt x="284" y="74545"/>
                    <a:pt x="284" y="74580"/>
                    <a:pt x="284" y="74580"/>
                  </a:cubicBezTo>
                  <a:cubicBezTo>
                    <a:pt x="320" y="74687"/>
                    <a:pt x="355" y="74758"/>
                    <a:pt x="426" y="74829"/>
                  </a:cubicBezTo>
                  <a:cubicBezTo>
                    <a:pt x="426" y="74864"/>
                    <a:pt x="462" y="74900"/>
                    <a:pt x="462" y="74935"/>
                  </a:cubicBezTo>
                  <a:cubicBezTo>
                    <a:pt x="497" y="74971"/>
                    <a:pt x="533" y="75042"/>
                    <a:pt x="568" y="75113"/>
                  </a:cubicBezTo>
                  <a:cubicBezTo>
                    <a:pt x="604" y="75148"/>
                    <a:pt x="639" y="75184"/>
                    <a:pt x="675" y="75219"/>
                  </a:cubicBezTo>
                  <a:cubicBezTo>
                    <a:pt x="710" y="75255"/>
                    <a:pt x="746" y="75326"/>
                    <a:pt x="781" y="75361"/>
                  </a:cubicBezTo>
                  <a:cubicBezTo>
                    <a:pt x="817" y="75397"/>
                    <a:pt x="852" y="75432"/>
                    <a:pt x="887" y="75468"/>
                  </a:cubicBezTo>
                  <a:cubicBezTo>
                    <a:pt x="923" y="75503"/>
                    <a:pt x="958" y="75574"/>
                    <a:pt x="1029" y="75610"/>
                  </a:cubicBezTo>
                  <a:cubicBezTo>
                    <a:pt x="1029" y="75610"/>
                    <a:pt x="1029" y="75645"/>
                    <a:pt x="1065" y="75645"/>
                  </a:cubicBezTo>
                  <a:lnTo>
                    <a:pt x="23567" y="96444"/>
                  </a:lnTo>
                  <a:lnTo>
                    <a:pt x="10506" y="142159"/>
                  </a:lnTo>
                  <a:cubicBezTo>
                    <a:pt x="10116" y="143472"/>
                    <a:pt x="10577" y="144856"/>
                    <a:pt x="11606" y="145673"/>
                  </a:cubicBezTo>
                  <a:cubicBezTo>
                    <a:pt x="12210" y="146170"/>
                    <a:pt x="12955" y="146418"/>
                    <a:pt x="13700" y="146418"/>
                  </a:cubicBezTo>
                  <a:cubicBezTo>
                    <a:pt x="14233" y="146418"/>
                    <a:pt x="14765" y="146276"/>
                    <a:pt x="15298" y="145992"/>
                  </a:cubicBezTo>
                  <a:lnTo>
                    <a:pt x="143498" y="76142"/>
                  </a:lnTo>
                  <a:cubicBezTo>
                    <a:pt x="143533" y="76142"/>
                    <a:pt x="143569" y="76107"/>
                    <a:pt x="143569" y="76107"/>
                  </a:cubicBezTo>
                  <a:cubicBezTo>
                    <a:pt x="143604" y="76107"/>
                    <a:pt x="143640" y="76071"/>
                    <a:pt x="143675" y="76036"/>
                  </a:cubicBezTo>
                  <a:cubicBezTo>
                    <a:pt x="143746" y="76000"/>
                    <a:pt x="143782" y="76000"/>
                    <a:pt x="143817" y="75965"/>
                  </a:cubicBezTo>
                  <a:cubicBezTo>
                    <a:pt x="143853" y="75929"/>
                    <a:pt x="143853" y="75929"/>
                    <a:pt x="143888" y="75929"/>
                  </a:cubicBezTo>
                  <a:cubicBezTo>
                    <a:pt x="143923" y="75894"/>
                    <a:pt x="143923" y="75858"/>
                    <a:pt x="143959" y="75858"/>
                  </a:cubicBezTo>
                  <a:cubicBezTo>
                    <a:pt x="144030" y="75823"/>
                    <a:pt x="144065" y="75752"/>
                    <a:pt x="144136" y="75716"/>
                  </a:cubicBezTo>
                  <a:cubicBezTo>
                    <a:pt x="144172" y="75681"/>
                    <a:pt x="144207" y="75645"/>
                    <a:pt x="144243" y="75610"/>
                  </a:cubicBezTo>
                  <a:cubicBezTo>
                    <a:pt x="144278" y="75610"/>
                    <a:pt x="144278" y="75574"/>
                    <a:pt x="144278" y="75574"/>
                  </a:cubicBezTo>
                  <a:cubicBezTo>
                    <a:pt x="144314" y="75539"/>
                    <a:pt x="144314" y="75539"/>
                    <a:pt x="144349" y="75503"/>
                  </a:cubicBezTo>
                  <a:cubicBezTo>
                    <a:pt x="144385" y="75468"/>
                    <a:pt x="144456" y="75397"/>
                    <a:pt x="144491" y="75361"/>
                  </a:cubicBezTo>
                  <a:cubicBezTo>
                    <a:pt x="144491" y="75361"/>
                    <a:pt x="144491" y="75326"/>
                    <a:pt x="144527" y="75326"/>
                  </a:cubicBezTo>
                  <a:cubicBezTo>
                    <a:pt x="144527" y="75326"/>
                    <a:pt x="144527" y="75290"/>
                    <a:pt x="144527" y="75290"/>
                  </a:cubicBezTo>
                  <a:cubicBezTo>
                    <a:pt x="144562" y="75290"/>
                    <a:pt x="144562" y="75255"/>
                    <a:pt x="144562" y="75255"/>
                  </a:cubicBezTo>
                  <a:cubicBezTo>
                    <a:pt x="144598" y="75184"/>
                    <a:pt x="144633" y="75148"/>
                    <a:pt x="144669" y="75113"/>
                  </a:cubicBezTo>
                  <a:cubicBezTo>
                    <a:pt x="144704" y="75077"/>
                    <a:pt x="144704" y="75042"/>
                    <a:pt x="144740" y="75006"/>
                  </a:cubicBezTo>
                  <a:cubicBezTo>
                    <a:pt x="144775" y="74971"/>
                    <a:pt x="144775" y="74935"/>
                    <a:pt x="144811" y="74900"/>
                  </a:cubicBezTo>
                  <a:cubicBezTo>
                    <a:pt x="144811" y="74900"/>
                    <a:pt x="144811" y="74864"/>
                    <a:pt x="144846" y="74864"/>
                  </a:cubicBezTo>
                  <a:cubicBezTo>
                    <a:pt x="144846" y="74829"/>
                    <a:pt x="144882" y="74793"/>
                    <a:pt x="144882" y="74758"/>
                  </a:cubicBezTo>
                  <a:cubicBezTo>
                    <a:pt x="144917" y="74687"/>
                    <a:pt x="144953" y="74651"/>
                    <a:pt x="144988" y="74580"/>
                  </a:cubicBezTo>
                  <a:cubicBezTo>
                    <a:pt x="144988" y="74545"/>
                    <a:pt x="145024" y="74510"/>
                    <a:pt x="145024" y="74474"/>
                  </a:cubicBezTo>
                  <a:cubicBezTo>
                    <a:pt x="145059" y="74403"/>
                    <a:pt x="145059" y="74368"/>
                    <a:pt x="145095" y="74297"/>
                  </a:cubicBezTo>
                  <a:cubicBezTo>
                    <a:pt x="145095" y="74261"/>
                    <a:pt x="145095" y="74226"/>
                    <a:pt x="145130" y="74226"/>
                  </a:cubicBezTo>
                  <a:cubicBezTo>
                    <a:pt x="145130" y="74190"/>
                    <a:pt x="145130" y="74190"/>
                    <a:pt x="145130" y="74155"/>
                  </a:cubicBezTo>
                  <a:cubicBezTo>
                    <a:pt x="145130" y="74155"/>
                    <a:pt x="145130" y="74119"/>
                    <a:pt x="145130" y="74119"/>
                  </a:cubicBezTo>
                  <a:cubicBezTo>
                    <a:pt x="145166" y="74084"/>
                    <a:pt x="145166" y="74084"/>
                    <a:pt x="145166" y="74048"/>
                  </a:cubicBezTo>
                  <a:cubicBezTo>
                    <a:pt x="145166" y="74048"/>
                    <a:pt x="145166" y="74048"/>
                    <a:pt x="145166" y="74013"/>
                  </a:cubicBezTo>
                  <a:cubicBezTo>
                    <a:pt x="145166" y="73977"/>
                    <a:pt x="145201" y="73942"/>
                    <a:pt x="145201" y="73871"/>
                  </a:cubicBezTo>
                  <a:cubicBezTo>
                    <a:pt x="145201" y="73835"/>
                    <a:pt x="145201" y="73800"/>
                    <a:pt x="145237" y="73764"/>
                  </a:cubicBezTo>
                  <a:cubicBezTo>
                    <a:pt x="145237" y="73764"/>
                    <a:pt x="145237" y="73729"/>
                    <a:pt x="145237" y="73729"/>
                  </a:cubicBezTo>
                  <a:cubicBezTo>
                    <a:pt x="145237" y="73693"/>
                    <a:pt x="145237" y="73658"/>
                    <a:pt x="145237" y="73622"/>
                  </a:cubicBezTo>
                  <a:cubicBezTo>
                    <a:pt x="145237" y="73622"/>
                    <a:pt x="145237" y="73587"/>
                    <a:pt x="145237" y="73551"/>
                  </a:cubicBezTo>
                  <a:cubicBezTo>
                    <a:pt x="145272" y="73551"/>
                    <a:pt x="145272" y="73551"/>
                    <a:pt x="145272" y="73516"/>
                  </a:cubicBezTo>
                  <a:cubicBezTo>
                    <a:pt x="145272" y="73480"/>
                    <a:pt x="145272" y="73445"/>
                    <a:pt x="145272" y="73409"/>
                  </a:cubicBezTo>
                  <a:cubicBezTo>
                    <a:pt x="145272" y="73338"/>
                    <a:pt x="145272" y="73267"/>
                    <a:pt x="145272" y="73232"/>
                  </a:cubicBezTo>
                  <a:cubicBezTo>
                    <a:pt x="145272" y="73125"/>
                    <a:pt x="145272" y="73090"/>
                    <a:pt x="145272" y="73019"/>
                  </a:cubicBezTo>
                  <a:cubicBezTo>
                    <a:pt x="145272" y="72983"/>
                    <a:pt x="145272" y="72948"/>
                    <a:pt x="145272" y="72877"/>
                  </a:cubicBezTo>
                  <a:lnTo>
                    <a:pt x="145237" y="72877"/>
                  </a:lnTo>
                  <a:cubicBezTo>
                    <a:pt x="145237" y="72841"/>
                    <a:pt x="145237" y="72806"/>
                    <a:pt x="145237" y="72770"/>
                  </a:cubicBezTo>
                  <a:cubicBezTo>
                    <a:pt x="145237" y="72770"/>
                    <a:pt x="145237" y="72735"/>
                    <a:pt x="145237" y="72699"/>
                  </a:cubicBezTo>
                  <a:cubicBezTo>
                    <a:pt x="145237" y="72699"/>
                    <a:pt x="145237" y="72664"/>
                    <a:pt x="145237" y="72664"/>
                  </a:cubicBezTo>
                  <a:cubicBezTo>
                    <a:pt x="145201" y="72628"/>
                    <a:pt x="145201" y="72593"/>
                    <a:pt x="145201" y="72593"/>
                  </a:cubicBezTo>
                  <a:cubicBezTo>
                    <a:pt x="145201" y="72557"/>
                    <a:pt x="145201" y="72557"/>
                    <a:pt x="145201" y="72522"/>
                  </a:cubicBezTo>
                  <a:cubicBezTo>
                    <a:pt x="145201" y="72486"/>
                    <a:pt x="145166" y="72415"/>
                    <a:pt x="145166" y="72380"/>
                  </a:cubicBezTo>
                  <a:cubicBezTo>
                    <a:pt x="145166" y="72344"/>
                    <a:pt x="145166" y="72309"/>
                    <a:pt x="145130" y="72309"/>
                  </a:cubicBezTo>
                  <a:cubicBezTo>
                    <a:pt x="145130" y="72273"/>
                    <a:pt x="145130" y="72273"/>
                    <a:pt x="145130" y="72238"/>
                  </a:cubicBezTo>
                  <a:cubicBezTo>
                    <a:pt x="145130" y="72238"/>
                    <a:pt x="145130" y="72238"/>
                    <a:pt x="145130" y="72202"/>
                  </a:cubicBezTo>
                  <a:cubicBezTo>
                    <a:pt x="145095" y="72202"/>
                    <a:pt x="145095" y="72167"/>
                    <a:pt x="145095" y="72131"/>
                  </a:cubicBezTo>
                  <a:cubicBezTo>
                    <a:pt x="145059" y="72096"/>
                    <a:pt x="145059" y="72061"/>
                    <a:pt x="145059" y="72025"/>
                  </a:cubicBezTo>
                  <a:cubicBezTo>
                    <a:pt x="145024" y="71990"/>
                    <a:pt x="145024" y="71954"/>
                    <a:pt x="145024" y="71919"/>
                  </a:cubicBezTo>
                  <a:cubicBezTo>
                    <a:pt x="144988" y="71883"/>
                    <a:pt x="144953" y="71812"/>
                    <a:pt x="144953" y="71777"/>
                  </a:cubicBezTo>
                  <a:cubicBezTo>
                    <a:pt x="144917" y="71706"/>
                    <a:pt x="144882" y="71670"/>
                    <a:pt x="144882" y="71635"/>
                  </a:cubicBezTo>
                  <a:cubicBezTo>
                    <a:pt x="144846" y="71599"/>
                    <a:pt x="144846" y="71564"/>
                    <a:pt x="144811" y="71564"/>
                  </a:cubicBezTo>
                  <a:cubicBezTo>
                    <a:pt x="144811" y="71528"/>
                    <a:pt x="144775" y="71493"/>
                    <a:pt x="144775" y="71457"/>
                  </a:cubicBezTo>
                  <a:cubicBezTo>
                    <a:pt x="144704" y="71386"/>
                    <a:pt x="144669" y="71280"/>
                    <a:pt x="144598" y="71173"/>
                  </a:cubicBezTo>
                  <a:cubicBezTo>
                    <a:pt x="144562" y="71173"/>
                    <a:pt x="144562" y="71138"/>
                    <a:pt x="144527" y="71138"/>
                  </a:cubicBezTo>
                  <a:cubicBezTo>
                    <a:pt x="144456" y="71031"/>
                    <a:pt x="144385" y="70960"/>
                    <a:pt x="144314" y="70854"/>
                  </a:cubicBezTo>
                  <a:cubicBezTo>
                    <a:pt x="144278" y="70854"/>
                    <a:pt x="144278" y="70854"/>
                    <a:pt x="144278" y="70818"/>
                  </a:cubicBezTo>
                  <a:cubicBezTo>
                    <a:pt x="144243" y="70818"/>
                    <a:pt x="144243" y="70818"/>
                    <a:pt x="144207" y="70783"/>
                  </a:cubicBezTo>
                  <a:cubicBezTo>
                    <a:pt x="144136" y="70712"/>
                    <a:pt x="144065" y="70641"/>
                    <a:pt x="143959" y="70570"/>
                  </a:cubicBezTo>
                  <a:cubicBezTo>
                    <a:pt x="143923" y="70534"/>
                    <a:pt x="143923" y="70534"/>
                    <a:pt x="143888" y="70499"/>
                  </a:cubicBezTo>
                  <a:cubicBezTo>
                    <a:pt x="143817" y="70463"/>
                    <a:pt x="143711" y="70392"/>
                    <a:pt x="143640" y="70357"/>
                  </a:cubicBezTo>
                  <a:cubicBezTo>
                    <a:pt x="143604" y="70321"/>
                    <a:pt x="143569" y="70286"/>
                    <a:pt x="143533" y="70286"/>
                  </a:cubicBezTo>
                  <a:cubicBezTo>
                    <a:pt x="143498" y="70286"/>
                    <a:pt x="15298" y="400"/>
                    <a:pt x="15298" y="400"/>
                  </a:cubicBezTo>
                  <a:cubicBezTo>
                    <a:pt x="14789" y="131"/>
                    <a:pt x="14243" y="1"/>
                    <a:pt x="13702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1217675" y="4044250"/>
              <a:ext cx="229825" cy="327925"/>
            </a:xfrm>
            <a:custGeom>
              <a:avLst/>
              <a:gdLst/>
              <a:ahLst/>
              <a:cxnLst/>
              <a:rect l="l" t="t" r="r" b="b"/>
              <a:pathLst>
                <a:path w="9193" h="13117" extrusionOk="0">
                  <a:moveTo>
                    <a:pt x="3676" y="1"/>
                  </a:moveTo>
                  <a:cubicBezTo>
                    <a:pt x="3424" y="1"/>
                    <a:pt x="3168" y="30"/>
                    <a:pt x="2911" y="90"/>
                  </a:cubicBezTo>
                  <a:cubicBezTo>
                    <a:pt x="1136" y="481"/>
                    <a:pt x="0" y="2256"/>
                    <a:pt x="391" y="4030"/>
                  </a:cubicBezTo>
                  <a:cubicBezTo>
                    <a:pt x="888" y="6337"/>
                    <a:pt x="1562" y="8644"/>
                    <a:pt x="2307" y="10880"/>
                  </a:cubicBezTo>
                  <a:cubicBezTo>
                    <a:pt x="2804" y="12265"/>
                    <a:pt x="4082" y="13116"/>
                    <a:pt x="5466" y="13116"/>
                  </a:cubicBezTo>
                  <a:cubicBezTo>
                    <a:pt x="5821" y="13116"/>
                    <a:pt x="6176" y="13045"/>
                    <a:pt x="6531" y="12939"/>
                  </a:cubicBezTo>
                  <a:cubicBezTo>
                    <a:pt x="8270" y="12336"/>
                    <a:pt x="9193" y="10454"/>
                    <a:pt x="8625" y="8715"/>
                  </a:cubicBezTo>
                  <a:cubicBezTo>
                    <a:pt x="7915" y="6728"/>
                    <a:pt x="7347" y="4669"/>
                    <a:pt x="6886" y="2610"/>
                  </a:cubicBezTo>
                  <a:cubicBezTo>
                    <a:pt x="6551" y="1058"/>
                    <a:pt x="5197" y="1"/>
                    <a:pt x="3676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1190175" y="3542825"/>
              <a:ext cx="180150" cy="334225"/>
            </a:xfrm>
            <a:custGeom>
              <a:avLst/>
              <a:gdLst/>
              <a:ahLst/>
              <a:cxnLst/>
              <a:rect l="l" t="t" r="r" b="b"/>
              <a:pathLst>
                <a:path w="7206" h="13369" extrusionOk="0">
                  <a:moveTo>
                    <a:pt x="3669" y="1"/>
                  </a:moveTo>
                  <a:cubicBezTo>
                    <a:pt x="2010" y="1"/>
                    <a:pt x="555" y="1285"/>
                    <a:pt x="390" y="2969"/>
                  </a:cubicBezTo>
                  <a:cubicBezTo>
                    <a:pt x="142" y="5276"/>
                    <a:pt x="0" y="7654"/>
                    <a:pt x="0" y="9997"/>
                  </a:cubicBezTo>
                  <a:cubicBezTo>
                    <a:pt x="0" y="11842"/>
                    <a:pt x="1491" y="13333"/>
                    <a:pt x="3336" y="13368"/>
                  </a:cubicBezTo>
                  <a:cubicBezTo>
                    <a:pt x="5146" y="13368"/>
                    <a:pt x="6637" y="11878"/>
                    <a:pt x="6673" y="10032"/>
                  </a:cubicBezTo>
                  <a:cubicBezTo>
                    <a:pt x="6673" y="7902"/>
                    <a:pt x="6779" y="5773"/>
                    <a:pt x="6992" y="3679"/>
                  </a:cubicBezTo>
                  <a:cubicBezTo>
                    <a:pt x="7205" y="1833"/>
                    <a:pt x="5856" y="200"/>
                    <a:pt x="4046" y="23"/>
                  </a:cubicBezTo>
                  <a:cubicBezTo>
                    <a:pt x="3920" y="8"/>
                    <a:pt x="3794" y="1"/>
                    <a:pt x="3669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1258475" y="3056275"/>
              <a:ext cx="246700" cy="323875"/>
            </a:xfrm>
            <a:custGeom>
              <a:avLst/>
              <a:gdLst/>
              <a:ahLst/>
              <a:cxnLst/>
              <a:rect l="l" t="t" r="r" b="b"/>
              <a:pathLst>
                <a:path w="9868" h="12955" extrusionOk="0">
                  <a:moveTo>
                    <a:pt x="6065" y="1"/>
                  </a:moveTo>
                  <a:cubicBezTo>
                    <a:pt x="4791" y="1"/>
                    <a:pt x="3571" y="757"/>
                    <a:pt x="3018" y="2023"/>
                  </a:cubicBezTo>
                  <a:cubicBezTo>
                    <a:pt x="2095" y="4152"/>
                    <a:pt x="1243" y="6388"/>
                    <a:pt x="533" y="8624"/>
                  </a:cubicBezTo>
                  <a:cubicBezTo>
                    <a:pt x="1" y="10363"/>
                    <a:pt x="959" y="12244"/>
                    <a:pt x="2698" y="12812"/>
                  </a:cubicBezTo>
                  <a:cubicBezTo>
                    <a:pt x="3053" y="12919"/>
                    <a:pt x="3373" y="12954"/>
                    <a:pt x="3728" y="12954"/>
                  </a:cubicBezTo>
                  <a:cubicBezTo>
                    <a:pt x="5112" y="12954"/>
                    <a:pt x="6425" y="12067"/>
                    <a:pt x="6887" y="10647"/>
                  </a:cubicBezTo>
                  <a:cubicBezTo>
                    <a:pt x="7525" y="8624"/>
                    <a:pt x="8271" y="6601"/>
                    <a:pt x="9123" y="4649"/>
                  </a:cubicBezTo>
                  <a:cubicBezTo>
                    <a:pt x="9868" y="2981"/>
                    <a:pt x="9087" y="1029"/>
                    <a:pt x="7383" y="283"/>
                  </a:cubicBezTo>
                  <a:cubicBezTo>
                    <a:pt x="6954" y="92"/>
                    <a:pt x="6506" y="1"/>
                    <a:pt x="6065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1480325" y="2631000"/>
              <a:ext cx="290175" cy="299275"/>
            </a:xfrm>
            <a:custGeom>
              <a:avLst/>
              <a:gdLst/>
              <a:ahLst/>
              <a:cxnLst/>
              <a:rect l="l" t="t" r="r" b="b"/>
              <a:pathLst>
                <a:path w="11607" h="11971" extrusionOk="0">
                  <a:moveTo>
                    <a:pt x="7906" y="0"/>
                  </a:moveTo>
                  <a:cubicBezTo>
                    <a:pt x="6968" y="0"/>
                    <a:pt x="6038" y="386"/>
                    <a:pt x="5395" y="1145"/>
                  </a:cubicBezTo>
                  <a:cubicBezTo>
                    <a:pt x="3833" y="2920"/>
                    <a:pt x="2378" y="4801"/>
                    <a:pt x="1029" y="6717"/>
                  </a:cubicBezTo>
                  <a:cubicBezTo>
                    <a:pt x="0" y="8208"/>
                    <a:pt x="355" y="10302"/>
                    <a:pt x="1846" y="11367"/>
                  </a:cubicBezTo>
                  <a:cubicBezTo>
                    <a:pt x="2449" y="11757"/>
                    <a:pt x="3088" y="11970"/>
                    <a:pt x="3762" y="11970"/>
                  </a:cubicBezTo>
                  <a:cubicBezTo>
                    <a:pt x="4827" y="11970"/>
                    <a:pt x="5856" y="11474"/>
                    <a:pt x="6495" y="10551"/>
                  </a:cubicBezTo>
                  <a:cubicBezTo>
                    <a:pt x="7702" y="8812"/>
                    <a:pt x="9015" y="7108"/>
                    <a:pt x="10435" y="5511"/>
                  </a:cubicBezTo>
                  <a:cubicBezTo>
                    <a:pt x="11606" y="4091"/>
                    <a:pt x="11464" y="1997"/>
                    <a:pt x="10080" y="790"/>
                  </a:cubicBezTo>
                  <a:cubicBezTo>
                    <a:pt x="9455" y="261"/>
                    <a:pt x="8678" y="0"/>
                    <a:pt x="7906" y="0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1828150" y="2304250"/>
              <a:ext cx="326550" cy="262225"/>
            </a:xfrm>
            <a:custGeom>
              <a:avLst/>
              <a:gdLst/>
              <a:ahLst/>
              <a:cxnLst/>
              <a:rect l="l" t="t" r="r" b="b"/>
              <a:pathLst>
                <a:path w="13062" h="10489" extrusionOk="0">
                  <a:moveTo>
                    <a:pt x="9248" y="1"/>
                  </a:moveTo>
                  <a:cubicBezTo>
                    <a:pt x="8647" y="1"/>
                    <a:pt x="8037" y="166"/>
                    <a:pt x="7489" y="515"/>
                  </a:cubicBezTo>
                  <a:cubicBezTo>
                    <a:pt x="5502" y="1722"/>
                    <a:pt x="3550" y="3106"/>
                    <a:pt x="1704" y="4526"/>
                  </a:cubicBezTo>
                  <a:cubicBezTo>
                    <a:pt x="249" y="5661"/>
                    <a:pt x="0" y="7755"/>
                    <a:pt x="1101" y="9211"/>
                  </a:cubicBezTo>
                  <a:cubicBezTo>
                    <a:pt x="1775" y="10027"/>
                    <a:pt x="2733" y="10488"/>
                    <a:pt x="3727" y="10488"/>
                  </a:cubicBezTo>
                  <a:cubicBezTo>
                    <a:pt x="4437" y="10488"/>
                    <a:pt x="5182" y="10275"/>
                    <a:pt x="5786" y="9778"/>
                  </a:cubicBezTo>
                  <a:cubicBezTo>
                    <a:pt x="7454" y="8501"/>
                    <a:pt x="9228" y="7258"/>
                    <a:pt x="11003" y="6158"/>
                  </a:cubicBezTo>
                  <a:cubicBezTo>
                    <a:pt x="12565" y="5164"/>
                    <a:pt x="13062" y="3141"/>
                    <a:pt x="12068" y="1580"/>
                  </a:cubicBezTo>
                  <a:cubicBezTo>
                    <a:pt x="11446" y="566"/>
                    <a:pt x="10360" y="1"/>
                    <a:pt x="9248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2175100" y="5131050"/>
              <a:ext cx="346950" cy="213625"/>
            </a:xfrm>
            <a:custGeom>
              <a:avLst/>
              <a:gdLst/>
              <a:ahLst/>
              <a:cxnLst/>
              <a:rect l="l" t="t" r="r" b="b"/>
              <a:pathLst>
                <a:path w="13878" h="8545" extrusionOk="0">
                  <a:moveTo>
                    <a:pt x="3728" y="0"/>
                  </a:moveTo>
                  <a:cubicBezTo>
                    <a:pt x="2368" y="0"/>
                    <a:pt x="1104" y="856"/>
                    <a:pt x="603" y="2191"/>
                  </a:cubicBezTo>
                  <a:cubicBezTo>
                    <a:pt x="0" y="3930"/>
                    <a:pt x="887" y="5847"/>
                    <a:pt x="2626" y="6450"/>
                  </a:cubicBezTo>
                  <a:cubicBezTo>
                    <a:pt x="4863" y="7267"/>
                    <a:pt x="7170" y="7941"/>
                    <a:pt x="9441" y="8474"/>
                  </a:cubicBezTo>
                  <a:cubicBezTo>
                    <a:pt x="9690" y="8509"/>
                    <a:pt x="9973" y="8545"/>
                    <a:pt x="10222" y="8545"/>
                  </a:cubicBezTo>
                  <a:cubicBezTo>
                    <a:pt x="11713" y="8545"/>
                    <a:pt x="13097" y="7515"/>
                    <a:pt x="13452" y="5989"/>
                  </a:cubicBezTo>
                  <a:cubicBezTo>
                    <a:pt x="13878" y="4179"/>
                    <a:pt x="12742" y="2404"/>
                    <a:pt x="10967" y="1978"/>
                  </a:cubicBezTo>
                  <a:cubicBezTo>
                    <a:pt x="8909" y="1517"/>
                    <a:pt x="6850" y="914"/>
                    <a:pt x="4863" y="204"/>
                  </a:cubicBezTo>
                  <a:cubicBezTo>
                    <a:pt x="4486" y="66"/>
                    <a:pt x="4104" y="0"/>
                    <a:pt x="3728" y="0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1737650" y="4885075"/>
              <a:ext cx="324775" cy="264400"/>
            </a:xfrm>
            <a:custGeom>
              <a:avLst/>
              <a:gdLst/>
              <a:ahLst/>
              <a:cxnLst/>
              <a:rect l="l" t="t" r="r" b="b"/>
              <a:pathLst>
                <a:path w="12991" h="10576" extrusionOk="0">
                  <a:moveTo>
                    <a:pt x="3750" y="0"/>
                  </a:moveTo>
                  <a:cubicBezTo>
                    <a:pt x="2776" y="0"/>
                    <a:pt x="1805" y="429"/>
                    <a:pt x="1136" y="1241"/>
                  </a:cubicBezTo>
                  <a:cubicBezTo>
                    <a:pt x="0" y="2660"/>
                    <a:pt x="213" y="4754"/>
                    <a:pt x="1633" y="5926"/>
                  </a:cubicBezTo>
                  <a:cubicBezTo>
                    <a:pt x="3478" y="7416"/>
                    <a:pt x="5395" y="8800"/>
                    <a:pt x="7383" y="10078"/>
                  </a:cubicBezTo>
                  <a:cubicBezTo>
                    <a:pt x="7950" y="10433"/>
                    <a:pt x="8589" y="10575"/>
                    <a:pt x="9193" y="10575"/>
                  </a:cubicBezTo>
                  <a:cubicBezTo>
                    <a:pt x="10293" y="10575"/>
                    <a:pt x="11358" y="10043"/>
                    <a:pt x="11997" y="9049"/>
                  </a:cubicBezTo>
                  <a:cubicBezTo>
                    <a:pt x="12990" y="7487"/>
                    <a:pt x="12529" y="5429"/>
                    <a:pt x="10967" y="4470"/>
                  </a:cubicBezTo>
                  <a:cubicBezTo>
                    <a:pt x="9193" y="3335"/>
                    <a:pt x="7454" y="2057"/>
                    <a:pt x="5821" y="744"/>
                  </a:cubicBezTo>
                  <a:cubicBezTo>
                    <a:pt x="5212" y="242"/>
                    <a:pt x="4480" y="0"/>
                    <a:pt x="3750" y="0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1403125" y="4508975"/>
              <a:ext cx="285725" cy="304200"/>
            </a:xfrm>
            <a:custGeom>
              <a:avLst/>
              <a:gdLst/>
              <a:ahLst/>
              <a:cxnLst/>
              <a:rect l="l" t="t" r="r" b="b"/>
              <a:pathLst>
                <a:path w="11429" h="12168" extrusionOk="0">
                  <a:moveTo>
                    <a:pt x="3797" y="0"/>
                  </a:moveTo>
                  <a:cubicBezTo>
                    <a:pt x="3202" y="0"/>
                    <a:pt x="2601" y="158"/>
                    <a:pt x="2059" y="490"/>
                  </a:cubicBezTo>
                  <a:cubicBezTo>
                    <a:pt x="497" y="1484"/>
                    <a:pt x="0" y="3543"/>
                    <a:pt x="994" y="5069"/>
                  </a:cubicBezTo>
                  <a:cubicBezTo>
                    <a:pt x="2236" y="7092"/>
                    <a:pt x="3585" y="9044"/>
                    <a:pt x="5076" y="10890"/>
                  </a:cubicBezTo>
                  <a:cubicBezTo>
                    <a:pt x="5715" y="11706"/>
                    <a:pt x="6708" y="12167"/>
                    <a:pt x="7667" y="12167"/>
                  </a:cubicBezTo>
                  <a:cubicBezTo>
                    <a:pt x="8412" y="12167"/>
                    <a:pt x="9122" y="11919"/>
                    <a:pt x="9725" y="11457"/>
                  </a:cubicBezTo>
                  <a:cubicBezTo>
                    <a:pt x="11181" y="10286"/>
                    <a:pt x="11429" y="8228"/>
                    <a:pt x="10293" y="6772"/>
                  </a:cubicBezTo>
                  <a:cubicBezTo>
                    <a:pt x="8980" y="5104"/>
                    <a:pt x="7738" y="3365"/>
                    <a:pt x="6637" y="1555"/>
                  </a:cubicBezTo>
                  <a:cubicBezTo>
                    <a:pt x="6012" y="558"/>
                    <a:pt x="4916" y="0"/>
                    <a:pt x="3797" y="0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2688850" y="5205650"/>
              <a:ext cx="330100" cy="175400"/>
            </a:xfrm>
            <a:custGeom>
              <a:avLst/>
              <a:gdLst/>
              <a:ahLst/>
              <a:cxnLst/>
              <a:rect l="l" t="t" r="r" b="b"/>
              <a:pathLst>
                <a:path w="13204" h="7016" extrusionOk="0">
                  <a:moveTo>
                    <a:pt x="9694" y="1"/>
                  </a:moveTo>
                  <a:cubicBezTo>
                    <a:pt x="9563" y="1"/>
                    <a:pt x="9432" y="8"/>
                    <a:pt x="9299" y="24"/>
                  </a:cubicBezTo>
                  <a:cubicBezTo>
                    <a:pt x="7312" y="237"/>
                    <a:pt x="5324" y="379"/>
                    <a:pt x="3337" y="379"/>
                  </a:cubicBezTo>
                  <a:cubicBezTo>
                    <a:pt x="1491" y="379"/>
                    <a:pt x="0" y="1869"/>
                    <a:pt x="0" y="3679"/>
                  </a:cubicBezTo>
                  <a:cubicBezTo>
                    <a:pt x="0" y="5525"/>
                    <a:pt x="1491" y="7016"/>
                    <a:pt x="3337" y="7016"/>
                  </a:cubicBezTo>
                  <a:cubicBezTo>
                    <a:pt x="5573" y="7016"/>
                    <a:pt x="7844" y="6874"/>
                    <a:pt x="10080" y="6625"/>
                  </a:cubicBezTo>
                  <a:cubicBezTo>
                    <a:pt x="11890" y="6412"/>
                    <a:pt x="13204" y="4744"/>
                    <a:pt x="12991" y="2934"/>
                  </a:cubicBezTo>
                  <a:cubicBezTo>
                    <a:pt x="12793" y="1223"/>
                    <a:pt x="11346" y="1"/>
                    <a:pt x="9694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3161800" y="5053125"/>
              <a:ext cx="340750" cy="237425"/>
            </a:xfrm>
            <a:custGeom>
              <a:avLst/>
              <a:gdLst/>
              <a:ahLst/>
              <a:cxnLst/>
              <a:rect l="l" t="t" r="r" b="b"/>
              <a:pathLst>
                <a:path w="13630" h="9497" extrusionOk="0">
                  <a:moveTo>
                    <a:pt x="9840" y="0"/>
                  </a:moveTo>
                  <a:cubicBezTo>
                    <a:pt x="9298" y="0"/>
                    <a:pt x="8747" y="132"/>
                    <a:pt x="8234" y="410"/>
                  </a:cubicBezTo>
                  <a:cubicBezTo>
                    <a:pt x="6424" y="1404"/>
                    <a:pt x="4508" y="2291"/>
                    <a:pt x="2555" y="3072"/>
                  </a:cubicBezTo>
                  <a:cubicBezTo>
                    <a:pt x="852" y="3747"/>
                    <a:pt x="0" y="5663"/>
                    <a:pt x="674" y="7367"/>
                  </a:cubicBezTo>
                  <a:cubicBezTo>
                    <a:pt x="1171" y="8680"/>
                    <a:pt x="2414" y="9497"/>
                    <a:pt x="3762" y="9497"/>
                  </a:cubicBezTo>
                  <a:cubicBezTo>
                    <a:pt x="4153" y="9497"/>
                    <a:pt x="4579" y="9426"/>
                    <a:pt x="4969" y="9248"/>
                  </a:cubicBezTo>
                  <a:cubicBezTo>
                    <a:pt x="7170" y="8396"/>
                    <a:pt x="9335" y="7402"/>
                    <a:pt x="11429" y="6267"/>
                  </a:cubicBezTo>
                  <a:cubicBezTo>
                    <a:pt x="13026" y="5379"/>
                    <a:pt x="13629" y="3356"/>
                    <a:pt x="12742" y="1724"/>
                  </a:cubicBezTo>
                  <a:cubicBezTo>
                    <a:pt x="12158" y="628"/>
                    <a:pt x="11022" y="0"/>
                    <a:pt x="9840" y="0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588600" y="4737050"/>
              <a:ext cx="300825" cy="289075"/>
            </a:xfrm>
            <a:custGeom>
              <a:avLst/>
              <a:gdLst/>
              <a:ahLst/>
              <a:cxnLst/>
              <a:rect l="l" t="t" r="r" b="b"/>
              <a:pathLst>
                <a:path w="12033" h="11563" extrusionOk="0">
                  <a:moveTo>
                    <a:pt x="8295" y="1"/>
                  </a:moveTo>
                  <a:cubicBezTo>
                    <a:pt x="7345" y="1"/>
                    <a:pt x="6404" y="406"/>
                    <a:pt x="5750" y="1199"/>
                  </a:cubicBezTo>
                  <a:cubicBezTo>
                    <a:pt x="4401" y="2831"/>
                    <a:pt x="2946" y="4358"/>
                    <a:pt x="1420" y="5777"/>
                  </a:cubicBezTo>
                  <a:cubicBezTo>
                    <a:pt x="71" y="7055"/>
                    <a:pt x="0" y="9149"/>
                    <a:pt x="1278" y="10498"/>
                  </a:cubicBezTo>
                  <a:cubicBezTo>
                    <a:pt x="1917" y="11208"/>
                    <a:pt x="2804" y="11563"/>
                    <a:pt x="3691" y="11563"/>
                  </a:cubicBezTo>
                  <a:cubicBezTo>
                    <a:pt x="4508" y="11563"/>
                    <a:pt x="5324" y="11243"/>
                    <a:pt x="5963" y="10640"/>
                  </a:cubicBezTo>
                  <a:cubicBezTo>
                    <a:pt x="7702" y="9043"/>
                    <a:pt x="9335" y="7268"/>
                    <a:pt x="10861" y="5458"/>
                  </a:cubicBezTo>
                  <a:cubicBezTo>
                    <a:pt x="12032" y="4038"/>
                    <a:pt x="11855" y="1944"/>
                    <a:pt x="10435" y="773"/>
                  </a:cubicBezTo>
                  <a:cubicBezTo>
                    <a:pt x="9808" y="255"/>
                    <a:pt x="9048" y="1"/>
                    <a:pt x="8295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882300" y="4297950"/>
              <a:ext cx="250250" cy="322675"/>
            </a:xfrm>
            <a:custGeom>
              <a:avLst/>
              <a:gdLst/>
              <a:ahLst/>
              <a:cxnLst/>
              <a:rect l="l" t="t" r="r" b="b"/>
              <a:pathLst>
                <a:path w="10010" h="12907" extrusionOk="0">
                  <a:moveTo>
                    <a:pt x="6287" y="1"/>
                  </a:moveTo>
                  <a:cubicBezTo>
                    <a:pt x="4888" y="1"/>
                    <a:pt x="3580" y="895"/>
                    <a:pt x="3124" y="2294"/>
                  </a:cubicBezTo>
                  <a:cubicBezTo>
                    <a:pt x="2449" y="4282"/>
                    <a:pt x="1668" y="6269"/>
                    <a:pt x="781" y="8150"/>
                  </a:cubicBezTo>
                  <a:cubicBezTo>
                    <a:pt x="0" y="9818"/>
                    <a:pt x="710" y="11806"/>
                    <a:pt x="2378" y="12587"/>
                  </a:cubicBezTo>
                  <a:cubicBezTo>
                    <a:pt x="2840" y="12800"/>
                    <a:pt x="3301" y="12906"/>
                    <a:pt x="3798" y="12906"/>
                  </a:cubicBezTo>
                  <a:cubicBezTo>
                    <a:pt x="5040" y="12906"/>
                    <a:pt x="6247" y="12197"/>
                    <a:pt x="6815" y="11025"/>
                  </a:cubicBezTo>
                  <a:cubicBezTo>
                    <a:pt x="7809" y="8860"/>
                    <a:pt x="8696" y="6624"/>
                    <a:pt x="9441" y="4353"/>
                  </a:cubicBezTo>
                  <a:cubicBezTo>
                    <a:pt x="10009" y="2613"/>
                    <a:pt x="9051" y="732"/>
                    <a:pt x="7312" y="164"/>
                  </a:cubicBezTo>
                  <a:cubicBezTo>
                    <a:pt x="6972" y="53"/>
                    <a:pt x="6627" y="1"/>
                    <a:pt x="6287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2267375" y="2105950"/>
              <a:ext cx="346075" cy="217400"/>
            </a:xfrm>
            <a:custGeom>
              <a:avLst/>
              <a:gdLst/>
              <a:ahLst/>
              <a:cxnLst/>
              <a:rect l="l" t="t" r="r" b="b"/>
              <a:pathLst>
                <a:path w="13843" h="8696" extrusionOk="0">
                  <a:moveTo>
                    <a:pt x="10155" y="1"/>
                  </a:moveTo>
                  <a:cubicBezTo>
                    <a:pt x="9884" y="1"/>
                    <a:pt x="9609" y="35"/>
                    <a:pt x="9335" y="106"/>
                  </a:cubicBezTo>
                  <a:cubicBezTo>
                    <a:pt x="7063" y="709"/>
                    <a:pt x="4792" y="1419"/>
                    <a:pt x="2591" y="2236"/>
                  </a:cubicBezTo>
                  <a:cubicBezTo>
                    <a:pt x="852" y="2874"/>
                    <a:pt x="0" y="4791"/>
                    <a:pt x="639" y="6495"/>
                  </a:cubicBezTo>
                  <a:cubicBezTo>
                    <a:pt x="1136" y="7843"/>
                    <a:pt x="2378" y="8695"/>
                    <a:pt x="3763" y="8695"/>
                  </a:cubicBezTo>
                  <a:cubicBezTo>
                    <a:pt x="4117" y="8695"/>
                    <a:pt x="4508" y="8624"/>
                    <a:pt x="4898" y="8482"/>
                  </a:cubicBezTo>
                  <a:cubicBezTo>
                    <a:pt x="6886" y="7737"/>
                    <a:pt x="8944" y="7098"/>
                    <a:pt x="11003" y="6566"/>
                  </a:cubicBezTo>
                  <a:cubicBezTo>
                    <a:pt x="12778" y="6104"/>
                    <a:pt x="13842" y="4294"/>
                    <a:pt x="13381" y="2520"/>
                  </a:cubicBezTo>
                  <a:cubicBezTo>
                    <a:pt x="12991" y="1019"/>
                    <a:pt x="11637" y="1"/>
                    <a:pt x="10155" y="1"/>
                  </a:cubicBezTo>
                  <a:close/>
                </a:path>
              </a:pathLst>
            </a:cu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18 Rectángulo redondeado"/>
          <p:cNvSpPr/>
          <p:nvPr/>
        </p:nvSpPr>
        <p:spPr>
          <a:xfrm>
            <a:off x="5143472" y="4357706"/>
            <a:ext cx="4000528" cy="7857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Enviar </a:t>
            </a:r>
            <a:r>
              <a:rPr lang="es-MX" dirty="0" smtClean="0"/>
              <a:t> esta actividad </a:t>
            </a:r>
            <a:r>
              <a:rPr lang="es-MX" dirty="0" smtClean="0"/>
              <a:t>al correo</a:t>
            </a:r>
            <a:endParaRPr lang="es-ES" dirty="0"/>
          </a:p>
        </p:txBody>
      </p:sp>
      <p:pic>
        <p:nvPicPr>
          <p:cNvPr id="20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4"/>
          <a:srcRect l="11628" t="7693" r="12790" b="3845"/>
          <a:stretch>
            <a:fillRect/>
          </a:stretch>
        </p:blipFill>
        <p:spPr bwMode="auto">
          <a:xfrm>
            <a:off x="8286744" y="4429144"/>
            <a:ext cx="785818" cy="69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9"/>
          <p:cNvSpPr txBox="1">
            <a:spLocks noGrp="1"/>
          </p:cNvSpPr>
          <p:nvPr>
            <p:ph type="subTitle" idx="1"/>
          </p:nvPr>
        </p:nvSpPr>
        <p:spPr>
          <a:xfrm>
            <a:off x="2035629" y="2201893"/>
            <a:ext cx="4030816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 smtClean="0"/>
              <a:t>lorena.ureta@laprovidenciarecoleta.cl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 smtClean="0"/>
              <a:t> </a:t>
            </a:r>
            <a:r>
              <a:rPr lang="es" sz="1800" dirty="0" smtClean="0"/>
              <a:t>Escribe</a:t>
            </a:r>
            <a:r>
              <a:rPr lang="es" dirty="0" smtClean="0"/>
              <a:t> tus dudas al +56937718271 </a:t>
            </a:r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ctrTitle"/>
          </p:nvPr>
        </p:nvSpPr>
        <p:spPr>
          <a:xfrm>
            <a:off x="1271081" y="1436575"/>
            <a:ext cx="570040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Envía la actividad al correo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  <a:lum bright="30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ctrTitle" idx="5"/>
          </p:nvPr>
        </p:nvSpPr>
        <p:spPr>
          <a:xfrm>
            <a:off x="2386650" y="1744410"/>
            <a:ext cx="3402300" cy="577800"/>
          </a:xfrm>
        </p:spPr>
        <p:txBody>
          <a:bodyPr/>
          <a:lstStyle/>
          <a:p>
            <a:r>
              <a:rPr lang="es" sz="4800" dirty="0" smtClean="0"/>
              <a:t>Sesión 1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lum bright="30000"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000" dirty="0" smtClean="0">
                <a:solidFill>
                  <a:srgbClr val="F9E9D9"/>
                </a:solidFill>
              </a:rPr>
              <a:t>Resolver problemas rutinarios y no rutinarios que involucren las cuatro operaciones y combinaciones de ellas.</a:t>
            </a:r>
            <a:endParaRPr sz="2000">
              <a:solidFill>
                <a:srgbClr val="F9E9D9"/>
              </a:solidFill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ctrTitle"/>
          </p:nvPr>
        </p:nvSpPr>
        <p:spPr>
          <a:xfrm>
            <a:off x="1492286" y="1121229"/>
            <a:ext cx="6302100" cy="8720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 smtClean="0">
                <a:solidFill>
                  <a:srgbClr val="F9E9D9"/>
                </a:solidFill>
              </a:rPr>
              <a:t>Objetivo:</a:t>
            </a:r>
            <a:endParaRPr sz="6000">
              <a:solidFill>
                <a:srgbClr val="F9E9D9"/>
              </a:solidFill>
            </a:endParaRPr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6" y="4509728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lum bright="30000"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ctrTitle"/>
          </p:nvPr>
        </p:nvSpPr>
        <p:spPr>
          <a:xfrm>
            <a:off x="2534551" y="999039"/>
            <a:ext cx="619579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800" b="1" dirty="0" smtClean="0"/>
              <a:t>¿Qué son las operaciones combinadas?</a:t>
            </a:r>
          </a:p>
        </p:txBody>
      </p:sp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809471" y="2609288"/>
            <a:ext cx="5973814" cy="9067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s-MX" dirty="0" smtClean="0"/>
              <a:t>	Son </a:t>
            </a:r>
            <a:r>
              <a:rPr lang="es-MX" b="1" dirty="0" smtClean="0"/>
              <a:t>expresiones numéricas en las que pueden aparecer varias operaciones</a:t>
            </a:r>
            <a:r>
              <a:rPr lang="es-MX" dirty="0" smtClean="0"/>
              <a:t> (sumas, restas, multiplicaciones o divisiones) con paréntesis, corchetes, llaves o sin más.</a:t>
            </a:r>
            <a:endParaRPr lang="es-MX" dirty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6" y="4509728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lum bright="30000"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786745" y="521596"/>
            <a:ext cx="541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s-MX" sz="3200" b="1" dirty="0" smtClean="0">
                <a:solidFill>
                  <a:srgbClr val="0070C0"/>
                </a:solidFill>
              </a:rPr>
              <a:t>¿Cómo resolvemos las operaciones combinadas?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2427514" y="1428027"/>
            <a:ext cx="5377543" cy="1206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800" dirty="0" smtClean="0">
                <a:solidFill>
                  <a:srgbClr val="0070C0"/>
                </a:solidFill>
              </a:rPr>
              <a:t>	Para </a:t>
            </a:r>
            <a:r>
              <a:rPr lang="es-MX" sz="1800" dirty="0" smtClean="0">
                <a:solidFill>
                  <a:srgbClr val="0070C0"/>
                </a:solidFill>
              </a:rPr>
              <a:t>resolver las operaciones combinadas hay que seguir unos sencillos pasos:</a:t>
            </a:r>
          </a:p>
          <a:p>
            <a:pPr algn="just"/>
            <a:r>
              <a:rPr lang="es-MX" sz="1800" dirty="0" smtClean="0">
                <a:solidFill>
                  <a:srgbClr val="0070C0"/>
                </a:solidFill>
              </a:rPr>
              <a:t>	Resolver </a:t>
            </a:r>
            <a:r>
              <a:rPr lang="es-MX" sz="1800" dirty="0" smtClean="0">
                <a:solidFill>
                  <a:srgbClr val="0070C0"/>
                </a:solidFill>
              </a:rPr>
              <a:t>primero la operación o las operaciones que haya dentro de los </a:t>
            </a:r>
            <a:r>
              <a:rPr lang="es-MX" sz="1800" b="1" dirty="0" smtClean="0">
                <a:solidFill>
                  <a:srgbClr val="FF0000"/>
                </a:solidFill>
              </a:rPr>
              <a:t>paréntesis</a:t>
            </a:r>
            <a:r>
              <a:rPr lang="es-MX" sz="1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s-MX" sz="1800" dirty="0" smtClean="0">
                <a:solidFill>
                  <a:srgbClr val="0070C0"/>
                </a:solidFill>
              </a:rPr>
              <a:t>	Si </a:t>
            </a:r>
            <a:r>
              <a:rPr lang="es-MX" sz="1800" dirty="0" smtClean="0">
                <a:solidFill>
                  <a:srgbClr val="0070C0"/>
                </a:solidFill>
              </a:rPr>
              <a:t>hay varias operaciones seguidas, primero se hacen las</a:t>
            </a:r>
            <a:r>
              <a:rPr lang="es-MX" sz="1800" b="1" dirty="0" smtClean="0">
                <a:solidFill>
                  <a:srgbClr val="0070C0"/>
                </a:solidFill>
              </a:rPr>
              <a:t> </a:t>
            </a:r>
            <a:r>
              <a:rPr lang="es-MX" sz="1800" b="1" dirty="0" smtClean="0">
                <a:solidFill>
                  <a:srgbClr val="FF0000"/>
                </a:solidFill>
              </a:rPr>
              <a:t>multiplicaciones y divisiones</a:t>
            </a:r>
            <a:r>
              <a:rPr lang="es-MX" sz="1800" dirty="0" smtClean="0">
                <a:solidFill>
                  <a:srgbClr val="0070C0"/>
                </a:solidFill>
              </a:rPr>
              <a:t> y después las </a:t>
            </a:r>
            <a:r>
              <a:rPr lang="es-MX" sz="1800" b="1" dirty="0" smtClean="0">
                <a:solidFill>
                  <a:srgbClr val="FF0000"/>
                </a:solidFill>
              </a:rPr>
              <a:t>sumas y restas</a:t>
            </a:r>
            <a:r>
              <a:rPr lang="es-MX" sz="1800" b="1" dirty="0" smtClean="0">
                <a:solidFill>
                  <a:srgbClr val="0070C0"/>
                </a:solidFill>
              </a:rPr>
              <a:t>.</a:t>
            </a:r>
            <a:endParaRPr lang="es-MX" sz="1800" dirty="0" smtClean="0">
              <a:solidFill>
                <a:srgbClr val="0070C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6" y="4509728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  <a:lum bright="30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ctrTitle" idx="5"/>
          </p:nvPr>
        </p:nvSpPr>
        <p:spPr>
          <a:xfrm>
            <a:off x="2495506" y="1798839"/>
            <a:ext cx="3402300" cy="577800"/>
          </a:xfrm>
        </p:spPr>
        <p:txBody>
          <a:bodyPr/>
          <a:lstStyle/>
          <a:p>
            <a:r>
              <a:rPr lang="es" sz="4800" dirty="0" smtClean="0"/>
              <a:t>Sesión 2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subTitle" idx="1"/>
          </p:nvPr>
        </p:nvSpPr>
        <p:spPr>
          <a:xfrm>
            <a:off x="6162568" y="1687284"/>
            <a:ext cx="2759400" cy="30480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/>
              <a:t>Este año no usaremos las potencias, sin embargo es importante que sepas en que orden se resuelven. Ese contenido lo verás en los próximos años.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/>
              <a:t>Cuando las operaciones son de un mismo nivel, resolvemos de izquierda a derecha  según el orden en que aparezcan</a:t>
            </a:r>
            <a:endParaRPr sz="1400"/>
          </a:p>
        </p:txBody>
      </p:sp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6204861" y="175233"/>
            <a:ext cx="2747703" cy="1294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USAREMOS UN AYUDA MEMORIA</a:t>
            </a:r>
            <a:endParaRPr b="1"/>
          </a:p>
        </p:txBody>
      </p:sp>
      <p:pic>
        <p:nvPicPr>
          <p:cNvPr id="55298" name="Picture 2" descr="Papelografo papomudas | División (Matemáticas) | Objetos ..."/>
          <p:cNvPicPr>
            <a:picLocks noChangeAspect="1" noChangeArrowheads="1"/>
          </p:cNvPicPr>
          <p:nvPr/>
        </p:nvPicPr>
        <p:blipFill>
          <a:blip r:embed="rId4"/>
          <a:srcRect b="43218"/>
          <a:stretch>
            <a:fillRect/>
          </a:stretch>
        </p:blipFill>
        <p:spPr bwMode="auto">
          <a:xfrm>
            <a:off x="65311" y="56917"/>
            <a:ext cx="5943734" cy="4500000"/>
          </a:xfrm>
          <a:prstGeom prst="rect">
            <a:avLst/>
          </a:prstGeom>
          <a:noFill/>
        </p:spPr>
      </p:pic>
      <p:pic>
        <p:nvPicPr>
          <p:cNvPr id="7" name="6 Imagen" descr="3° Básico | Lenguaje y Comunicació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6" y="4509728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/>
        </p:nvSpPr>
        <p:spPr>
          <a:xfrm>
            <a:off x="810690" y="968052"/>
            <a:ext cx="17796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B72B7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47" name="Google Shape;447;p36"/>
          <p:cNvSpPr txBox="1">
            <a:spLocks noGrp="1"/>
          </p:cNvSpPr>
          <p:nvPr>
            <p:ph type="ctrTitle"/>
          </p:nvPr>
        </p:nvSpPr>
        <p:spPr>
          <a:xfrm>
            <a:off x="0" y="156019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EJEMPLOS</a:t>
            </a:r>
            <a:endParaRPr/>
          </a:p>
        </p:txBody>
      </p:sp>
      <p:pic>
        <p:nvPicPr>
          <p:cNvPr id="45062" name="Picture 6" descr="Operaciones combinadas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137" y="1496293"/>
            <a:ext cx="2652475" cy="15110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3" name="62 Abrir llave"/>
          <p:cNvSpPr/>
          <p:nvPr/>
        </p:nvSpPr>
        <p:spPr>
          <a:xfrm rot="16200000">
            <a:off x="971144" y="1395918"/>
            <a:ext cx="194553" cy="98898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Abrir llave"/>
          <p:cNvSpPr/>
          <p:nvPr/>
        </p:nvSpPr>
        <p:spPr>
          <a:xfrm rot="16200000">
            <a:off x="2595664" y="1373220"/>
            <a:ext cx="194553" cy="98898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Abrir llave"/>
          <p:cNvSpPr/>
          <p:nvPr/>
        </p:nvSpPr>
        <p:spPr>
          <a:xfrm rot="16200000">
            <a:off x="1870954" y="1475359"/>
            <a:ext cx="194553" cy="1964989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068" name="Picture 12" descr="Ejercicios combinados de suma y res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1975" y="1480057"/>
            <a:ext cx="3195998" cy="1692000"/>
          </a:xfrm>
          <a:prstGeom prst="rect">
            <a:avLst/>
          </a:prstGeom>
          <a:noFill/>
        </p:spPr>
      </p:pic>
      <p:pic>
        <p:nvPicPr>
          <p:cNvPr id="69" name="68 Imagen" descr="3° Básico | Lenguaje y Comunicació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86" y="4509728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 flipH="1">
            <a:off x="1828797" y="1729707"/>
            <a:ext cx="5834746" cy="1993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400" dirty="0" smtClean="0">
                <a:solidFill>
                  <a:srgbClr val="F9E9D9"/>
                </a:solidFill>
              </a:rPr>
              <a:t>Ingresa al siguiente link, registra tu puntuación en tu cuaderno</a:t>
            </a:r>
          </a:p>
          <a:p>
            <a:pPr marL="0" lvl="0" indent="0" algn="just">
              <a:spcAft>
                <a:spcPts val="1600"/>
              </a:spcAft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https://www.cerebriti.com/juegos-de-matematicas/operaciones-combinadas-con-adriana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lvl="0" indent="0" algn="just">
              <a:spcAft>
                <a:spcPts val="1600"/>
              </a:spcAft>
            </a:pPr>
            <a:endParaRPr sz="2400">
              <a:solidFill>
                <a:srgbClr val="FFC000"/>
              </a:solidFill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ctrTitle"/>
          </p:nvPr>
        </p:nvSpPr>
        <p:spPr>
          <a:xfrm>
            <a:off x="979713" y="555157"/>
            <a:ext cx="7228114" cy="8720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 smtClean="0">
                <a:solidFill>
                  <a:srgbClr val="F9E9D9"/>
                </a:solidFill>
              </a:rPr>
              <a:t>Actividad 1:Juguemos</a:t>
            </a:r>
            <a:r>
              <a:rPr lang="es" sz="5400" dirty="0" smtClean="0">
                <a:solidFill>
                  <a:srgbClr val="F9E9D9"/>
                </a:solidFill>
              </a:rPr>
              <a:t>:</a:t>
            </a:r>
            <a:endParaRPr sz="5400">
              <a:solidFill>
                <a:srgbClr val="F9E9D9"/>
              </a:solidFill>
            </a:endParaRPr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6" y="4509728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191</Words>
  <Application>Microsoft Office PowerPoint</Application>
  <PresentationFormat>Presentación en pantalla (16:9)</PresentationFormat>
  <Paragraphs>36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Math Lesson by Slidesgo</vt:lpstr>
      <vt:lpstr>1_SlidesGo Final Pages</vt:lpstr>
      <vt:lpstr>Estrategias de cálculo y problemas</vt:lpstr>
      <vt:lpstr>Sesión 1</vt:lpstr>
      <vt:lpstr>Objetivo:</vt:lpstr>
      <vt:lpstr>¿Qué son las operaciones combinadas?</vt:lpstr>
      <vt:lpstr>¿Cómo resolvemos las operaciones combinadas?</vt:lpstr>
      <vt:lpstr>Sesión 2</vt:lpstr>
      <vt:lpstr>USAREMOS UN AYUDA MEMORIA</vt:lpstr>
      <vt:lpstr>EJEMPLOS</vt:lpstr>
      <vt:lpstr>Actividad 1:Juguemos:</vt:lpstr>
      <vt:lpstr>ACTIVIDAD 2: Aplica el orden de resolución para cada ejercicio </vt:lpstr>
      <vt:lpstr>Envía la actividad al correo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LESSON</dc:title>
  <dc:creator>User</dc:creator>
  <cp:lastModifiedBy>MEDIACION ESCOLAR</cp:lastModifiedBy>
  <cp:revision>39</cp:revision>
  <dcterms:modified xsi:type="dcterms:W3CDTF">2020-06-27T23:58:54Z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3229360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