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4" r:id="rId3"/>
    <p:sldId id="257" r:id="rId4"/>
    <p:sldId id="267" r:id="rId5"/>
    <p:sldId id="258" r:id="rId6"/>
    <p:sldId id="260" r:id="rId7"/>
    <p:sldId id="262" r:id="rId8"/>
    <p:sldId id="263" r:id="rId9"/>
    <p:sldId id="265" r:id="rId10"/>
    <p:sldId id="268" r:id="rId11"/>
    <p:sldId id="270" r:id="rId12"/>
    <p:sldId id="269" r:id="rId13"/>
    <p:sldId id="271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C9A0332-0E21-4386-B168-975DFBC05695}" type="datetimeFigureOut">
              <a:rPr lang="es-ES" smtClean="0"/>
              <a:t>27/06/2020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CE0B976-C586-47C6-8F98-960A825E9FF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martick.es/matematicas/exercise.html?resource=sumas-y-restas-de-decimales-I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hernan.martinez@laprovidenciarecoleta.cl" TargetMode="External"/><Relationship Id="rId2" Type="http://schemas.openxmlformats.org/officeDocument/2006/relationships/hyperlink" Target="mailto:lorena.ureta@laprovidenciarecoleta.c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8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8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772400" cy="1470025"/>
          </a:xfrm>
        </p:spPr>
        <p:txBody>
          <a:bodyPr/>
          <a:lstStyle/>
          <a:p>
            <a:r>
              <a:rPr lang="es-MX" dirty="0" smtClean="0">
                <a:latin typeface="Comic Sans MS" pitchFamily="66" charset="0"/>
              </a:rPr>
              <a:t>Tema 3: Números decimales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8794" y="3533788"/>
            <a:ext cx="6400800" cy="1752600"/>
          </a:xfrm>
        </p:spPr>
        <p:txBody>
          <a:bodyPr/>
          <a:lstStyle/>
          <a:p>
            <a:pPr algn="just"/>
            <a:r>
              <a:rPr lang="es-MX" b="1" u="sng" dirty="0" smtClean="0">
                <a:latin typeface="Comic Sans MS" pitchFamily="66" charset="0"/>
              </a:rPr>
              <a:t>Objetivo</a:t>
            </a:r>
            <a:r>
              <a:rPr lang="es-MX" dirty="0" smtClean="0">
                <a:latin typeface="Comic Sans MS" pitchFamily="66" charset="0"/>
              </a:rPr>
              <a:t>: </a:t>
            </a:r>
            <a:r>
              <a:rPr lang="es-MX" dirty="0" smtClean="0"/>
              <a:t>Resolver problemas rutinarios y no rutinarios que involucren adiciones y sustracciones de fracciones propias, impropias, números mixtos o decimales hasta la milésima. </a:t>
            </a:r>
            <a:endParaRPr lang="es-ES" dirty="0" smtClean="0"/>
          </a:p>
          <a:p>
            <a:pPr algn="just"/>
            <a:endParaRPr lang="es-ES" dirty="0">
              <a:latin typeface="Comic Sans MS" pitchFamily="66" charset="0"/>
            </a:endParaRPr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Adición y sustracción de números decimales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1643050"/>
            <a:ext cx="8183880" cy="3973638"/>
          </a:xfrm>
        </p:spPr>
        <p:txBody>
          <a:bodyPr anchor="t">
            <a:normAutofit/>
          </a:bodyPr>
          <a:lstStyle/>
          <a:p>
            <a:r>
              <a:rPr lang="es-MX" sz="1800" dirty="0" smtClean="0">
                <a:latin typeface="Comic Sans MS" pitchFamily="66" charset="0"/>
              </a:rPr>
              <a:t>Para </a:t>
            </a:r>
            <a:r>
              <a:rPr lang="es-MX" sz="1800" b="1" dirty="0" smtClean="0">
                <a:solidFill>
                  <a:schemeClr val="accent2"/>
                </a:solidFill>
                <a:latin typeface="Comic Sans MS" pitchFamily="66" charset="0"/>
              </a:rPr>
              <a:t>sumar o restar decimales</a:t>
            </a:r>
            <a:r>
              <a:rPr lang="es-MX" sz="1800" dirty="0" smtClean="0">
                <a:latin typeface="Comic Sans MS" pitchFamily="66" charset="0"/>
              </a:rPr>
              <a:t> se ordenan los números decimales uno debajo del otro, haciendo que coincidan </a:t>
            </a:r>
            <a:r>
              <a:rPr lang="es-MX" sz="1800" dirty="0" smtClean="0">
                <a:latin typeface="Comic Sans MS" pitchFamily="66" charset="0"/>
              </a:rPr>
              <a:t>las comas decimales. </a:t>
            </a:r>
            <a:r>
              <a:rPr lang="es-MX" sz="1800" dirty="0" smtClean="0">
                <a:latin typeface="Comic Sans MS" pitchFamily="66" charset="0"/>
              </a:rPr>
              <a:t>De esta manera, también </a:t>
            </a:r>
            <a:r>
              <a:rPr lang="es-MX" sz="1800" dirty="0" smtClean="0">
                <a:latin typeface="Comic Sans MS" pitchFamily="66" charset="0"/>
              </a:rPr>
              <a:t>coincidirán </a:t>
            </a:r>
            <a:r>
              <a:rPr lang="es-MX" sz="1800" dirty="0" smtClean="0">
                <a:latin typeface="Comic Sans MS" pitchFamily="66" charset="0"/>
              </a:rPr>
              <a:t>las décimas, las </a:t>
            </a:r>
            <a:r>
              <a:rPr lang="es-MX" sz="1800" dirty="0" smtClean="0">
                <a:latin typeface="Comic Sans MS" pitchFamily="66" charset="0"/>
              </a:rPr>
              <a:t>centésimas y las milésimas.… </a:t>
            </a:r>
            <a:endParaRPr lang="es-MX" sz="1800" dirty="0" smtClean="0">
              <a:latin typeface="Comic Sans MS" pitchFamily="66" charset="0"/>
            </a:endParaRPr>
          </a:p>
          <a:p>
            <a:r>
              <a:rPr lang="es-MX" sz="1800" dirty="0" smtClean="0">
                <a:latin typeface="Comic Sans MS" pitchFamily="66" charset="0"/>
              </a:rPr>
              <a:t>Los espacios que quedan vacíos se pueden completar con un cero</a:t>
            </a:r>
          </a:p>
          <a:p>
            <a:r>
              <a:rPr lang="es-MX" sz="1800" dirty="0" smtClean="0">
                <a:latin typeface="Comic Sans MS" pitchFamily="66" charset="0"/>
              </a:rPr>
              <a:t>Ejemplos</a:t>
            </a:r>
          </a:p>
          <a:p>
            <a:endParaRPr lang="es-ES" sz="2400" dirty="0">
              <a:latin typeface="Comic Sans MS" pitchFamily="66" charset="0"/>
            </a:endParaRPr>
          </a:p>
        </p:txBody>
      </p:sp>
      <p:pic>
        <p:nvPicPr>
          <p:cNvPr id="36866" name="Picture 2" descr="Suma y resta de números decimales | Matemática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6968" y="3857628"/>
            <a:ext cx="4876800" cy="180022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4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Actividad 2: juego de adiciones y sustracciones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idx="1"/>
          </p:nvPr>
        </p:nvSpPr>
        <p:spPr>
          <a:xfrm>
            <a:off x="502920" y="1571612"/>
            <a:ext cx="8183880" cy="4143404"/>
          </a:xfrm>
        </p:spPr>
        <p:txBody>
          <a:bodyPr>
            <a:normAutofit/>
          </a:bodyPr>
          <a:lstStyle/>
          <a:p>
            <a:r>
              <a:rPr lang="es-MX" sz="2400" dirty="0" smtClean="0">
                <a:latin typeface="Comic Sans MS" pitchFamily="66" charset="0"/>
              </a:rPr>
              <a:t>Ingresa al siguiente link:</a:t>
            </a:r>
          </a:p>
          <a:p>
            <a:pPr lvl="1">
              <a:buNone/>
            </a:pPr>
            <a:r>
              <a:rPr lang="es-ES" sz="2000" dirty="0" smtClean="0">
                <a:latin typeface="Comic Sans MS" pitchFamily="66" charset="0"/>
                <a:hlinkClick r:id="rId2"/>
              </a:rPr>
              <a:t>https://www.smartick.es/matematicas/exercise.html?resource=sumas-y-restas-de-decimales-I</a:t>
            </a:r>
            <a:endParaRPr lang="es-ES" sz="2000" dirty="0" smtClean="0">
              <a:latin typeface="Comic Sans MS" pitchFamily="66" charset="0"/>
            </a:endParaRPr>
          </a:p>
          <a:p>
            <a:pPr lvl="1">
              <a:buNone/>
            </a:pPr>
            <a:endParaRPr lang="es-ES" sz="2000" dirty="0" smtClean="0">
              <a:latin typeface="Comic Sans MS" pitchFamily="66" charset="0"/>
            </a:endParaRPr>
          </a:p>
          <a:p>
            <a:r>
              <a:rPr lang="es-MX" sz="2400" dirty="0" smtClean="0">
                <a:latin typeface="Comic Sans MS" pitchFamily="66" charset="0"/>
              </a:rPr>
              <a:t>Una vez que realices la adición o sustracción haz </a:t>
            </a:r>
            <a:r>
              <a:rPr lang="es-MX" sz="2400" dirty="0" err="1" smtClean="0">
                <a:latin typeface="Comic Sans MS" pitchFamily="66" charset="0"/>
              </a:rPr>
              <a:t>click</a:t>
            </a:r>
            <a:r>
              <a:rPr lang="es-MX" sz="2400" dirty="0" smtClean="0">
                <a:latin typeface="Comic Sans MS" pitchFamily="66" charset="0"/>
              </a:rPr>
              <a:t> en el cuadro verde y sigue resolviendo operaciones.</a:t>
            </a:r>
          </a:p>
          <a:p>
            <a:endParaRPr lang="es-MX" sz="2400" dirty="0" smtClean="0">
              <a:latin typeface="Comic Sans MS" pitchFamily="66" charset="0"/>
            </a:endParaRPr>
          </a:p>
          <a:p>
            <a:r>
              <a:rPr lang="es-MX" sz="2400" dirty="0" smtClean="0">
                <a:latin typeface="Comic Sans MS" pitchFamily="66" charset="0"/>
              </a:rPr>
              <a:t>En la parte </a:t>
            </a:r>
            <a:r>
              <a:rPr lang="es-MX" sz="2400" smtClean="0">
                <a:latin typeface="Comic Sans MS" pitchFamily="66" charset="0"/>
              </a:rPr>
              <a:t>superior izquierda verás </a:t>
            </a:r>
            <a:r>
              <a:rPr lang="es-MX" sz="2400" dirty="0" smtClean="0">
                <a:latin typeface="Comic Sans MS" pitchFamily="66" charset="0"/>
              </a:rPr>
              <a:t>tu puntaje, regístralo en tu cuaderno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-24"/>
            <a:ext cx="8183880" cy="1051560"/>
          </a:xfrm>
        </p:spPr>
        <p:txBody>
          <a:bodyPr/>
          <a:lstStyle/>
          <a:p>
            <a:r>
              <a:rPr lang="es-MX" dirty="0" smtClean="0"/>
              <a:t>Actividad </a:t>
            </a:r>
            <a:r>
              <a:rPr lang="es-MX" dirty="0" smtClean="0"/>
              <a:t>3: </a:t>
            </a:r>
            <a:r>
              <a:rPr lang="es-MX" dirty="0" smtClean="0"/>
              <a:t>ordena y resuelve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28596" y="1357298"/>
            <a:ext cx="8183880" cy="418795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s-MX" dirty="0" smtClean="0"/>
              <a:t>0,35 + 2,056 =</a:t>
            </a:r>
          </a:p>
          <a:p>
            <a:pPr marL="514350" indent="-514350">
              <a:buFont typeface="+mj-lt"/>
              <a:buAutoNum type="alphaUcPeriod"/>
            </a:pPr>
            <a:endParaRPr lang="es-MX" dirty="0" smtClean="0"/>
          </a:p>
          <a:p>
            <a:pPr marL="514350" indent="-514350">
              <a:buFont typeface="+mj-lt"/>
              <a:buAutoNum type="alphaUcPeriod"/>
            </a:pPr>
            <a:r>
              <a:rPr lang="es-MX" dirty="0" smtClean="0"/>
              <a:t>3,89 - 1,04 =</a:t>
            </a:r>
          </a:p>
          <a:p>
            <a:pPr marL="514350" indent="-514350">
              <a:buFont typeface="+mj-lt"/>
              <a:buAutoNum type="alphaUcPeriod"/>
            </a:pPr>
            <a:endParaRPr lang="es-MX" dirty="0" smtClean="0"/>
          </a:p>
          <a:p>
            <a:pPr marL="514350" indent="-514350">
              <a:buFont typeface="+mj-lt"/>
              <a:buAutoNum type="alphaUcPeriod"/>
            </a:pPr>
            <a:r>
              <a:rPr lang="es-MX" dirty="0" smtClean="0"/>
              <a:t>12,058 – 0,99 =</a:t>
            </a:r>
          </a:p>
          <a:p>
            <a:pPr marL="514350" indent="-514350">
              <a:buFont typeface="+mj-lt"/>
              <a:buAutoNum type="alphaUcPeriod"/>
            </a:pPr>
            <a:endParaRPr lang="es-MX" dirty="0" smtClean="0"/>
          </a:p>
          <a:p>
            <a:pPr marL="514350" indent="-514350">
              <a:buFont typeface="+mj-lt"/>
              <a:buAutoNum type="alphaUcPeriod"/>
            </a:pPr>
            <a:r>
              <a:rPr lang="es-MX" dirty="0" smtClean="0"/>
              <a:t>2,25 + 1,3 + 0,75 =</a:t>
            </a:r>
          </a:p>
          <a:p>
            <a:pPr marL="514350" indent="-514350">
              <a:buFont typeface="+mj-lt"/>
              <a:buAutoNum type="alphaUcPeriod"/>
            </a:pPr>
            <a:endParaRPr lang="es-MX" dirty="0" smtClean="0"/>
          </a:p>
          <a:p>
            <a:pPr marL="514350" indent="-514350">
              <a:buFont typeface="+mj-lt"/>
              <a:buAutoNum type="alphaUcPeriod"/>
            </a:pPr>
            <a:r>
              <a:rPr lang="es-MX" dirty="0" smtClean="0"/>
              <a:t>2,25 – 1,3 + 0,75 =</a:t>
            </a:r>
            <a:endParaRPr lang="es-ES" dirty="0"/>
          </a:p>
        </p:txBody>
      </p:sp>
      <p:pic>
        <p:nvPicPr>
          <p:cNvPr id="8" name="7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8 Rectángulo redondeado"/>
          <p:cNvSpPr/>
          <p:nvPr/>
        </p:nvSpPr>
        <p:spPr>
          <a:xfrm>
            <a:off x="5143504" y="6072230"/>
            <a:ext cx="4000528" cy="7857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smtClean="0"/>
              <a:t>Enviar actividad al correo</a:t>
            </a:r>
            <a:endParaRPr lang="es-ES" dirty="0"/>
          </a:p>
        </p:txBody>
      </p:sp>
      <p:pic>
        <p:nvPicPr>
          <p:cNvPr id="10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3"/>
          <a:srcRect l="11628" t="7693" r="12790" b="3845"/>
          <a:stretch>
            <a:fillRect/>
          </a:stretch>
        </p:blipFill>
        <p:spPr bwMode="auto">
          <a:xfrm>
            <a:off x="8286776" y="6143668"/>
            <a:ext cx="785818" cy="695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Enviar sólo las actividades </a:t>
            </a:r>
            <a:r>
              <a:rPr lang="es-MX" dirty="0" smtClean="0">
                <a:solidFill>
                  <a:schemeClr val="accent2"/>
                </a:solidFill>
              </a:rPr>
              <a:t>1 y 3 </a:t>
            </a:r>
            <a:r>
              <a:rPr lang="es-MX" dirty="0" smtClean="0"/>
              <a:t>a los correos correspondientes:</a:t>
            </a:r>
          </a:p>
          <a:p>
            <a:endParaRPr lang="es-MX" dirty="0" smtClean="0"/>
          </a:p>
          <a:p>
            <a:r>
              <a:rPr lang="es-MX" dirty="0" smtClean="0"/>
              <a:t>6°A – </a:t>
            </a:r>
            <a:r>
              <a:rPr lang="es-MX" dirty="0" smtClean="0">
                <a:hlinkClick r:id="rId2"/>
              </a:rPr>
              <a:t>lorena.ureta@laprovidenciarecoleta.cl</a:t>
            </a:r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6°B – </a:t>
            </a:r>
            <a:r>
              <a:rPr lang="es-MX" dirty="0" smtClean="0">
                <a:hlinkClick r:id="rId3"/>
              </a:rPr>
              <a:t>hernan.martinez@laprovidenciarecoleta.cl</a:t>
            </a:r>
            <a:endParaRPr lang="es-MX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183880" cy="1051560"/>
          </a:xfrm>
        </p:spPr>
        <p:txBody>
          <a:bodyPr/>
          <a:lstStyle/>
          <a:p>
            <a:pPr algn="ctr"/>
            <a:r>
              <a:rPr lang="es-MX" dirty="0" smtClean="0"/>
              <a:t>SESIÓN 1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142852"/>
            <a:ext cx="3857652" cy="1143000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Comic Sans MS" pitchFamily="66" charset="0"/>
              </a:rPr>
              <a:t>Recordemos: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1285860"/>
            <a:ext cx="8072494" cy="4525963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Comic Sans MS" pitchFamily="66" charset="0"/>
                <a:cs typeface="Arial" pitchFamily="34" charset="0"/>
              </a:rPr>
              <a:t>Los </a:t>
            </a:r>
            <a:r>
              <a:rPr lang="es-MX" sz="2400" b="1" dirty="0">
                <a:latin typeface="Comic Sans MS" pitchFamily="66" charset="0"/>
                <a:cs typeface="Arial" pitchFamily="34" charset="0"/>
              </a:rPr>
              <a:t>números decimales</a:t>
            </a:r>
            <a:r>
              <a:rPr lang="es-MX" sz="2400" dirty="0">
                <a:latin typeface="Comic Sans MS" pitchFamily="66" charset="0"/>
                <a:cs typeface="Arial" pitchFamily="34" charset="0"/>
              </a:rPr>
              <a:t> se utilizan para representar números más pequeños que la unidad</a:t>
            </a:r>
            <a:r>
              <a:rPr lang="es-MX" sz="2400" dirty="0" smtClean="0">
                <a:latin typeface="Comic Sans MS" pitchFamily="66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s-MX" sz="2400" dirty="0">
              <a:latin typeface="Comic Sans MS" pitchFamily="66" charset="0"/>
              <a:cs typeface="Arial" pitchFamily="34" charset="0"/>
            </a:endParaRPr>
          </a:p>
          <a:p>
            <a:r>
              <a:rPr lang="es-MX" sz="2400" dirty="0">
                <a:latin typeface="Comic Sans MS" pitchFamily="66" charset="0"/>
                <a:cs typeface="Arial" pitchFamily="34" charset="0"/>
              </a:rPr>
              <a:t>Los números decimales se escriben a la derecha de las Unidades separados por una coma. Es decir</a:t>
            </a:r>
            <a:r>
              <a:rPr lang="es-MX" sz="2400" dirty="0" smtClean="0">
                <a:latin typeface="Comic Sans MS" pitchFamily="66" charset="0"/>
                <a:cs typeface="Arial" pitchFamily="34" charset="0"/>
              </a:rPr>
              <a:t>:</a:t>
            </a:r>
          </a:p>
          <a:p>
            <a:pPr>
              <a:buNone/>
            </a:pPr>
            <a:endParaRPr lang="es-MX" sz="2400" dirty="0">
              <a:latin typeface="Comic Sans MS" pitchFamily="66" charset="0"/>
              <a:cs typeface="Arial" pitchFamily="34" charset="0"/>
            </a:endParaRPr>
          </a:p>
          <a:p>
            <a:pPr>
              <a:buNone/>
            </a:pPr>
            <a:r>
              <a:rPr lang="es-MX" sz="2000" b="1" dirty="0" smtClean="0">
                <a:latin typeface="Comic Sans MS" pitchFamily="66" charset="0"/>
                <a:cs typeface="Arial" pitchFamily="34" charset="0"/>
              </a:rPr>
              <a:t>	</a:t>
            </a:r>
          </a:p>
          <a:p>
            <a:pPr>
              <a:buNone/>
            </a:pPr>
            <a:endParaRPr lang="es-MX" sz="2000" dirty="0">
              <a:latin typeface="Comic Sans MS" pitchFamily="66" charset="0"/>
              <a:cs typeface="Arial" pitchFamily="34" charset="0"/>
            </a:endParaRPr>
          </a:p>
          <a:p>
            <a:endParaRPr lang="es-ES" sz="2400" dirty="0">
              <a:latin typeface="Comic Sans MS" pitchFamily="66" charset="0"/>
              <a:cs typeface="Arial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71109"/>
              </p:ext>
            </p:extLst>
          </p:nvPr>
        </p:nvGraphicFramePr>
        <p:xfrm>
          <a:off x="500034" y="4143380"/>
          <a:ext cx="8143933" cy="642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8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5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86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74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74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40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CENTENAS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DECENAS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UNIDADES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  ,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décimas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centésimas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milésimas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4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502920" y="35716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Lectura y escritura de números decimales</a:t>
            </a:r>
            <a:endParaRPr lang="es-ES" dirty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6" y="1468438"/>
          <a:ext cx="4929220" cy="20624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854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33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3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¿Cómo se lee 52,68?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Parte entera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Parte decimal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D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U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,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Décimos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Centésimos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5</a:t>
                      </a:r>
                      <a:endParaRPr lang="es-E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s-E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,</a:t>
                      </a:r>
                      <a:endParaRPr lang="es-E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6</a:t>
                      </a:r>
                      <a:endParaRPr lang="es-ES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8</a:t>
                      </a:r>
                      <a:endParaRPr lang="es-ES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algn="just"/>
                      <a:r>
                        <a:rPr lang="es-MX" sz="1600" dirty="0" smtClean="0"/>
                        <a:t>Cincuenta y dos enteros, sesenta y ocho centésimos</a:t>
                      </a:r>
                      <a:endParaRPr lang="es-ES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>
          <a:xfrm>
            <a:off x="5429256" y="1500174"/>
            <a:ext cx="3288978" cy="4389120"/>
          </a:xfrm>
        </p:spPr>
        <p:txBody>
          <a:bodyPr>
            <a:normAutofit lnSpcReduction="10000"/>
          </a:bodyPr>
          <a:lstStyle/>
          <a:p>
            <a:r>
              <a:rPr lang="es-MX" sz="1600" dirty="0" smtClean="0">
                <a:latin typeface="Comic Sans MS" pitchFamily="66" charset="0"/>
              </a:rPr>
              <a:t>Para leer un número decimal se lee primero la parte entera seguida de la palabra </a:t>
            </a:r>
            <a:r>
              <a:rPr lang="es-MX" sz="1600" b="1" dirty="0" smtClean="0">
                <a:solidFill>
                  <a:srgbClr val="FF0000"/>
                </a:solidFill>
                <a:latin typeface="Comic Sans MS" pitchFamily="66" charset="0"/>
              </a:rPr>
              <a:t>enteros</a:t>
            </a:r>
            <a:r>
              <a:rPr lang="es-MX" sz="1600" dirty="0" smtClean="0">
                <a:latin typeface="Comic Sans MS" pitchFamily="66" charset="0"/>
              </a:rPr>
              <a:t> y después, la parte decimal nombrando el lugar que ocupa la </a:t>
            </a:r>
            <a:r>
              <a:rPr lang="es-MX" sz="1600" b="1" dirty="0" smtClean="0">
                <a:solidFill>
                  <a:srgbClr val="FF0000"/>
                </a:solidFill>
                <a:latin typeface="Comic Sans MS" pitchFamily="66" charset="0"/>
              </a:rPr>
              <a:t>última cifra</a:t>
            </a:r>
          </a:p>
          <a:p>
            <a:endParaRPr lang="es-MX" sz="16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endParaRPr lang="es-MX" sz="16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endParaRPr lang="es-MX" sz="16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endParaRPr lang="es-MX" sz="16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endParaRPr lang="es-MX" sz="16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s-MX" sz="1600" dirty="0" smtClean="0">
                <a:latin typeface="Comic Sans MS" pitchFamily="66" charset="0"/>
              </a:rPr>
              <a:t>Si la parte entera de un decimal es </a:t>
            </a:r>
            <a:r>
              <a:rPr lang="es-MX" sz="1600" b="1" dirty="0" smtClean="0">
                <a:solidFill>
                  <a:schemeClr val="accent2"/>
                </a:solidFill>
                <a:latin typeface="Comic Sans MS" pitchFamily="66" charset="0"/>
              </a:rPr>
              <a:t>cero</a:t>
            </a:r>
            <a:r>
              <a:rPr lang="es-MX" sz="1600" dirty="0" smtClean="0">
                <a:latin typeface="Comic Sans MS" pitchFamily="66" charset="0"/>
              </a:rPr>
              <a:t>, entonces el número es menor que </a:t>
            </a:r>
            <a:r>
              <a:rPr lang="es-MX" sz="1600" b="1" dirty="0" smtClean="0">
                <a:solidFill>
                  <a:schemeClr val="accent2"/>
                </a:solidFill>
                <a:latin typeface="Comic Sans MS" pitchFamily="66" charset="0"/>
              </a:rPr>
              <a:t>1</a:t>
            </a:r>
            <a:r>
              <a:rPr lang="es-MX" sz="1600" dirty="0" smtClean="0">
                <a:latin typeface="Comic Sans MS" pitchFamily="66" charset="0"/>
              </a:rPr>
              <a:t>. en este caso no se nombra el cero y se lee </a:t>
            </a:r>
            <a:r>
              <a:rPr lang="es-MX" sz="1600" b="1" dirty="0" smtClean="0">
                <a:solidFill>
                  <a:schemeClr val="accent2"/>
                </a:solidFill>
                <a:latin typeface="Comic Sans MS" pitchFamily="66" charset="0"/>
              </a:rPr>
              <a:t>solo la parte decimal</a:t>
            </a:r>
            <a:r>
              <a:rPr lang="es-MX" sz="1600" dirty="0" smtClean="0">
                <a:latin typeface="Comic Sans MS" pitchFamily="66" charset="0"/>
              </a:rPr>
              <a:t>, nombrando el lugar que ocupa la </a:t>
            </a:r>
            <a:r>
              <a:rPr lang="es-MX" sz="1600" b="1" dirty="0" smtClean="0">
                <a:solidFill>
                  <a:schemeClr val="accent2"/>
                </a:solidFill>
                <a:latin typeface="Comic Sans MS" pitchFamily="66" charset="0"/>
              </a:rPr>
              <a:t>última cifra</a:t>
            </a:r>
            <a:r>
              <a:rPr lang="es-MX" sz="1600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endParaRPr lang="es-MX" sz="1600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graphicFrame>
        <p:nvGraphicFramePr>
          <p:cNvPr id="9" name="7 Marcador de contenido"/>
          <p:cNvGraphicFramePr>
            <a:graphicFrameLocks/>
          </p:cNvGraphicFramePr>
          <p:nvPr/>
        </p:nvGraphicFramePr>
        <p:xfrm>
          <a:off x="500034" y="4286256"/>
          <a:ext cx="5000660" cy="200152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78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0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¿Cómo se lee 0,523?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Parte entera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Parte decimal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U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,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Décimos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Centésimos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Milésimos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0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,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5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2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3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Quinientos veintitrés milésimos</a:t>
                      </a:r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es-ES" sz="14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000" dirty="0" smtClean="0">
                <a:latin typeface="Comic Sans MS" pitchFamily="66" charset="0"/>
                <a:cs typeface="Arial" pitchFamily="34" charset="0"/>
              </a:rPr>
              <a:t>En la imagen que aparece a continuación, el primer cuadrado representa la </a:t>
            </a:r>
            <a:r>
              <a:rPr lang="es-MX" sz="2000" b="1" dirty="0" smtClean="0">
                <a:latin typeface="Comic Sans MS" pitchFamily="66" charset="0"/>
                <a:cs typeface="Arial" pitchFamily="34" charset="0"/>
              </a:rPr>
              <a:t>Unidad</a:t>
            </a:r>
            <a:r>
              <a:rPr lang="es-MX" sz="2000" dirty="0" smtClean="0">
                <a:latin typeface="Comic Sans MS" pitchFamily="66" charset="0"/>
                <a:cs typeface="Arial" pitchFamily="34" charset="0"/>
              </a:rPr>
              <a:t>. Si esta unidad la dividimos en 10 partes iguales (segundo cuadrado), representaremos las </a:t>
            </a:r>
            <a:r>
              <a:rPr lang="es-MX" sz="2000" b="1" dirty="0" smtClean="0">
                <a:latin typeface="Comic Sans MS" pitchFamily="66" charset="0"/>
                <a:cs typeface="Arial" pitchFamily="34" charset="0"/>
              </a:rPr>
              <a:t>Décimas</a:t>
            </a:r>
            <a:r>
              <a:rPr lang="es-MX" sz="2000" dirty="0" smtClean="0">
                <a:latin typeface="Comic Sans MS" pitchFamily="66" charset="0"/>
                <a:cs typeface="Arial" pitchFamily="34" charset="0"/>
              </a:rPr>
              <a:t>. Si las décimas las dividimos en 10 partes iguales o la unidad en 100 partes iguales (tercer cuadrado), representaremos las </a:t>
            </a:r>
            <a:r>
              <a:rPr lang="es-MX" sz="2000" b="1" dirty="0" smtClean="0">
                <a:latin typeface="Comic Sans MS" pitchFamily="66" charset="0"/>
                <a:cs typeface="Arial" pitchFamily="34" charset="0"/>
              </a:rPr>
              <a:t>Centésimas</a:t>
            </a:r>
            <a:r>
              <a:rPr lang="es-MX" sz="2000" dirty="0" smtClean="0">
                <a:latin typeface="Comic Sans MS" pitchFamily="66" charset="0"/>
                <a:cs typeface="Arial" pitchFamily="34" charset="0"/>
              </a:rPr>
              <a:t>.</a:t>
            </a:r>
          </a:p>
          <a:p>
            <a:endParaRPr lang="es-ES" sz="2000" dirty="0"/>
          </a:p>
        </p:txBody>
      </p:sp>
      <p:pic>
        <p:nvPicPr>
          <p:cNvPr id="1026" name="Picture 2" descr="números decimal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234950"/>
            <a:ext cx="7774800" cy="198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4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681022"/>
          </a:xfrm>
        </p:spPr>
        <p:txBody>
          <a:bodyPr>
            <a:normAutofit/>
          </a:bodyPr>
          <a:lstStyle/>
          <a:p>
            <a:r>
              <a:rPr lang="es-MX" sz="2800" dirty="0" smtClean="0"/>
              <a:t>EJEMPLOS</a:t>
            </a:r>
            <a:endParaRPr lang="es-ES" sz="2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s-MX" u="sng" dirty="0" smtClean="0">
                <a:latin typeface="Comic Sans MS" pitchFamily="66" charset="0"/>
              </a:rPr>
              <a:t>Ejemplo 1:</a:t>
            </a:r>
            <a:r>
              <a:rPr lang="es-MX" dirty="0" smtClean="0">
                <a:latin typeface="Comic Sans MS" pitchFamily="66" charset="0"/>
              </a:rPr>
              <a:t> Si la unidad la dividimos en 10 partes iguales, tendremos </a:t>
            </a:r>
            <a:r>
              <a:rPr lang="es-MX" b="1" dirty="0" smtClean="0">
                <a:latin typeface="Comic Sans MS" pitchFamily="66" charset="0"/>
              </a:rPr>
              <a:t>décimas</a:t>
            </a:r>
            <a:r>
              <a:rPr lang="es-MX" dirty="0" smtClean="0">
                <a:latin typeface="Comic Sans MS" pitchFamily="66" charset="0"/>
              </a:rPr>
              <a:t>. Y hemos coloreado 7 de estas partes. </a:t>
            </a:r>
            <a:r>
              <a:rPr lang="es-MX" dirty="0" smtClean="0">
                <a:solidFill>
                  <a:schemeClr val="accent2"/>
                </a:solidFill>
                <a:latin typeface="Comic Sans MS" pitchFamily="66" charset="0"/>
              </a:rPr>
              <a:t>La forma de escribirlo es </a:t>
            </a:r>
            <a:r>
              <a:rPr lang="es-MX" dirty="0" smtClean="0">
                <a:solidFill>
                  <a:schemeClr val="accent2"/>
                </a:solidFill>
                <a:latin typeface="Comic Sans MS" pitchFamily="66" charset="0"/>
              </a:rPr>
              <a:t>                 7 </a:t>
            </a:r>
            <a:r>
              <a:rPr lang="es-MX" dirty="0" smtClean="0">
                <a:solidFill>
                  <a:schemeClr val="accent2"/>
                </a:solidFill>
                <a:latin typeface="Comic Sans MS" pitchFamily="66" charset="0"/>
              </a:rPr>
              <a:t>décimas = 0,7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u="sng" dirty="0" smtClean="0">
                <a:latin typeface="Comic Sans MS" pitchFamily="66" charset="0"/>
              </a:rPr>
              <a:t>Ejemplo 2</a:t>
            </a:r>
            <a:r>
              <a:rPr lang="es-MX" dirty="0" smtClean="0">
                <a:latin typeface="Comic Sans MS" pitchFamily="66" charset="0"/>
              </a:rPr>
              <a:t>: En el segundo ejemplo tenemos representadas </a:t>
            </a:r>
            <a:r>
              <a:rPr lang="es-MX" b="1" dirty="0" smtClean="0">
                <a:latin typeface="Comic Sans MS" pitchFamily="66" charset="0"/>
              </a:rPr>
              <a:t>centésimas</a:t>
            </a:r>
            <a:r>
              <a:rPr lang="es-MX" dirty="0" smtClean="0">
                <a:latin typeface="Comic Sans MS" pitchFamily="66" charset="0"/>
              </a:rPr>
              <a:t>, de las cuales tenemos coloreadas </a:t>
            </a:r>
            <a:r>
              <a:rPr lang="es-MX" dirty="0" smtClean="0">
                <a:latin typeface="Comic Sans MS" pitchFamily="66" charset="0"/>
              </a:rPr>
              <a:t>35 de ellas.   </a:t>
            </a:r>
            <a:r>
              <a:rPr lang="es-MX" dirty="0" smtClean="0">
                <a:solidFill>
                  <a:schemeClr val="accent2"/>
                </a:solidFill>
                <a:latin typeface="Comic Sans MS" pitchFamily="66" charset="0"/>
              </a:rPr>
              <a:t>Por lo tanto se escribirá: </a:t>
            </a:r>
            <a:r>
              <a:rPr lang="es-MX" dirty="0" smtClean="0">
                <a:solidFill>
                  <a:schemeClr val="accent2"/>
                </a:solidFill>
                <a:latin typeface="Comic Sans MS" pitchFamily="66" charset="0"/>
              </a:rPr>
              <a:t>           35 </a:t>
            </a:r>
            <a:r>
              <a:rPr lang="es-MX" dirty="0" smtClean="0">
                <a:solidFill>
                  <a:schemeClr val="accent2"/>
                </a:solidFill>
                <a:latin typeface="Comic Sans MS" pitchFamily="66" charset="0"/>
              </a:rPr>
              <a:t>centésimas = </a:t>
            </a:r>
            <a:r>
              <a:rPr lang="es-MX" dirty="0" smtClean="0">
                <a:solidFill>
                  <a:schemeClr val="accent2"/>
                </a:solidFill>
                <a:latin typeface="Comic Sans MS" pitchFamily="66" charset="0"/>
              </a:rPr>
              <a:t>0,35</a:t>
            </a:r>
            <a:endParaRPr lang="es-MX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1142984"/>
            <a:ext cx="4626159" cy="4511562"/>
          </a:xfrm>
        </p:spPr>
        <p:txBody>
          <a:bodyPr/>
          <a:lstStyle/>
          <a:p>
            <a:r>
              <a:rPr lang="es-MX" dirty="0" smtClean="0"/>
              <a:t>1)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2)</a:t>
            </a:r>
            <a:endParaRPr lang="es-ES" dirty="0"/>
          </a:p>
        </p:txBody>
      </p:sp>
      <p:pic>
        <p:nvPicPr>
          <p:cNvPr id="5" name="Picture 2" descr="ejemplos de números decimales"/>
          <p:cNvPicPr>
            <a:picLocks noChangeAspect="1" noChangeArrowheads="1"/>
          </p:cNvPicPr>
          <p:nvPr/>
        </p:nvPicPr>
        <p:blipFill>
          <a:blip r:embed="rId2"/>
          <a:srcRect r="81333"/>
          <a:stretch>
            <a:fillRect/>
          </a:stretch>
        </p:blipFill>
        <p:spPr bwMode="auto">
          <a:xfrm>
            <a:off x="1928794" y="1285860"/>
            <a:ext cx="1071570" cy="16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6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2" descr="ejemplos de números decimales"/>
          <p:cNvPicPr>
            <a:picLocks noChangeAspect="1" noChangeArrowheads="1"/>
          </p:cNvPicPr>
          <p:nvPr/>
        </p:nvPicPr>
        <p:blipFill>
          <a:blip r:embed="rId2"/>
          <a:srcRect l="80088"/>
          <a:stretch>
            <a:fillRect/>
          </a:stretch>
        </p:blipFill>
        <p:spPr bwMode="auto">
          <a:xfrm>
            <a:off x="1785918" y="4000504"/>
            <a:ext cx="1143008" cy="16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más ejemplos de números decimales"/>
          <p:cNvPicPr>
            <a:picLocks noChangeAspect="1" noChangeArrowheads="1"/>
          </p:cNvPicPr>
          <p:nvPr/>
        </p:nvPicPr>
        <p:blipFill>
          <a:blip r:embed="rId2"/>
          <a:srcRect l="73140"/>
          <a:stretch>
            <a:fillRect/>
          </a:stretch>
        </p:blipFill>
        <p:spPr bwMode="auto">
          <a:xfrm>
            <a:off x="2714612" y="3357562"/>
            <a:ext cx="1547815" cy="139065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9698" name="Picture 2" descr="más ejemplos de números decimales"/>
          <p:cNvPicPr>
            <a:picLocks noChangeAspect="1" noChangeArrowheads="1"/>
          </p:cNvPicPr>
          <p:nvPr/>
        </p:nvPicPr>
        <p:blipFill>
          <a:blip r:embed="rId2"/>
          <a:srcRect r="38016"/>
          <a:stretch>
            <a:fillRect/>
          </a:stretch>
        </p:blipFill>
        <p:spPr bwMode="auto">
          <a:xfrm>
            <a:off x="1714480" y="1966911"/>
            <a:ext cx="3571900" cy="139065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747714"/>
            <a:ext cx="2971800" cy="681022"/>
          </a:xfrm>
        </p:spPr>
        <p:txBody>
          <a:bodyPr>
            <a:normAutofit/>
          </a:bodyPr>
          <a:lstStyle/>
          <a:p>
            <a:r>
              <a:rPr lang="es-MX" sz="2800" dirty="0" smtClean="0"/>
              <a:t>EJEMPLOS</a:t>
            </a:r>
            <a:endParaRPr lang="es-ES" sz="2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b="1" dirty="0" smtClean="0"/>
              <a:t>Ejemplo 3</a:t>
            </a:r>
            <a:r>
              <a:rPr lang="es-MX" dirty="0" smtClean="0"/>
              <a:t>: Tenemos dos unidades enteras coloreadas y de la tercera unidad, que está dividida en </a:t>
            </a:r>
            <a:r>
              <a:rPr lang="es-MX" b="1" dirty="0" smtClean="0"/>
              <a:t>centésimas</a:t>
            </a:r>
            <a:r>
              <a:rPr lang="es-MX" dirty="0" smtClean="0"/>
              <a:t>, tenemos </a:t>
            </a:r>
            <a:r>
              <a:rPr lang="es-MX" dirty="0" smtClean="0"/>
              <a:t>81 </a:t>
            </a:r>
            <a:r>
              <a:rPr lang="es-MX" dirty="0" smtClean="0"/>
              <a:t>de ellas </a:t>
            </a:r>
            <a:r>
              <a:rPr lang="es-MX" dirty="0" smtClean="0"/>
              <a:t>coloreadas. </a:t>
            </a:r>
            <a:endParaRPr lang="es-MX" dirty="0" smtClean="0"/>
          </a:p>
          <a:p>
            <a:r>
              <a:rPr lang="es-MX" dirty="0" smtClean="0">
                <a:solidFill>
                  <a:srgbClr val="FF0000"/>
                </a:solidFill>
              </a:rPr>
              <a:t>Por lo tanto, se escribirá: </a:t>
            </a:r>
          </a:p>
          <a:p>
            <a:r>
              <a:rPr lang="es-MX" dirty="0" smtClean="0">
                <a:solidFill>
                  <a:srgbClr val="FF0000"/>
                </a:solidFill>
              </a:rPr>
              <a:t>2 unidades, </a:t>
            </a:r>
            <a:r>
              <a:rPr lang="es-MX" dirty="0" smtClean="0">
                <a:solidFill>
                  <a:srgbClr val="FF0000"/>
                </a:solidFill>
              </a:rPr>
              <a:t>81 centésimas    </a:t>
            </a:r>
            <a:r>
              <a:rPr lang="es-MX" dirty="0" smtClean="0">
                <a:solidFill>
                  <a:srgbClr val="FF0000"/>
                </a:solidFill>
              </a:rPr>
              <a:t>= 2,81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1785926"/>
            <a:ext cx="4626159" cy="3868620"/>
          </a:xfrm>
        </p:spPr>
        <p:txBody>
          <a:bodyPr/>
          <a:lstStyle/>
          <a:p>
            <a:r>
              <a:rPr lang="es-MX" dirty="0" smtClean="0"/>
              <a:t>3)</a:t>
            </a:r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60086" y="751522"/>
            <a:ext cx="8183880" cy="74865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Actividad 1: Completa la siguiente tabla</a:t>
            </a:r>
            <a:endParaRPr lang="es-ES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428596" y="1714488"/>
          <a:ext cx="8183562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00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Número decimal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Lectura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1.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0.006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2.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25,09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3.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8,237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4.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23,002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5.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124,35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6.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328,045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8" name="7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10 Rectángulo redondeado"/>
          <p:cNvSpPr/>
          <p:nvPr/>
        </p:nvSpPr>
        <p:spPr>
          <a:xfrm>
            <a:off x="5143504" y="6072230"/>
            <a:ext cx="4000528" cy="7857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smtClean="0"/>
              <a:t>Enviar actividad al correo</a:t>
            </a:r>
            <a:endParaRPr lang="es-ES" dirty="0"/>
          </a:p>
        </p:txBody>
      </p:sp>
      <p:pic>
        <p:nvPicPr>
          <p:cNvPr id="35842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3"/>
          <a:srcRect l="11628" t="7693" r="12790" b="3845"/>
          <a:stretch>
            <a:fillRect/>
          </a:stretch>
        </p:blipFill>
        <p:spPr bwMode="auto">
          <a:xfrm>
            <a:off x="8286776" y="6143668"/>
            <a:ext cx="785818" cy="695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183880" cy="1051560"/>
          </a:xfrm>
        </p:spPr>
        <p:txBody>
          <a:bodyPr/>
          <a:lstStyle/>
          <a:p>
            <a:pPr algn="ctr"/>
            <a:r>
              <a:rPr lang="es-MX" dirty="0" smtClean="0"/>
              <a:t>SESIÓN 2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213</TotalTime>
  <Words>381</Words>
  <Application>Microsoft Office PowerPoint</Application>
  <PresentationFormat>Presentación en pantalla (4:3)</PresentationFormat>
  <Paragraphs>117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Comic Sans MS</vt:lpstr>
      <vt:lpstr>Verdana</vt:lpstr>
      <vt:lpstr>Wingdings 2</vt:lpstr>
      <vt:lpstr>Aspecto</vt:lpstr>
      <vt:lpstr>Tema 3: Números decimales</vt:lpstr>
      <vt:lpstr>SESIÓN 1</vt:lpstr>
      <vt:lpstr>Recordemos:</vt:lpstr>
      <vt:lpstr>Lectura y escritura de números decimales</vt:lpstr>
      <vt:lpstr>Presentación de PowerPoint</vt:lpstr>
      <vt:lpstr>EJEMPLOS</vt:lpstr>
      <vt:lpstr>EJEMPLOS</vt:lpstr>
      <vt:lpstr>Actividad 1: Completa la siguiente tabla</vt:lpstr>
      <vt:lpstr>SESIÓN 2</vt:lpstr>
      <vt:lpstr>Adición y sustracción de números decimales</vt:lpstr>
      <vt:lpstr>Actividad 2: juego de adiciones y sustracciones</vt:lpstr>
      <vt:lpstr>Actividad 3: ordena y resuelve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3: Números decimales</dc:title>
  <dc:creator>MEDIACION ESCOLAR</dc:creator>
  <cp:lastModifiedBy>HP ELITEBOOK</cp:lastModifiedBy>
  <cp:revision>23</cp:revision>
  <dcterms:created xsi:type="dcterms:W3CDTF">2020-06-26T21:13:26Z</dcterms:created>
  <dcterms:modified xsi:type="dcterms:W3CDTF">2020-06-27T14:16:25Z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196012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