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82" r:id="rId3"/>
    <p:sldId id="259" r:id="rId4"/>
    <p:sldId id="257" r:id="rId5"/>
    <p:sldId id="258" r:id="rId6"/>
    <p:sldId id="281" r:id="rId7"/>
    <p:sldId id="283" r:id="rId8"/>
    <p:sldId id="284" r:id="rId9"/>
    <p:sldId id="261" r:id="rId10"/>
    <p:sldId id="286" r:id="rId11"/>
    <p:sldId id="285" r:id="rId12"/>
    <p:sldId id="260" r:id="rId13"/>
    <p:sldId id="280" r:id="rId14"/>
  </p:sldIdLst>
  <p:sldSz cx="9144000" cy="5143500" type="screen16x9"/>
  <p:notesSz cx="6858000" cy="9144000"/>
  <p:embeddedFontLst>
    <p:embeddedFont>
      <p:font typeface="Nixie One" charset="0"/>
      <p:regular r:id="rId16"/>
    </p:embeddedFont>
    <p:embeddedFont>
      <p:font typeface="Varela Round" charset="-79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C3A377B-3DFE-43DE-86DC-47E74619DE54}">
  <a:tblStyle styleId="{9C3A377B-3DFE-43DE-86DC-47E74619DE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644" y="-6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w="9525" cap="flat" cmpd="sng">
            <a:solidFill>
              <a:srgbClr val="E8004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name="adj" fmla="val 17100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name="adj" fmla="val 10084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name="adj" fmla="val 3727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name="adj" fmla="val 5022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name="adj" fmla="val 43984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name="adj" fmla="val 186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name="adj" fmla="val 37879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7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hyperlink" Target="https://juegosinfantiles.bosquedefantasias.com/juegos/matematicas/division-basica/index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lorena.ureta@laprovidenciarecoleta.c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orena.ureta@laprovidenciarecoleta.c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hyperlink" Target="https://www.facebook.com/groups/164714648051533/?ref=bookmark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>
            <a:spLocks noGrp="1"/>
          </p:cNvSpPr>
          <p:nvPr>
            <p:ph type="ctrTitle" idx="4294967295"/>
          </p:nvPr>
        </p:nvSpPr>
        <p:spPr>
          <a:xfrm>
            <a:off x="0" y="1714494"/>
            <a:ext cx="5597525" cy="116046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dirty="0" smtClean="0"/>
              <a:t>DIVISIÓN</a:t>
            </a:r>
            <a:endParaRPr b="1"/>
          </a:p>
        </p:txBody>
      </p:sp>
      <p:sp>
        <p:nvSpPr>
          <p:cNvPr id="4" name="3 Subtítulo"/>
          <p:cNvSpPr>
            <a:spLocks noGrp="1"/>
          </p:cNvSpPr>
          <p:nvPr>
            <p:ph type="subTitle" idx="4294967295"/>
          </p:nvPr>
        </p:nvSpPr>
        <p:spPr>
          <a:xfrm>
            <a:off x="1331897" y="2571750"/>
            <a:ext cx="4240235" cy="784225"/>
          </a:xfrm>
        </p:spPr>
        <p:txBody>
          <a:bodyPr/>
          <a:lstStyle/>
          <a:p>
            <a:r>
              <a:rPr lang="es-MX" dirty="0" smtClean="0"/>
              <a:t>Parte 2</a:t>
            </a:r>
            <a:endParaRPr lang="es-ES" dirty="0"/>
          </a:p>
        </p:txBody>
      </p:sp>
      <p:pic>
        <p:nvPicPr>
          <p:cNvPr id="14338" name="Picture 2" descr="https://o.remove.bg/downloads/04fe8b39-f876-46ec-ba51-ae191fcf06f7/division-removebg-preview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571486"/>
            <a:ext cx="2038350" cy="2247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sp>
        <p:nvSpPr>
          <p:cNvPr id="233" name="Google Shape;233;p18"/>
          <p:cNvSpPr txBox="1">
            <a:spLocks noGrp="1"/>
          </p:cNvSpPr>
          <p:nvPr>
            <p:ph type="body" idx="4294967295"/>
          </p:nvPr>
        </p:nvSpPr>
        <p:spPr>
          <a:xfrm>
            <a:off x="857224" y="1071552"/>
            <a:ext cx="6572296" cy="714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Juego de divisiones</a:t>
            </a:r>
          </a:p>
          <a:p>
            <a:pPr marL="0" lvl="0" indent="0">
              <a:buNone/>
            </a:pPr>
            <a:r>
              <a:rPr lang="es-MX" sz="1800" b="1" dirty="0" smtClean="0">
                <a:latin typeface="Nixie One"/>
                <a:sym typeface="Nixie One"/>
              </a:rPr>
              <a:t>Ingresa al siguiente enlace y registra tu puntuación en tu cuaderno de matemática después de cada juego.</a:t>
            </a:r>
            <a:endParaRPr sz="1800"/>
          </a:p>
        </p:txBody>
      </p:sp>
      <p:sp>
        <p:nvSpPr>
          <p:cNvPr id="9" name="Google Shape;200;p14"/>
          <p:cNvSpPr txBox="1">
            <a:spLocks/>
          </p:cNvSpPr>
          <p:nvPr/>
        </p:nvSpPr>
        <p:spPr>
          <a:xfrm>
            <a:off x="928662" y="214296"/>
            <a:ext cx="699136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Actividad 3:</a:t>
            </a:r>
            <a:endParaRPr kumimoji="0" lang="es-MX" sz="3000" b="1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Nixie One"/>
              <a:ea typeface="Nixie One"/>
              <a:cs typeface="Nixie One"/>
              <a:sym typeface="Nixie One"/>
            </a:endParaRPr>
          </a:p>
        </p:txBody>
      </p:sp>
      <p:pic>
        <p:nvPicPr>
          <p:cNvPr id="10" name="9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7 Rectángulo"/>
          <p:cNvSpPr/>
          <p:nvPr/>
        </p:nvSpPr>
        <p:spPr>
          <a:xfrm>
            <a:off x="1643042" y="2285998"/>
            <a:ext cx="5572164" cy="6463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s-ES" sz="1800" dirty="0" smtClean="0">
                <a:hlinkClick r:id="rId4"/>
              </a:rPr>
              <a:t>https://juegosinfantiles.bosquedefantasias.com/juegos/matematicas/division-basica/index.html</a:t>
            </a:r>
            <a:endParaRPr lang="es-ES" sz="1800" dirty="0"/>
          </a:p>
        </p:txBody>
      </p:sp>
      <p:pic>
        <p:nvPicPr>
          <p:cNvPr id="25602" name="Picture 2" descr="https://o.remove.bg/downloads/67c880ba-5698-44ed-a5ac-7552e0fff144/la-division-removebg-preview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21856" y="3200642"/>
            <a:ext cx="3196800" cy="180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s-MX" sz="4800" dirty="0" smtClean="0"/>
              <a:t>Sesión de trabajo N° 3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1428728" y="4214824"/>
            <a:ext cx="6492483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sz="1600" dirty="0" smtClean="0"/>
              <a:t>Esta sesión se envía al correo </a:t>
            </a:r>
            <a:r>
              <a:rPr lang="es-MX" sz="1600" dirty="0" smtClean="0">
                <a:hlinkClick r:id="rId2"/>
              </a:rPr>
              <a:t>lorena.ureta@laprovidenciarecoleta.cl</a:t>
            </a:r>
            <a:r>
              <a:rPr lang="es-MX" sz="1600" dirty="0" smtClean="0"/>
              <a:t> </a:t>
            </a:r>
            <a:endParaRPr lang="es-ES" sz="1600" dirty="0" smtClean="0"/>
          </a:p>
          <a:p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/>
          </a:p>
        </p:txBody>
      </p:sp>
      <p:sp>
        <p:nvSpPr>
          <p:cNvPr id="226" name="Google Shape;226;p17"/>
          <p:cNvSpPr txBox="1">
            <a:spLocks noGrp="1"/>
          </p:cNvSpPr>
          <p:nvPr>
            <p:ph type="body" idx="4294967295"/>
          </p:nvPr>
        </p:nvSpPr>
        <p:spPr>
          <a:xfrm>
            <a:off x="500034" y="1285866"/>
            <a:ext cx="2143140" cy="264320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Actividad: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Resuelve los ejercicios de la página27 del cuaderno de ejercicios.</a:t>
            </a:r>
            <a:endParaRPr/>
          </a:p>
        </p:txBody>
      </p:sp>
      <p:pic>
        <p:nvPicPr>
          <p:cNvPr id="7" name="6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/>
          <a:srcRect l="25115" t="12402" r="41399" b="13183"/>
          <a:stretch>
            <a:fillRect/>
          </a:stretch>
        </p:blipFill>
        <p:spPr bwMode="auto">
          <a:xfrm>
            <a:off x="3214678" y="-4482"/>
            <a:ext cx="4118400" cy="51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7"/>
          <p:cNvSpPr txBox="1">
            <a:spLocks noGrp="1"/>
          </p:cNvSpPr>
          <p:nvPr>
            <p:ph type="ctrTitle" idx="4294967295"/>
          </p:nvPr>
        </p:nvSpPr>
        <p:spPr>
          <a:xfrm>
            <a:off x="142844" y="62613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800" dirty="0" smtClean="0"/>
              <a:t>¿A</a:t>
            </a:r>
            <a:r>
              <a:rPr lang="en" sz="4800" dirty="0" smtClean="0"/>
              <a:t>lguna duda?</a:t>
            </a:r>
            <a:endParaRPr sz="4800"/>
          </a:p>
        </p:txBody>
      </p:sp>
      <p:sp>
        <p:nvSpPr>
          <p:cNvPr id="435" name="Google Shape;435;p37"/>
          <p:cNvSpPr txBox="1">
            <a:spLocks noGrp="1"/>
          </p:cNvSpPr>
          <p:nvPr>
            <p:ph type="body" idx="4294967295"/>
          </p:nvPr>
        </p:nvSpPr>
        <p:spPr>
          <a:xfrm>
            <a:off x="2643174" y="2786064"/>
            <a:ext cx="5572164" cy="7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1400" dirty="0" smtClean="0"/>
              <a:t>C</a:t>
            </a:r>
            <a:r>
              <a:rPr lang="en" sz="1400" dirty="0" smtClean="0"/>
              <a:t>orreo: </a:t>
            </a:r>
            <a:r>
              <a:rPr lang="en" sz="1400" dirty="0" smtClean="0">
                <a:hlinkClick r:id="rId3"/>
              </a:rPr>
              <a:t>lorena.ureta@laprovidenciarecoleta.cl</a:t>
            </a:r>
            <a:endParaRPr lang="en" sz="1400" dirty="0" smtClean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1400" dirty="0" smtClean="0"/>
              <a:t>W</a:t>
            </a:r>
            <a:r>
              <a:rPr lang="en" sz="1400" dirty="0" smtClean="0"/>
              <a:t>hatsapp: +56937718271</a:t>
            </a:r>
          </a:p>
          <a:p>
            <a:pPr marL="0" lvl="0" indent="0">
              <a:buNone/>
            </a:pPr>
            <a:r>
              <a:rPr lang="es-ES" sz="1400" dirty="0" smtClean="0"/>
              <a:t>G</a:t>
            </a:r>
            <a:r>
              <a:rPr lang="en" sz="1400" dirty="0" smtClean="0"/>
              <a:t>rupo de facebook:</a:t>
            </a:r>
            <a:r>
              <a:rPr lang="en" sz="1400" dirty="0"/>
              <a:t> </a:t>
            </a:r>
            <a:r>
              <a:rPr lang="es-ES" sz="1400" dirty="0" smtClean="0">
                <a:hlinkClick r:id="rId4"/>
              </a:rPr>
              <a:t>https://www.facebook.com/groups/164714648051533/?ref=bookmarks</a:t>
            </a:r>
            <a:endParaRPr lang="en" sz="1400" dirty="0" smtClean="0"/>
          </a:p>
        </p:txBody>
      </p:sp>
      <p:sp>
        <p:nvSpPr>
          <p:cNvPr id="437" name="Google Shape;437;p3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/>
          </a:p>
        </p:txBody>
      </p:sp>
      <p:pic>
        <p:nvPicPr>
          <p:cNvPr id="7" name="6 Imagen" descr="https://o.remove.bg/downloads/95cd4977-4fc6-4cfe-8679-67a9cb93c7d5/EMOJI_CELULAR-removebg-preview.pn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2714626"/>
            <a:ext cx="1890276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https://o.remove.bg/downloads/9dd25a78-856c-435c-8c66-5959e4de34f8/interrogacion-removebg-preview.pn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428610"/>
            <a:ext cx="1100518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s-MX" sz="4800" dirty="0" smtClean="0"/>
              <a:t>Sesión de trabajo N° 1</a:t>
            </a:r>
          </a:p>
          <a:p>
            <a:pPr>
              <a:buNone/>
            </a:pPr>
            <a:r>
              <a:rPr lang="es-MX" sz="1800" dirty="0" smtClean="0"/>
              <a:t>(sigue las instrucciones de cada diapositiva)</a:t>
            </a:r>
            <a:endParaRPr lang="es-ES" sz="18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ctrTitle"/>
          </p:nvPr>
        </p:nvSpPr>
        <p:spPr>
          <a:xfrm>
            <a:off x="2357422" y="2412082"/>
            <a:ext cx="4429156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dirty="0" smtClean="0"/>
              <a:t>Resolver problemas interpretando el resto de una división</a:t>
            </a:r>
            <a:endParaRPr sz="2800"/>
          </a:p>
        </p:txBody>
      </p:sp>
      <p:sp>
        <p:nvSpPr>
          <p:cNvPr id="220" name="Google Shape;220;p16"/>
          <p:cNvSpPr txBox="1"/>
          <p:nvPr/>
        </p:nvSpPr>
        <p:spPr>
          <a:xfrm>
            <a:off x="1857356" y="285734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 b="1" dirty="0" smtClean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O</a:t>
            </a:r>
            <a:r>
              <a:rPr lang="en" sz="3600" b="1" dirty="0" smtClean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bjetivo:</a:t>
            </a:r>
            <a:endParaRPr sz="3600" b="1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pic>
        <p:nvPicPr>
          <p:cNvPr id="7" name="6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title" idx="4294967295"/>
          </p:nvPr>
        </p:nvSpPr>
        <p:spPr>
          <a:xfrm>
            <a:off x="928662" y="214296"/>
            <a:ext cx="6991362" cy="63976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000" b="1" dirty="0" smtClean="0"/>
              <a:t>Recordemos</a:t>
            </a:r>
            <a:endParaRPr sz="3000" b="1"/>
          </a:p>
        </p:txBody>
      </p:sp>
      <p:sp>
        <p:nvSpPr>
          <p:cNvPr id="9" name="Google Shape;201;p14"/>
          <p:cNvSpPr txBox="1"/>
          <p:nvPr/>
        </p:nvSpPr>
        <p:spPr>
          <a:xfrm>
            <a:off x="1071538" y="1142990"/>
            <a:ext cx="2786082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10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714348" y="928676"/>
            <a:ext cx="735811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 smtClean="0">
                <a:latin typeface="Nixie One" charset="0"/>
              </a:rPr>
              <a:t>En una </a:t>
            </a:r>
            <a:r>
              <a:rPr lang="es-MX" sz="1600" b="1" dirty="0" smtClean="0">
                <a:latin typeface="Nixie One" charset="0"/>
              </a:rPr>
              <a:t>división</a:t>
            </a:r>
            <a:r>
              <a:rPr lang="es-MX" sz="1600" dirty="0" smtClean="0">
                <a:latin typeface="Nixie One" charset="0"/>
              </a:rPr>
              <a:t> encontramos:</a:t>
            </a:r>
          </a:p>
          <a:p>
            <a:pPr algn="just"/>
            <a:endParaRPr lang="es-MX" sz="1600" dirty="0" smtClean="0">
              <a:latin typeface="Nixie One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MX" sz="1600" b="1" dirty="0" smtClean="0">
                <a:latin typeface="Nixie One" charset="0"/>
              </a:rPr>
              <a:t> </a:t>
            </a:r>
            <a:r>
              <a:rPr lang="es-MX" sz="1600" b="1" u="sng" dirty="0" smtClean="0">
                <a:solidFill>
                  <a:srgbClr val="FF0000"/>
                </a:solidFill>
                <a:latin typeface="Nixie One" charset="0"/>
              </a:rPr>
              <a:t>DIVIDENDO</a:t>
            </a:r>
            <a:r>
              <a:rPr lang="es-MX" sz="1600" dirty="0" smtClean="0">
                <a:latin typeface="Nixie One" charset="0"/>
              </a:rPr>
              <a:t>: que es la cantidad que vamos a repartir o dividir</a:t>
            </a:r>
          </a:p>
          <a:p>
            <a:pPr algn="just"/>
            <a:endParaRPr lang="es-MX" sz="1600" dirty="0" smtClean="0">
              <a:latin typeface="Nixie One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MX" sz="1600" b="1" dirty="0" smtClean="0">
                <a:latin typeface="Nixie One" charset="0"/>
              </a:rPr>
              <a:t> </a:t>
            </a:r>
            <a:r>
              <a:rPr lang="es-MX" sz="1600" b="1" u="sng" dirty="0" smtClean="0">
                <a:solidFill>
                  <a:srgbClr val="FF0000"/>
                </a:solidFill>
                <a:latin typeface="Nixie One" charset="0"/>
              </a:rPr>
              <a:t>DIVISOR</a:t>
            </a:r>
            <a:r>
              <a:rPr lang="es-MX" sz="1600" dirty="0" smtClean="0">
                <a:latin typeface="Nixie One" charset="0"/>
              </a:rPr>
              <a:t>: que representa en cuantas partes vamos a repartir o dividir la cantidad que tenemos</a:t>
            </a:r>
          </a:p>
          <a:p>
            <a:pPr algn="just"/>
            <a:endParaRPr lang="es-MX" sz="1600" dirty="0" smtClean="0">
              <a:latin typeface="Nixie One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MX" sz="1600" b="1" dirty="0" smtClean="0">
                <a:latin typeface="Nixie One" charset="0"/>
              </a:rPr>
              <a:t> </a:t>
            </a:r>
            <a:r>
              <a:rPr lang="es-MX" sz="1600" b="1" u="sng" dirty="0" smtClean="0">
                <a:solidFill>
                  <a:srgbClr val="FF0000"/>
                </a:solidFill>
                <a:latin typeface="Nixie One" charset="0"/>
              </a:rPr>
              <a:t>COCIENTE</a:t>
            </a:r>
            <a:r>
              <a:rPr lang="es-MX" sz="1600" dirty="0" smtClean="0">
                <a:latin typeface="Nixie One" charset="0"/>
              </a:rPr>
              <a:t>: corresponde al resultado de la división</a:t>
            </a:r>
          </a:p>
          <a:p>
            <a:pPr algn="just"/>
            <a:endParaRPr lang="es-MX" sz="1600" dirty="0" smtClean="0">
              <a:latin typeface="Nixie One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es-MX" sz="1600" b="1" dirty="0" smtClean="0">
                <a:latin typeface="Nixie One" charset="0"/>
              </a:rPr>
              <a:t> </a:t>
            </a:r>
            <a:r>
              <a:rPr lang="es-MX" sz="1600" b="1" u="sng" dirty="0" smtClean="0">
                <a:solidFill>
                  <a:srgbClr val="FF0000"/>
                </a:solidFill>
                <a:latin typeface="Nixie One" charset="0"/>
              </a:rPr>
              <a:t>RESTO</a:t>
            </a:r>
            <a:r>
              <a:rPr lang="es-MX" sz="1600" dirty="0" smtClean="0">
                <a:latin typeface="Nixie One" charset="0"/>
              </a:rPr>
              <a:t>: es </a:t>
            </a:r>
            <a:r>
              <a:rPr lang="es-MX" sz="1600" dirty="0" smtClean="0">
                <a:latin typeface="Nixie One" charset="0"/>
              </a:rPr>
              <a:t>el número que sobra cuando se termina de hacer la </a:t>
            </a:r>
            <a:r>
              <a:rPr lang="es-MX" sz="1600" b="1" dirty="0" smtClean="0">
                <a:latin typeface="Nixie One" charset="0"/>
              </a:rPr>
              <a:t>división</a:t>
            </a:r>
            <a:r>
              <a:rPr lang="es-MX" sz="1600" dirty="0" smtClean="0">
                <a:latin typeface="Nixie One" charset="0"/>
              </a:rPr>
              <a:t>. Este número puede ser cero u otro número, pero </a:t>
            </a:r>
            <a:r>
              <a:rPr lang="es-MX" sz="1600" b="1" dirty="0" smtClean="0">
                <a:latin typeface="Nixie One" charset="0"/>
              </a:rPr>
              <a:t>siempre tiene que ser menor que el divisor</a:t>
            </a:r>
            <a:r>
              <a:rPr lang="es-MX" sz="1600" dirty="0" smtClean="0">
                <a:latin typeface="Nixie One" charset="0"/>
              </a:rPr>
              <a:t>. Representa la parte que no puede repartirse.</a:t>
            </a:r>
            <a:r>
              <a:rPr lang="es-MX" sz="1600" dirty="0" smtClean="0"/>
              <a:t> </a:t>
            </a:r>
            <a:endParaRPr lang="es-MX" sz="1600" dirty="0" smtClean="0">
              <a:latin typeface="Nixie One" charset="0"/>
            </a:endParaRPr>
          </a:p>
          <a:p>
            <a:endParaRPr lang="es-ES" sz="1600" dirty="0">
              <a:latin typeface="Nixie One" charset="0"/>
            </a:endParaRPr>
          </a:p>
        </p:txBody>
      </p:sp>
      <p:pic>
        <p:nvPicPr>
          <p:cNvPr id="20" name="19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/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Google Shape;200;p14"/>
          <p:cNvSpPr txBox="1">
            <a:spLocks/>
          </p:cNvSpPr>
          <p:nvPr/>
        </p:nvSpPr>
        <p:spPr>
          <a:xfrm>
            <a:off x="785786" y="71420"/>
            <a:ext cx="699136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Tipos de división</a:t>
            </a:r>
            <a:r>
              <a:rPr lang="es-MX" sz="3000" b="1" dirty="0" smtClean="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rPr>
              <a:t>:</a:t>
            </a:r>
          </a:p>
        </p:txBody>
      </p:sp>
      <p:sp>
        <p:nvSpPr>
          <p:cNvPr id="6" name="Google Shape;233;p18"/>
          <p:cNvSpPr txBox="1">
            <a:spLocks/>
          </p:cNvSpPr>
          <p:nvPr/>
        </p:nvSpPr>
        <p:spPr>
          <a:xfrm>
            <a:off x="142844" y="1000114"/>
            <a:ext cx="3714776" cy="2786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>
              <a:buClr>
                <a:srgbClr val="A1BECC"/>
              </a:buClr>
              <a:buSzPts val="2400"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</a:t>
            </a:r>
            <a:r>
              <a:rPr lang="es-MX" sz="24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División exacta: </a:t>
            </a: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lvl="0" indent="-381000">
              <a:buClr>
                <a:srgbClr val="A1BECC"/>
              </a:buClr>
              <a:buSzPts val="2400"/>
            </a:pP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lvl="1" indent="-381000" algn="just">
              <a:buClr>
                <a:srgbClr val="A1BECC"/>
              </a:buClr>
              <a:buSzPts val="2400"/>
            </a:pPr>
            <a:r>
              <a:rPr lang="es-MX" sz="1800" dirty="0" smtClean="0"/>
              <a:t>	</a:t>
            </a:r>
            <a:r>
              <a:rPr lang="es-MX" sz="1800" i="1" dirty="0" smtClean="0">
                <a:latin typeface="Nixie One" charset="0"/>
              </a:rPr>
              <a:t>Una</a:t>
            </a:r>
            <a:r>
              <a:rPr lang="es-MX" sz="1800" b="1" i="1" dirty="0" smtClean="0">
                <a:latin typeface="Nixie One" charset="0"/>
              </a:rPr>
              <a:t> división exacta</a:t>
            </a:r>
            <a:r>
              <a:rPr lang="es-MX" sz="1800" i="1" dirty="0" smtClean="0">
                <a:latin typeface="Nixie One" charset="0"/>
              </a:rPr>
              <a:t> es aquella que cuando al resolver la división, el resultado del resto es igual a </a:t>
            </a:r>
            <a:r>
              <a:rPr lang="es-MX" sz="1800" i="1" dirty="0" smtClean="0">
                <a:latin typeface="Nixie One" charset="0"/>
              </a:rPr>
              <a:t>cero. </a:t>
            </a:r>
          </a:p>
          <a:p>
            <a:pPr marL="457200" lvl="1" indent="-381000" algn="just">
              <a:buClr>
                <a:srgbClr val="A1BECC"/>
              </a:buClr>
              <a:buSzPts val="2400"/>
            </a:pPr>
            <a:r>
              <a:rPr lang="es-MX" sz="1800" i="1" dirty="0" smtClean="0">
                <a:latin typeface="Nixie One" charset="0"/>
              </a:rPr>
              <a:t>	</a:t>
            </a:r>
            <a:r>
              <a:rPr lang="es-MX" sz="1800" i="1" dirty="0" smtClean="0">
                <a:latin typeface="Nixie One" charset="0"/>
              </a:rPr>
              <a:t>Para </a:t>
            </a:r>
            <a:r>
              <a:rPr lang="es-MX" sz="1800" i="1" dirty="0" smtClean="0">
                <a:latin typeface="Nixie One" charset="0"/>
              </a:rPr>
              <a:t>ser una división exacta el dividendo deberá ser un múltiplo entero del divisor </a:t>
            </a:r>
            <a:r>
              <a:rPr lang="es-MX" sz="1800" i="1" dirty="0" smtClean="0">
                <a:latin typeface="Nixie One" charset="0"/>
              </a:rPr>
              <a:t>.</a:t>
            </a:r>
            <a:endParaRPr lang="es-MX" sz="1800" dirty="0" smtClean="0">
              <a:solidFill>
                <a:srgbClr val="617A86"/>
              </a:solidFill>
              <a:latin typeface="Nixie One" charset="0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kumimoji="0" lang="es-MX" sz="1800" b="0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" name="Google Shape;233;p18"/>
          <p:cNvSpPr txBox="1">
            <a:spLocks/>
          </p:cNvSpPr>
          <p:nvPr/>
        </p:nvSpPr>
        <p:spPr>
          <a:xfrm>
            <a:off x="4286248" y="785800"/>
            <a:ext cx="4429156" cy="392909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</a:t>
            </a:r>
            <a:r>
              <a:rPr lang="es-MX" sz="1800" dirty="0" smtClean="0">
                <a:solidFill>
                  <a:schemeClr val="accent2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Ejemplo: Tenemos 154 semillas para repartir en 7 maceteros. ¿Cuántas semillas hay en cada macetero?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			154 : 7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	</a:t>
            </a:r>
            <a:r>
              <a:rPr lang="es-MX" sz="1800" dirty="0" smtClean="0">
                <a:solidFill>
                  <a:srgbClr val="FF0000"/>
                </a:solidFill>
                <a:latin typeface="Varela Round"/>
                <a:ea typeface="Varela Round"/>
                <a:cs typeface="Varela Round"/>
                <a:sym typeface="Varela Round"/>
              </a:rPr>
              <a:t>1 5’ 4 </a:t>
            </a: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: 7 = 22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</a:t>
            </a:r>
            <a:r>
              <a:rPr lang="es-MX" sz="1800" u="sng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- 1 4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0 1  </a:t>
            </a:r>
            <a:r>
              <a:rPr lang="es-MX" sz="1800" dirty="0" smtClean="0">
                <a:solidFill>
                  <a:srgbClr val="FF0000"/>
                </a:solidFill>
                <a:latin typeface="Varela Round"/>
                <a:ea typeface="Varela Round"/>
                <a:cs typeface="Varela Round"/>
                <a:sym typeface="Varela Round"/>
              </a:rPr>
              <a:t>4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FF0000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</a:t>
            </a:r>
            <a:r>
              <a:rPr lang="es-MX" sz="1800" u="sng" dirty="0" smtClean="0">
                <a:solidFill>
                  <a:schemeClr val="bg2"/>
                </a:solidFill>
                <a:latin typeface="Varela Round"/>
                <a:ea typeface="Varela Round"/>
                <a:cs typeface="Varela Round"/>
                <a:sym typeface="Varela Round"/>
              </a:rPr>
              <a:t>-     1  4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chemeClr val="bg2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        0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chemeClr val="bg2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chemeClr val="bg2"/>
                </a:solidFill>
                <a:latin typeface="Varela Round"/>
                <a:ea typeface="Varela Round"/>
                <a:cs typeface="Varela Round"/>
                <a:sym typeface="Varela Round"/>
              </a:rPr>
              <a:t>	</a:t>
            </a:r>
            <a:r>
              <a:rPr lang="es-MX" sz="1800" dirty="0" smtClean="0">
                <a:solidFill>
                  <a:schemeClr val="accent2">
                    <a:lumMod val="75000"/>
                  </a:schemeClr>
                </a:solidFill>
                <a:latin typeface="Varela Round"/>
                <a:ea typeface="Varela Round"/>
                <a:cs typeface="Varela Round"/>
                <a:sym typeface="Varela Round"/>
              </a:rPr>
              <a:t>Respuesta: en cada maceta hay 22 semillas. 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kumimoji="0" lang="es-MX" sz="1800" b="0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" name="9 Llamada rectangular"/>
          <p:cNvSpPr/>
          <p:nvPr/>
        </p:nvSpPr>
        <p:spPr>
          <a:xfrm>
            <a:off x="7000892" y="3071816"/>
            <a:ext cx="1785982" cy="857256"/>
          </a:xfrm>
          <a:prstGeom prst="wedgeRectCallout">
            <a:avLst>
              <a:gd name="adj1" fmla="val -104602"/>
              <a:gd name="adj2" fmla="val 2571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Esta división es exacta porque no sobraron semillas</a:t>
            </a:r>
            <a:endParaRPr lang="es-ES" dirty="0"/>
          </a:p>
        </p:txBody>
      </p:sp>
      <p:cxnSp>
        <p:nvCxnSpPr>
          <p:cNvPr id="12" name="11 Conector recto de flecha"/>
          <p:cNvCxnSpPr/>
          <p:nvPr/>
        </p:nvCxnSpPr>
        <p:spPr>
          <a:xfrm rot="5400000">
            <a:off x="5714214" y="292814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Flecha doblada hacia arriba"/>
          <p:cNvSpPr/>
          <p:nvPr/>
        </p:nvSpPr>
        <p:spPr>
          <a:xfrm rot="10800000">
            <a:off x="5643570" y="2071683"/>
            <a:ext cx="428628" cy="285752"/>
          </a:xfrm>
          <a:prstGeom prst="bent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pic>
        <p:nvPicPr>
          <p:cNvPr id="9" name="8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Google Shape;200;p14"/>
          <p:cNvSpPr txBox="1">
            <a:spLocks/>
          </p:cNvSpPr>
          <p:nvPr/>
        </p:nvSpPr>
        <p:spPr>
          <a:xfrm>
            <a:off x="928662" y="71420"/>
            <a:ext cx="699136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Tipos de división</a:t>
            </a:r>
            <a:r>
              <a:rPr lang="es-MX" sz="3000" b="1" dirty="0" smtClean="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rPr>
              <a:t>:</a:t>
            </a:r>
          </a:p>
        </p:txBody>
      </p:sp>
      <p:sp>
        <p:nvSpPr>
          <p:cNvPr id="6" name="Google Shape;233;p18"/>
          <p:cNvSpPr txBox="1">
            <a:spLocks/>
          </p:cNvSpPr>
          <p:nvPr/>
        </p:nvSpPr>
        <p:spPr>
          <a:xfrm>
            <a:off x="214282" y="857238"/>
            <a:ext cx="4000528" cy="2786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>
              <a:buClr>
                <a:srgbClr val="A1BECC"/>
              </a:buClr>
              <a:buSzPts val="2400"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</a:t>
            </a:r>
            <a:r>
              <a:rPr lang="es-MX" sz="24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División inexacta: </a:t>
            </a: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lvl="0" indent="-381000">
              <a:buClr>
                <a:srgbClr val="A1BECC"/>
              </a:buClr>
              <a:buSzPts val="2400"/>
            </a:pP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lvl="1" indent="-381000" algn="just">
              <a:buClr>
                <a:srgbClr val="A1BECC"/>
              </a:buClr>
              <a:buSzPts val="2400"/>
            </a:pPr>
            <a:r>
              <a:rPr lang="es-MX" sz="1800" dirty="0" smtClean="0"/>
              <a:t>	</a:t>
            </a:r>
            <a:r>
              <a:rPr lang="es-MX" sz="1800" dirty="0" smtClean="0"/>
              <a:t> </a:t>
            </a:r>
            <a:r>
              <a:rPr lang="es-MX" sz="1800" i="1" dirty="0" smtClean="0">
                <a:latin typeface="Nixie One" charset="0"/>
              </a:rPr>
              <a:t>En las </a:t>
            </a:r>
            <a:r>
              <a:rPr lang="es-MX" sz="1800" b="1" i="1" dirty="0" smtClean="0">
                <a:latin typeface="Nixie One" charset="0"/>
              </a:rPr>
              <a:t>divisiones inexactas</a:t>
            </a:r>
            <a:r>
              <a:rPr lang="es-MX" sz="1800" i="1" dirty="0" smtClean="0">
                <a:latin typeface="Nixie One" charset="0"/>
              </a:rPr>
              <a:t> la cifra del resto cuenta </a:t>
            </a:r>
            <a:r>
              <a:rPr lang="es-MX" sz="1800" i="1" dirty="0" smtClean="0">
                <a:latin typeface="Nixie One" charset="0"/>
              </a:rPr>
              <a:t>es un </a:t>
            </a:r>
            <a:r>
              <a:rPr lang="es-MX" sz="1800" i="1" dirty="0" smtClean="0">
                <a:latin typeface="Nixie One" charset="0"/>
              </a:rPr>
              <a:t>valor </a:t>
            </a:r>
            <a:r>
              <a:rPr lang="es-MX" sz="1800" i="1" dirty="0" smtClean="0">
                <a:latin typeface="Nixie One" charset="0"/>
              </a:rPr>
              <a:t>distinto a </a:t>
            </a:r>
            <a:r>
              <a:rPr lang="es-MX" sz="1800" i="1" dirty="0" smtClean="0">
                <a:latin typeface="Nixie One" charset="0"/>
              </a:rPr>
              <a:t>cero, es importante destacar que el resto debe ser menor que el divisor. </a:t>
            </a:r>
            <a:endParaRPr lang="es-MX" sz="1800" i="1" dirty="0" smtClean="0">
              <a:latin typeface="Nixie One" charset="0"/>
            </a:endParaRPr>
          </a:p>
          <a:p>
            <a:pPr marL="457200" lvl="1" indent="-381000" algn="just">
              <a:buClr>
                <a:srgbClr val="A1BECC"/>
              </a:buClr>
              <a:buSzPts val="2400"/>
            </a:pPr>
            <a:r>
              <a:rPr lang="es-MX" sz="1800" i="1" dirty="0" smtClean="0">
                <a:latin typeface="Nixie One" charset="0"/>
              </a:rPr>
              <a:t>	</a:t>
            </a:r>
            <a:r>
              <a:rPr lang="es-MX" sz="1800" i="1" dirty="0" smtClean="0">
                <a:latin typeface="Nixie One" charset="0"/>
              </a:rPr>
              <a:t>En </a:t>
            </a:r>
            <a:r>
              <a:rPr lang="es-MX" sz="1800" i="1" dirty="0" smtClean="0">
                <a:latin typeface="Nixie One" charset="0"/>
              </a:rPr>
              <a:t>una división inexacta el dividendo no es múltiplo del divisor, y por tanto dará un resto diferente a cero.</a:t>
            </a:r>
            <a:endParaRPr lang="es-MX" sz="1800" i="1" dirty="0" smtClean="0">
              <a:solidFill>
                <a:srgbClr val="617A86"/>
              </a:solidFill>
              <a:latin typeface="Nixie One" charset="0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kumimoji="0" lang="es-MX" sz="1800" b="0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8" name="Google Shape;233;p18"/>
          <p:cNvSpPr txBox="1">
            <a:spLocks/>
          </p:cNvSpPr>
          <p:nvPr/>
        </p:nvSpPr>
        <p:spPr>
          <a:xfrm>
            <a:off x="4429124" y="571486"/>
            <a:ext cx="4429156" cy="4000528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</a:t>
            </a:r>
            <a:r>
              <a:rPr lang="es-MX" sz="1800" dirty="0" smtClean="0">
                <a:solidFill>
                  <a:srgbClr val="00B050"/>
                </a:solidFill>
                <a:latin typeface="Varela Round"/>
                <a:ea typeface="Varela Round"/>
                <a:cs typeface="Varela Round"/>
                <a:sym typeface="Varela Round"/>
              </a:rPr>
              <a:t>Ejemplo: Tenemos 193 dulces para repartir en 6 niños.  ¿Cuántos dulces recibirá cada niño?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rgbClr val="00B050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		193 : 6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		</a:t>
            </a:r>
            <a:r>
              <a:rPr lang="es-MX" sz="1800" dirty="0" smtClean="0">
                <a:solidFill>
                  <a:srgbClr val="FF0000"/>
                </a:solidFill>
                <a:latin typeface="Varela Round"/>
                <a:ea typeface="Varela Round"/>
                <a:cs typeface="Varela Round"/>
                <a:sym typeface="Varela Round"/>
              </a:rPr>
              <a:t>1 9’ 3 </a:t>
            </a: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: 6 = 32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</a:t>
            </a:r>
            <a:r>
              <a:rPr lang="es-MX" sz="1800" u="sng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- 1 8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0 1 </a:t>
            </a:r>
            <a:r>
              <a:rPr lang="es-MX" sz="1800" dirty="0" smtClean="0">
                <a:solidFill>
                  <a:srgbClr val="FF0000"/>
                </a:solidFill>
                <a:latin typeface="Varela Round"/>
                <a:ea typeface="Varela Round"/>
                <a:cs typeface="Varela Round"/>
                <a:sym typeface="Varela Round"/>
              </a:rPr>
              <a:t>3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rgbClr val="FF0000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</a:t>
            </a:r>
            <a:r>
              <a:rPr lang="es-MX" sz="1800" u="sng" dirty="0" smtClean="0">
                <a:solidFill>
                  <a:schemeClr val="bg2"/>
                </a:solidFill>
                <a:latin typeface="Varela Round"/>
                <a:ea typeface="Varela Round"/>
                <a:cs typeface="Varela Round"/>
                <a:sym typeface="Varela Round"/>
              </a:rPr>
              <a:t>-     1 2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chemeClr val="bg2"/>
                </a:solidFill>
                <a:latin typeface="Varela Round"/>
                <a:ea typeface="Varela Round"/>
                <a:cs typeface="Varela Round"/>
                <a:sym typeface="Varela Round"/>
              </a:rPr>
              <a:t>                      1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chemeClr val="bg2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r>
              <a:rPr lang="es-MX" sz="1800" dirty="0" smtClean="0">
                <a:solidFill>
                  <a:schemeClr val="bg2"/>
                </a:solidFill>
                <a:latin typeface="Varela Round"/>
                <a:ea typeface="Varela Round"/>
                <a:cs typeface="Varela Round"/>
                <a:sym typeface="Varela Round"/>
              </a:rPr>
              <a:t>	</a:t>
            </a:r>
            <a:r>
              <a:rPr lang="es-MX" sz="1800" dirty="0" smtClean="0">
                <a:solidFill>
                  <a:srgbClr val="00B050"/>
                </a:solidFill>
                <a:latin typeface="Varela Round"/>
                <a:ea typeface="Varela Round"/>
                <a:cs typeface="Varela Round"/>
                <a:sym typeface="Varela Round"/>
              </a:rPr>
              <a:t>Respuesta: cada niño recibirá 32 dulces. </a:t>
            </a: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lang="es-MX" sz="1800" dirty="0" smtClean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  <a:p>
            <a:pPr marL="457200" marR="0" lvl="0" indent="-381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tabLst/>
              <a:defRPr/>
            </a:pPr>
            <a:endParaRPr kumimoji="0" lang="es-MX" sz="1800" b="0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0" name="9 Llamada rectangular"/>
          <p:cNvSpPr/>
          <p:nvPr/>
        </p:nvSpPr>
        <p:spPr>
          <a:xfrm>
            <a:off x="7215174" y="2786064"/>
            <a:ext cx="1785982" cy="857256"/>
          </a:xfrm>
          <a:prstGeom prst="wedgeRectCallout">
            <a:avLst>
              <a:gd name="adj1" fmla="val -113779"/>
              <a:gd name="adj2" fmla="val 3477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Esta división es inexacta porque sobra 1 dulce.</a:t>
            </a:r>
          </a:p>
        </p:txBody>
      </p:sp>
      <p:sp>
        <p:nvSpPr>
          <p:cNvPr id="11" name="10 Flecha doblada hacia arriba"/>
          <p:cNvSpPr/>
          <p:nvPr/>
        </p:nvSpPr>
        <p:spPr>
          <a:xfrm rot="10800000">
            <a:off x="5786446" y="1857370"/>
            <a:ext cx="428628" cy="285752"/>
          </a:xfrm>
          <a:prstGeom prst="bent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12 Conector recto de flecha"/>
          <p:cNvCxnSpPr/>
          <p:nvPr/>
        </p:nvCxnSpPr>
        <p:spPr>
          <a:xfrm rot="5400000">
            <a:off x="5786446" y="271462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2288093" y="4764303"/>
            <a:ext cx="3855543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s-MX" b="1" i="1" u="sng" dirty="0" smtClean="0">
                <a:solidFill>
                  <a:srgbClr val="92D050"/>
                </a:solidFill>
              </a:rPr>
              <a:t>Dato</a:t>
            </a:r>
            <a:r>
              <a:rPr lang="es-MX" i="1" dirty="0" smtClean="0">
                <a:solidFill>
                  <a:srgbClr val="92D050"/>
                </a:solidFill>
              </a:rPr>
              <a:t>: Se puede llamar  inexacta o no exacta </a:t>
            </a:r>
            <a:endParaRPr lang="es-ES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s-MX" sz="4800" dirty="0" smtClean="0"/>
              <a:t>Sesión de trabajo N° 2</a:t>
            </a:r>
            <a:endParaRPr lang="es-ES" sz="4800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233" name="Google Shape;233;p18"/>
          <p:cNvSpPr txBox="1">
            <a:spLocks noGrp="1"/>
          </p:cNvSpPr>
          <p:nvPr>
            <p:ph type="body" idx="4294967295"/>
          </p:nvPr>
        </p:nvSpPr>
        <p:spPr>
          <a:xfrm>
            <a:off x="571472" y="1214428"/>
            <a:ext cx="3000396" cy="7143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Página 71 </a:t>
            </a: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del texto de </a:t>
            </a: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estudiante.</a:t>
            </a:r>
            <a:endParaRPr sz="1800"/>
          </a:p>
        </p:txBody>
      </p:sp>
      <p:sp>
        <p:nvSpPr>
          <p:cNvPr id="9" name="Google Shape;200;p14"/>
          <p:cNvSpPr txBox="1">
            <a:spLocks/>
          </p:cNvSpPr>
          <p:nvPr/>
        </p:nvSpPr>
        <p:spPr>
          <a:xfrm>
            <a:off x="928662" y="214296"/>
            <a:ext cx="699136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Actividad 1:</a:t>
            </a:r>
            <a:endParaRPr kumimoji="0" lang="es-MX" sz="3000" b="1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Nixie One"/>
              <a:ea typeface="Nixie One"/>
              <a:cs typeface="Nixie One"/>
              <a:sym typeface="Nixie One"/>
            </a:endParaRPr>
          </a:p>
        </p:txBody>
      </p:sp>
      <p:pic>
        <p:nvPicPr>
          <p:cNvPr id="10" name="9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Google Shape;233;p18"/>
          <p:cNvSpPr txBox="1">
            <a:spLocks/>
          </p:cNvSpPr>
          <p:nvPr/>
        </p:nvSpPr>
        <p:spPr>
          <a:xfrm>
            <a:off x="714348" y="2428874"/>
            <a:ext cx="2500330" cy="228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None/>
              <a:tabLst/>
              <a:defRPr/>
            </a:pPr>
            <a:r>
              <a:rPr kumimoji="0" lang="es-MX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Observa y lee con atención el</a:t>
            </a:r>
            <a:r>
              <a:rPr kumimoji="0" lang="es-MX" sz="1800" b="1" i="0" u="none" strike="noStrike" kern="0" cap="none" spc="0" normalizeH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 ejemplo que se presenta.</a:t>
            </a:r>
            <a:endParaRPr kumimoji="0" lang="es-MX" sz="1800" b="0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/>
          <a:srcRect l="16325" t="20271" r="30515" b="4749"/>
          <a:stretch>
            <a:fillRect/>
          </a:stretch>
        </p:blipFill>
        <p:spPr bwMode="auto">
          <a:xfrm>
            <a:off x="3854371" y="928676"/>
            <a:ext cx="5218223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Flecha curvada hacia arriba"/>
          <p:cNvSpPr/>
          <p:nvPr/>
        </p:nvSpPr>
        <p:spPr>
          <a:xfrm rot="1145262">
            <a:off x="1633320" y="3733108"/>
            <a:ext cx="2428892" cy="785818"/>
          </a:xfrm>
          <a:prstGeom prst="curved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233" name="Google Shape;233;p18"/>
          <p:cNvSpPr txBox="1">
            <a:spLocks noGrp="1"/>
          </p:cNvSpPr>
          <p:nvPr>
            <p:ph type="body" idx="4294967295"/>
          </p:nvPr>
        </p:nvSpPr>
        <p:spPr>
          <a:xfrm>
            <a:off x="2152670" y="857238"/>
            <a:ext cx="5276850" cy="71438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Ejercicio </a:t>
            </a: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3 de la página 72 del texto de </a:t>
            </a:r>
            <a:r>
              <a:rPr lang="es-MX" sz="1800" b="1" dirty="0" smtClean="0">
                <a:latin typeface="Nixie One"/>
                <a:ea typeface="Nixie One"/>
                <a:cs typeface="Nixie One"/>
                <a:sym typeface="Nixie One"/>
              </a:rPr>
              <a:t>estudiante.</a:t>
            </a:r>
            <a:endParaRPr sz="1800"/>
          </a:p>
        </p:txBody>
      </p:sp>
      <p:sp>
        <p:nvSpPr>
          <p:cNvPr id="9" name="Google Shape;200;p14"/>
          <p:cNvSpPr txBox="1">
            <a:spLocks/>
          </p:cNvSpPr>
          <p:nvPr/>
        </p:nvSpPr>
        <p:spPr>
          <a:xfrm>
            <a:off x="928662" y="214296"/>
            <a:ext cx="699136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tabLst/>
              <a:defRPr/>
            </a:pPr>
            <a:r>
              <a:rPr kumimoji="0" lang="es-MX" sz="3000" b="1" i="0" u="none" strike="noStrike" kern="0" cap="none" spc="0" normalizeH="0" baseline="0" noProof="0" dirty="0" smtClean="0">
                <a:ln>
                  <a:noFill/>
                </a:ln>
                <a:solidFill>
                  <a:srgbClr val="617A86"/>
                </a:solidFill>
                <a:effectLst/>
                <a:uLnTx/>
                <a:uFillTx/>
                <a:latin typeface="Nixie One"/>
                <a:ea typeface="Nixie One"/>
                <a:cs typeface="Nixie One"/>
                <a:sym typeface="Nixie One"/>
              </a:rPr>
              <a:t>Actividad 2:</a:t>
            </a:r>
            <a:endParaRPr kumimoji="0" lang="es-MX" sz="3000" b="1" i="0" u="none" strike="noStrike" kern="0" cap="none" spc="0" normalizeH="0" baseline="0" noProof="0" dirty="0">
              <a:ln>
                <a:noFill/>
              </a:ln>
              <a:solidFill>
                <a:srgbClr val="617A86"/>
              </a:solidFill>
              <a:effectLst/>
              <a:uLnTx/>
              <a:uFillTx/>
              <a:latin typeface="Nixie One"/>
              <a:ea typeface="Nixie One"/>
              <a:cs typeface="Nixie One"/>
              <a:sym typeface="Nixie One"/>
            </a:endParaRPr>
          </a:p>
        </p:txBody>
      </p:sp>
      <p:pic>
        <p:nvPicPr>
          <p:cNvPr id="10" name="9 Imagen" descr="3° Básico | Lenguaje y Comunicació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315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/>
          <a:srcRect l="9375" t="28472" r="26562" b="40278"/>
          <a:stretch>
            <a:fillRect/>
          </a:stretch>
        </p:blipFill>
        <p:spPr bwMode="auto">
          <a:xfrm>
            <a:off x="700528" y="1990751"/>
            <a:ext cx="7478400" cy="20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 descr="https://o.remove.bg/downloads/7212081a-4662-45ae-b0e0-7913f5f2bfd8/cambios-removebg-preview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1990751"/>
            <a:ext cx="5105400" cy="44386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251</Words>
  <PresentationFormat>Presentación en pantalla (16:9)</PresentationFormat>
  <Paragraphs>80</Paragraphs>
  <Slides>13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Nixie One</vt:lpstr>
      <vt:lpstr>Varela Round</vt:lpstr>
      <vt:lpstr>Wingdings</vt:lpstr>
      <vt:lpstr>Puck template</vt:lpstr>
      <vt:lpstr>DIVISIÓN</vt:lpstr>
      <vt:lpstr>Diapositiva 2</vt:lpstr>
      <vt:lpstr>Resolver problemas interpretando el resto de una división</vt:lpstr>
      <vt:lpstr>Recordemos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¿Alguna duda?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DIVISIÓN</dc:title>
  <dc:creator>MEDIACION ESCOLAR</dc:creator>
  <cp:lastModifiedBy>MEDIACION ESCOLAR</cp:lastModifiedBy>
  <cp:revision>29</cp:revision>
  <dcterms:modified xsi:type="dcterms:W3CDTF">2020-06-06T20:38:34Z</dcterms:modified>
</cp:coreProperties>
</file>