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notesSlide+xml" PartName="/ppt/notesSlides/notesSlide1.xml"/>
  <Default ContentType="image/png" Extension="png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theme+xml" PartName="/ppt/theme/theme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notesMaster+xml" PartName="/ppt/notesMasters/notesMaster1.xml"/>
  <Default ContentType="application/x-fontdata" Extension="fntdata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tableStyles+xml" PartName="/ppt/tableStyles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slide+xml" PartName="/ppt/slides/slide7.xml"/>
  <Override ContentType="application/vnd.openxmlformats-officedocument.presentationml.viewProps+xml" PartName="/ppt/viewProps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9" r:id="rId3"/>
    <p:sldId id="257" r:id="rId4"/>
    <p:sldId id="258" r:id="rId5"/>
    <p:sldId id="261" r:id="rId6"/>
    <p:sldId id="260" r:id="rId7"/>
    <p:sldId id="280" r:id="rId8"/>
  </p:sldIdLst>
  <p:sldSz cx="9144000" cy="5143500" type="screen16x9"/>
  <p:notesSz cx="6858000" cy="9144000"/>
  <p:embeddedFontLst>
    <p:embeddedFont>
      <p:font typeface="Nixie One" charset="0"/>
      <p:regular r:id="rId10"/>
    </p:embeddedFont>
    <p:embeddedFont>
      <p:font typeface="Varela Round" charset="-79"/>
      <p:regular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C3A377B-3DFE-43DE-86DC-47E74619DE54}">
  <a:tblStyle styleId="{9C3A377B-3DFE-43DE-86DC-47E74619DE5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40" d="100"/>
          <a:sy n="140" d="100"/>
        </p:scale>
        <p:origin x="-804" y="-21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1" name="Google Shape;431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209425" y="50220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2255425" y="1991825"/>
            <a:ext cx="46332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67550" y="-886750"/>
            <a:ext cx="2347200" cy="2347200"/>
          </a:xfrm>
          <a:prstGeom prst="donut">
            <a:avLst>
              <a:gd name="adj" fmla="val 29778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8348875" y="2882375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2255425" y="541800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6752750" y="3465100"/>
            <a:ext cx="2284200" cy="2284200"/>
          </a:xfrm>
          <a:prstGeom prst="donut">
            <a:avLst>
              <a:gd name="adj" fmla="val 11909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137775" y="3193200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376550" y="4217275"/>
            <a:ext cx="1207800" cy="1207800"/>
          </a:xfrm>
          <a:prstGeom prst="donut">
            <a:avLst>
              <a:gd name="adj" fmla="val 42915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8244625" y="25419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7598775" y="-300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8244625" y="802850"/>
            <a:ext cx="657600" cy="6576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213975" y="695900"/>
            <a:ext cx="871500" cy="871500"/>
          </a:xfrm>
          <a:prstGeom prst="ellipse">
            <a:avLst/>
          </a:prstGeom>
          <a:noFill/>
          <a:ln w="9525" cap="flat" cmpd="sng">
            <a:solidFill>
              <a:srgbClr val="00ACC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-122175" y="2933250"/>
            <a:ext cx="1177500" cy="1177500"/>
          </a:xfrm>
          <a:prstGeom prst="ellipse">
            <a:avLst/>
          </a:prstGeom>
          <a:noFill/>
          <a:ln w="9525" cap="flat" cmpd="sng">
            <a:solidFill>
              <a:srgbClr val="BBCD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8150075" y="708300"/>
            <a:ext cx="846600" cy="846600"/>
          </a:xfrm>
          <a:prstGeom prst="ellipse">
            <a:avLst/>
          </a:prstGeom>
          <a:noFill/>
          <a:ln w="9525" cap="flat" cmpd="sng">
            <a:solidFill>
              <a:srgbClr val="65BB48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1055325" y="3904575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/>
          <p:nvPr/>
        </p:nvSpPr>
        <p:spPr>
          <a:xfrm>
            <a:off x="3058200" y="-295450"/>
            <a:ext cx="3027600" cy="30279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ctrTitle"/>
          </p:nvPr>
        </p:nvSpPr>
        <p:spPr>
          <a:xfrm>
            <a:off x="1773750" y="2421550"/>
            <a:ext cx="55965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1773750" y="3449654"/>
            <a:ext cx="55965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None/>
              <a:defRPr b="1">
                <a:solidFill>
                  <a:srgbClr val="A1BECC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1414538" y="3988225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3"/>
          <p:cNvSpPr/>
          <p:nvPr/>
        </p:nvSpPr>
        <p:spPr>
          <a:xfrm>
            <a:off x="7630150" y="2469625"/>
            <a:ext cx="2347200" cy="2347200"/>
          </a:xfrm>
          <a:prstGeom prst="donut">
            <a:avLst>
              <a:gd name="adj" fmla="val 29778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376550" y="1139200"/>
            <a:ext cx="978600" cy="978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7240275" y="4662700"/>
            <a:ext cx="657600" cy="6576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231175" y="-571700"/>
            <a:ext cx="2284200" cy="2284200"/>
          </a:xfrm>
          <a:prstGeom prst="donut">
            <a:avLst>
              <a:gd name="adj" fmla="val 11909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7507625" y="917475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8065925" y="-295450"/>
            <a:ext cx="1207800" cy="1207800"/>
          </a:xfrm>
          <a:prstGeom prst="donut">
            <a:avLst>
              <a:gd name="adj" fmla="val 42915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1417200" y="20526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180500" y="4023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246046" y="3365546"/>
            <a:ext cx="456000" cy="4560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7072325" y="4494725"/>
            <a:ext cx="993600" cy="993300"/>
          </a:xfrm>
          <a:prstGeom prst="ellipse">
            <a:avLst/>
          </a:prstGeom>
          <a:noFill/>
          <a:ln w="9525" cap="flat" cmpd="sng">
            <a:solidFill>
              <a:srgbClr val="00ACC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7370250" y="780100"/>
            <a:ext cx="932400" cy="932400"/>
          </a:xfrm>
          <a:prstGeom prst="ellipse">
            <a:avLst/>
          </a:prstGeom>
          <a:noFill/>
          <a:ln w="9525" cap="flat" cmpd="sng">
            <a:solidFill>
              <a:srgbClr val="BBCD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3"/>
          <p:cNvSpPr/>
          <p:nvPr/>
        </p:nvSpPr>
        <p:spPr>
          <a:xfrm>
            <a:off x="180500" y="3300000"/>
            <a:ext cx="586800" cy="586800"/>
          </a:xfrm>
          <a:prstGeom prst="ellipse">
            <a:avLst/>
          </a:prstGeom>
          <a:noFill/>
          <a:ln w="9525" cap="flat" cmpd="sng">
            <a:solidFill>
              <a:srgbClr val="65BB48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3"/>
          <p:cNvSpPr/>
          <p:nvPr/>
        </p:nvSpPr>
        <p:spPr>
          <a:xfrm>
            <a:off x="7733375" y="467300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3"/>
          <p:cNvSpPr/>
          <p:nvPr/>
        </p:nvSpPr>
        <p:spPr>
          <a:xfrm>
            <a:off x="598175" y="-204700"/>
            <a:ext cx="1550100" cy="1550100"/>
          </a:xfrm>
          <a:prstGeom prst="ellipse">
            <a:avLst/>
          </a:prstGeom>
          <a:noFill/>
          <a:ln w="9525" cap="flat" cmpd="sng">
            <a:solidFill>
              <a:srgbClr val="E8004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3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4"/>
          <p:cNvSpPr/>
          <p:nvPr/>
        </p:nvSpPr>
        <p:spPr>
          <a:xfrm>
            <a:off x="8334450" y="4139625"/>
            <a:ext cx="424800" cy="42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4"/>
          <p:cNvSpPr/>
          <p:nvPr/>
        </p:nvSpPr>
        <p:spPr>
          <a:xfrm>
            <a:off x="4308288" y="-1078650"/>
            <a:ext cx="2347200" cy="2347200"/>
          </a:xfrm>
          <a:prstGeom prst="donut">
            <a:avLst>
              <a:gd name="adj" fmla="val 17100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4"/>
          <p:cNvSpPr/>
          <p:nvPr/>
        </p:nvSpPr>
        <p:spPr>
          <a:xfrm>
            <a:off x="4047750" y="805125"/>
            <a:ext cx="1048500" cy="10485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4"/>
          <p:cNvSpPr txBox="1">
            <a:spLocks noGrp="1"/>
          </p:cNvSpPr>
          <p:nvPr>
            <p:ph type="body" idx="1"/>
          </p:nvPr>
        </p:nvSpPr>
        <p:spPr>
          <a:xfrm>
            <a:off x="1880850" y="1920300"/>
            <a:ext cx="5382300" cy="20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algn="ctr" rtl="0">
              <a:spcBef>
                <a:spcPts val="600"/>
              </a:spcBef>
              <a:spcAft>
                <a:spcPts val="0"/>
              </a:spcAft>
              <a:buSzPts val="2400"/>
              <a:buChar char="◎"/>
              <a:defRPr/>
            </a:lvl1pPr>
            <a:lvl2pPr marL="914400" lvl="1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◉"/>
              <a:defRPr/>
            </a:lvl2pPr>
            <a:lvl3pPr marL="1371600" lvl="2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3pPr>
            <a:lvl4pPr marL="1828800" lvl="3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4"/>
          <p:cNvSpPr txBox="1"/>
          <p:nvPr/>
        </p:nvSpPr>
        <p:spPr>
          <a:xfrm>
            <a:off x="3593400" y="781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“</a:t>
            </a:r>
            <a:endParaRPr sz="9600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53" name="Google Shape;53;p4"/>
          <p:cNvSpPr/>
          <p:nvPr/>
        </p:nvSpPr>
        <p:spPr>
          <a:xfrm>
            <a:off x="229225" y="2988350"/>
            <a:ext cx="802800" cy="803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4"/>
          <p:cNvSpPr/>
          <p:nvPr/>
        </p:nvSpPr>
        <p:spPr>
          <a:xfrm>
            <a:off x="-442225" y="3999900"/>
            <a:ext cx="1695900" cy="1695900"/>
          </a:xfrm>
          <a:prstGeom prst="donut">
            <a:avLst>
              <a:gd name="adj" fmla="val 10084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4"/>
          <p:cNvSpPr/>
          <p:nvPr/>
        </p:nvSpPr>
        <p:spPr>
          <a:xfrm>
            <a:off x="1334025" y="-231725"/>
            <a:ext cx="1666800" cy="1666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4"/>
          <p:cNvSpPr/>
          <p:nvPr/>
        </p:nvSpPr>
        <p:spPr>
          <a:xfrm>
            <a:off x="550525" y="710300"/>
            <a:ext cx="481500" cy="481800"/>
          </a:xfrm>
          <a:prstGeom prst="donut">
            <a:avLst>
              <a:gd name="adj" fmla="val 37274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4"/>
          <p:cNvSpPr/>
          <p:nvPr/>
        </p:nvSpPr>
        <p:spPr>
          <a:xfrm>
            <a:off x="1032025" y="37914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4"/>
          <p:cNvSpPr/>
          <p:nvPr/>
        </p:nvSpPr>
        <p:spPr>
          <a:xfrm>
            <a:off x="1217050" y="1311325"/>
            <a:ext cx="304800" cy="304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4"/>
          <p:cNvSpPr/>
          <p:nvPr/>
        </p:nvSpPr>
        <p:spPr>
          <a:xfrm>
            <a:off x="7744475" y="1473300"/>
            <a:ext cx="1048500" cy="1048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4"/>
          <p:cNvSpPr/>
          <p:nvPr/>
        </p:nvSpPr>
        <p:spPr>
          <a:xfrm>
            <a:off x="8050675" y="2042175"/>
            <a:ext cx="1520100" cy="1520100"/>
          </a:xfrm>
          <a:prstGeom prst="donut">
            <a:avLst>
              <a:gd name="adj" fmla="val 5022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4"/>
          <p:cNvSpPr/>
          <p:nvPr/>
        </p:nvSpPr>
        <p:spPr>
          <a:xfrm>
            <a:off x="7969775" y="3713850"/>
            <a:ext cx="597900" cy="598200"/>
          </a:xfrm>
          <a:prstGeom prst="donut">
            <a:avLst>
              <a:gd name="adj" fmla="val 43984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4"/>
          <p:cNvSpPr/>
          <p:nvPr/>
        </p:nvSpPr>
        <p:spPr>
          <a:xfrm>
            <a:off x="8608775" y="1192100"/>
            <a:ext cx="184200" cy="1842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4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/>
            </a:lvl1pPr>
            <a:lvl2pPr lvl="1" algn="ctr" rtl="0">
              <a:buNone/>
              <a:defRPr/>
            </a:lvl2pPr>
            <a:lvl3pPr lvl="2" algn="ctr" rtl="0">
              <a:buNone/>
              <a:defRPr/>
            </a:lvl3pPr>
            <a:lvl4pPr lvl="3" algn="ctr" rtl="0">
              <a:buNone/>
              <a:defRPr/>
            </a:lvl4pPr>
            <a:lvl5pPr lvl="4" algn="ctr" rtl="0">
              <a:buNone/>
              <a:defRPr/>
            </a:lvl5pPr>
            <a:lvl6pPr lvl="5" algn="ctr" rtl="0">
              <a:buNone/>
              <a:defRPr/>
            </a:lvl6pPr>
            <a:lvl7pPr lvl="6" algn="ctr" rtl="0">
              <a:buNone/>
              <a:defRPr/>
            </a:lvl7pPr>
            <a:lvl8pPr lvl="7" algn="ctr" rtl="0">
              <a:buNone/>
              <a:defRPr/>
            </a:lvl8pPr>
            <a:lvl9pPr lvl="8" algn="ctr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11"/>
          <p:cNvSpPr/>
          <p:nvPr/>
        </p:nvSpPr>
        <p:spPr>
          <a:xfrm>
            <a:off x="-164200" y="6861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1"/>
          <p:cNvSpPr/>
          <p:nvPr/>
        </p:nvSpPr>
        <p:spPr>
          <a:xfrm>
            <a:off x="8204500" y="3898800"/>
            <a:ext cx="447000" cy="447000"/>
          </a:xfrm>
          <a:prstGeom prst="donut">
            <a:avLst>
              <a:gd name="adj" fmla="val 18608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1"/>
          <p:cNvSpPr/>
          <p:nvPr/>
        </p:nvSpPr>
        <p:spPr>
          <a:xfrm>
            <a:off x="100425" y="-196925"/>
            <a:ext cx="741600" cy="741600"/>
          </a:xfrm>
          <a:prstGeom prst="donut">
            <a:avLst>
              <a:gd name="adj" fmla="val 37879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1"/>
          <p:cNvSpPr/>
          <p:nvPr/>
        </p:nvSpPr>
        <p:spPr>
          <a:xfrm>
            <a:off x="419100" y="6861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1"/>
          <p:cNvSpPr/>
          <p:nvPr/>
        </p:nvSpPr>
        <p:spPr>
          <a:xfrm>
            <a:off x="8333725" y="4482500"/>
            <a:ext cx="978600" cy="978600"/>
          </a:xfrm>
          <a:prstGeom prst="ellipse">
            <a:avLst/>
          </a:prstGeom>
          <a:noFill/>
          <a:ln w="9525" cap="flat" cmpd="sng">
            <a:solidFill>
              <a:srgbClr val="ED4A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1"/>
          <p:cNvSpPr/>
          <p:nvPr/>
        </p:nvSpPr>
        <p:spPr>
          <a:xfrm>
            <a:off x="741750" y="4449750"/>
            <a:ext cx="397500" cy="397500"/>
          </a:xfrm>
          <a:prstGeom prst="donut">
            <a:avLst>
              <a:gd name="adj" fmla="val 8754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1"/>
          <p:cNvSpPr/>
          <p:nvPr/>
        </p:nvSpPr>
        <p:spPr>
          <a:xfrm>
            <a:off x="8956300" y="4058696"/>
            <a:ext cx="287100" cy="287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1"/>
          <p:cNvSpPr/>
          <p:nvPr/>
        </p:nvSpPr>
        <p:spPr>
          <a:xfrm>
            <a:off x="-164200" y="4277700"/>
            <a:ext cx="741600" cy="741600"/>
          </a:xfrm>
          <a:prstGeom prst="donut">
            <a:avLst>
              <a:gd name="adj" fmla="val 39163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1"/>
          <p:cNvSpPr/>
          <p:nvPr/>
        </p:nvSpPr>
        <p:spPr>
          <a:xfrm>
            <a:off x="8568725" y="4717500"/>
            <a:ext cx="508500" cy="5085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1"/>
          <p:cNvSpPr/>
          <p:nvPr/>
        </p:nvSpPr>
        <p:spPr>
          <a:xfrm>
            <a:off x="8077475" y="224125"/>
            <a:ext cx="304800" cy="304800"/>
          </a:xfrm>
          <a:prstGeom prst="donut">
            <a:avLst>
              <a:gd name="adj" fmla="val 30568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1"/>
          <p:cNvSpPr/>
          <p:nvPr/>
        </p:nvSpPr>
        <p:spPr>
          <a:xfrm>
            <a:off x="8553248" y="328373"/>
            <a:ext cx="585600" cy="585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1"/>
          <p:cNvSpPr/>
          <p:nvPr/>
        </p:nvSpPr>
        <p:spPr>
          <a:xfrm>
            <a:off x="8876350" y="1187325"/>
            <a:ext cx="447000" cy="4470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1"/>
          <p:cNvSpPr/>
          <p:nvPr/>
        </p:nvSpPr>
        <p:spPr>
          <a:xfrm>
            <a:off x="8449000" y="224125"/>
            <a:ext cx="794400" cy="794400"/>
          </a:xfrm>
          <a:prstGeom prst="ellipse">
            <a:avLst/>
          </a:prstGeom>
          <a:noFill/>
          <a:ln w="9525" cap="flat" cmpd="sng">
            <a:solidFill>
              <a:srgbClr val="F8BB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1"/>
          <p:cNvSpPr/>
          <p:nvPr/>
        </p:nvSpPr>
        <p:spPr>
          <a:xfrm>
            <a:off x="100425" y="3830625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1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/>
            </a:lvl1pPr>
            <a:lvl2pPr lvl="1" algn="ctr" rtl="0">
              <a:buNone/>
              <a:defRPr/>
            </a:lvl2pPr>
            <a:lvl3pPr lvl="2" algn="ctr" rtl="0">
              <a:buNone/>
              <a:defRPr/>
            </a:lvl3pPr>
            <a:lvl4pPr lvl="3" algn="ctr" rtl="0">
              <a:buNone/>
              <a:defRPr/>
            </a:lvl4pPr>
            <a:lvl5pPr lvl="4" algn="ctr" rtl="0">
              <a:buNone/>
              <a:defRPr/>
            </a:lvl5pPr>
            <a:lvl6pPr lvl="5" algn="ctr" rtl="0">
              <a:buNone/>
              <a:defRPr/>
            </a:lvl6pPr>
            <a:lvl7pPr lvl="6" algn="ctr" rtl="0">
              <a:buNone/>
              <a:defRPr/>
            </a:lvl7pPr>
            <a:lvl8pPr lvl="7" algn="ctr" rtl="0">
              <a:buNone/>
              <a:defRPr/>
            </a:lvl8pPr>
            <a:lvl9pPr lvl="8" algn="ctr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◎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◉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￮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7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lorena.ureta@laprovidenciarecoleta.c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facebook.com/groups/164714648051533/?ref=bookmark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3"/>
          <p:cNvSpPr txBox="1">
            <a:spLocks noGrp="1"/>
          </p:cNvSpPr>
          <p:nvPr>
            <p:ph type="ctrTitle"/>
          </p:nvPr>
        </p:nvSpPr>
        <p:spPr>
          <a:xfrm>
            <a:off x="2255425" y="1991825"/>
            <a:ext cx="46332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DIVISIÓN</a:t>
            </a:r>
            <a:endParaRPr/>
          </a:p>
        </p:txBody>
      </p:sp>
      <p:pic>
        <p:nvPicPr>
          <p:cNvPr id="3" name="2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6"/>
          <p:cNvSpPr txBox="1">
            <a:spLocks noGrp="1"/>
          </p:cNvSpPr>
          <p:nvPr>
            <p:ph type="ctrTitle"/>
          </p:nvPr>
        </p:nvSpPr>
        <p:spPr>
          <a:xfrm>
            <a:off x="1785918" y="2285998"/>
            <a:ext cx="55965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dirty="0" smtClean="0"/>
              <a:t>D</a:t>
            </a:r>
            <a:r>
              <a:rPr lang="en" sz="2800" dirty="0" smtClean="0"/>
              <a:t>ividir reagrupando centenas, decenas y unidades</a:t>
            </a:r>
            <a:endParaRPr sz="2800"/>
          </a:p>
        </p:txBody>
      </p:sp>
      <p:sp>
        <p:nvSpPr>
          <p:cNvPr id="220" name="Google Shape;220;p16"/>
          <p:cNvSpPr txBox="1"/>
          <p:nvPr/>
        </p:nvSpPr>
        <p:spPr>
          <a:xfrm>
            <a:off x="2500298" y="500048"/>
            <a:ext cx="2975400" cy="19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 b="1" dirty="0" smtClean="0">
                <a:solidFill>
                  <a:srgbClr val="00ACC3"/>
                </a:solidFill>
                <a:latin typeface="Varela Round"/>
                <a:ea typeface="Varela Round"/>
                <a:cs typeface="Varela Round"/>
                <a:sym typeface="Varela Round"/>
              </a:rPr>
              <a:t>O</a:t>
            </a:r>
            <a:r>
              <a:rPr lang="en" sz="3600" b="1" dirty="0" smtClean="0">
                <a:solidFill>
                  <a:srgbClr val="00ACC3"/>
                </a:solidFill>
                <a:latin typeface="Varela Round"/>
                <a:ea typeface="Varela Round"/>
                <a:cs typeface="Varela Round"/>
                <a:sym typeface="Varela Round"/>
              </a:rPr>
              <a:t>bjetivo:</a:t>
            </a:r>
            <a:endParaRPr sz="3600" b="1">
              <a:solidFill>
                <a:srgbClr val="00ACC3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21" name="Google Shape;221;p16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  <p:pic>
        <p:nvPicPr>
          <p:cNvPr id="7" name="6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  <p:sp>
        <p:nvSpPr>
          <p:cNvPr id="200" name="Google Shape;200;p14"/>
          <p:cNvSpPr txBox="1">
            <a:spLocks noGrp="1"/>
          </p:cNvSpPr>
          <p:nvPr>
            <p:ph type="title" idx="4294967295"/>
          </p:nvPr>
        </p:nvSpPr>
        <p:spPr>
          <a:xfrm>
            <a:off x="928662" y="285734"/>
            <a:ext cx="6991362" cy="63976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3000" b="1" dirty="0" smtClean="0"/>
              <a:t>Recordemos, ¿qué es una división?</a:t>
            </a:r>
            <a:endParaRPr sz="3000" b="1"/>
          </a:p>
        </p:txBody>
      </p:sp>
      <p:sp>
        <p:nvSpPr>
          <p:cNvPr id="9" name="Google Shape;201;p14"/>
          <p:cNvSpPr txBox="1"/>
          <p:nvPr/>
        </p:nvSpPr>
        <p:spPr>
          <a:xfrm>
            <a:off x="1071538" y="1142990"/>
            <a:ext cx="2786082" cy="22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Es una operación inversa a la multiplicación. 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Dividir es repartir una cantidad  de manera equitativa , es decir en partes iguales.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1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" name="Google Shape;202;p14"/>
          <p:cNvSpPr txBox="1"/>
          <p:nvPr/>
        </p:nvSpPr>
        <p:spPr>
          <a:xfrm>
            <a:off x="4429124" y="1142990"/>
            <a:ext cx="2928958" cy="3143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ES" b="1" dirty="0" smtClean="0">
                <a:solidFill>
                  <a:srgbClr val="E8004C"/>
                </a:solidFill>
                <a:latin typeface="Varela Round"/>
                <a:ea typeface="Varela Round"/>
                <a:cs typeface="Varela Round"/>
                <a:sym typeface="Varela Round"/>
              </a:rPr>
              <a:t>P</a:t>
            </a:r>
            <a:r>
              <a:rPr lang="en" b="1" dirty="0" smtClean="0">
                <a:solidFill>
                  <a:srgbClr val="E8004C"/>
                </a:solidFill>
                <a:latin typeface="Varela Round"/>
                <a:ea typeface="Varela Round"/>
                <a:cs typeface="Varela Round"/>
                <a:sym typeface="Varela Round"/>
              </a:rPr>
              <a:t>artes de la división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 smtClean="0">
                <a:solidFill>
                  <a:srgbClr val="E8004C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47  :  </a:t>
            </a:r>
            <a:r>
              <a:rPr lang="en" sz="2000" b="1" dirty="0" smtClean="0">
                <a:solidFill>
                  <a:srgbClr val="7030A0"/>
                </a:solidFill>
                <a:latin typeface="Varela Round"/>
                <a:ea typeface="Varela Round"/>
                <a:cs typeface="Varela Round"/>
                <a:sym typeface="Varela Round"/>
              </a:rPr>
              <a:t>2</a:t>
            </a:r>
            <a:r>
              <a:rPr lang="en" sz="2000" b="1" dirty="0" smtClean="0">
                <a:solidFill>
                  <a:srgbClr val="E8004C"/>
                </a:solidFill>
                <a:latin typeface="Varela Round"/>
                <a:ea typeface="Varela Round"/>
                <a:cs typeface="Varela Round"/>
                <a:sym typeface="Varela Round"/>
              </a:rPr>
              <a:t>  = </a:t>
            </a:r>
            <a:r>
              <a:rPr lang="en" sz="2000" b="1" dirty="0" smtClean="0">
                <a:solidFill>
                  <a:srgbClr val="00B050"/>
                </a:solidFill>
                <a:latin typeface="Varela Round"/>
                <a:ea typeface="Varela Round"/>
                <a:cs typeface="Varela Round"/>
                <a:sym typeface="Varela Round"/>
              </a:rPr>
              <a:t>23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 smtClean="0">
                <a:solidFill>
                  <a:srgbClr val="00B050"/>
                </a:solidFill>
                <a:latin typeface="Varela Round"/>
                <a:ea typeface="Varela Round"/>
                <a:cs typeface="Varela Round"/>
                <a:sym typeface="Varela Round"/>
              </a:rPr>
              <a:t>     </a:t>
            </a:r>
            <a:r>
              <a:rPr lang="en" sz="2000" b="1" u="sng" dirty="0" smtClean="0">
                <a:solidFill>
                  <a:schemeClr val="accent1">
                    <a:lumMod val="75000"/>
                  </a:schemeClr>
                </a:solidFill>
                <a:latin typeface="Varela Round"/>
                <a:ea typeface="Varela Round"/>
                <a:cs typeface="Varela Round"/>
                <a:sym typeface="Varela Round"/>
              </a:rPr>
              <a:t>- 4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 smtClean="0">
                <a:solidFill>
                  <a:schemeClr val="accent1">
                    <a:lumMod val="75000"/>
                  </a:schemeClr>
                </a:solidFill>
                <a:latin typeface="Varela Round"/>
                <a:ea typeface="Varela Round"/>
                <a:cs typeface="Varela Round"/>
                <a:sym typeface="Varela Round"/>
              </a:rPr>
              <a:t>       07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 smtClean="0">
                <a:solidFill>
                  <a:schemeClr val="accent1">
                    <a:lumMod val="75000"/>
                  </a:schemeClr>
                </a:solidFill>
                <a:latin typeface="Varela Round"/>
                <a:ea typeface="Varela Round"/>
                <a:cs typeface="Varela Round"/>
                <a:sym typeface="Varela Round"/>
              </a:rPr>
              <a:t>     </a:t>
            </a:r>
            <a:r>
              <a:rPr lang="en" sz="2000" b="1" u="sng" dirty="0" smtClean="0">
                <a:solidFill>
                  <a:schemeClr val="accent1">
                    <a:lumMod val="75000"/>
                  </a:schemeClr>
                </a:solidFill>
                <a:latin typeface="Varela Round"/>
                <a:ea typeface="Varela Round"/>
                <a:cs typeface="Varela Round"/>
                <a:sym typeface="Varela Round"/>
              </a:rPr>
              <a:t>-   6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 smtClean="0">
                <a:solidFill>
                  <a:schemeClr val="accent1">
                    <a:lumMod val="75000"/>
                  </a:schemeClr>
                </a:solidFill>
                <a:latin typeface="Varela Round"/>
                <a:ea typeface="Varela Round"/>
                <a:cs typeface="Varela Round"/>
                <a:sym typeface="Varela Round"/>
              </a:rPr>
              <a:t>          1</a:t>
            </a:r>
          </a:p>
        </p:txBody>
      </p:sp>
      <p:sp>
        <p:nvSpPr>
          <p:cNvPr id="11" name="10 Llamada con línea 1"/>
          <p:cNvSpPr/>
          <p:nvPr/>
        </p:nvSpPr>
        <p:spPr>
          <a:xfrm>
            <a:off x="4214810" y="1785932"/>
            <a:ext cx="1214446" cy="357190"/>
          </a:xfrm>
          <a:prstGeom prst="borderCallout1">
            <a:avLst>
              <a:gd name="adj1" fmla="val 92254"/>
              <a:gd name="adj2" fmla="val 18978"/>
              <a:gd name="adj3" fmla="val 186005"/>
              <a:gd name="adj4" fmla="val 6074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rgbClr val="FF0000"/>
                </a:solidFill>
              </a:rPr>
              <a:t>DIVIDENDO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2" name="11 Llamada con línea 1"/>
          <p:cNvSpPr/>
          <p:nvPr/>
        </p:nvSpPr>
        <p:spPr>
          <a:xfrm>
            <a:off x="6215074" y="1785932"/>
            <a:ext cx="1285884" cy="357190"/>
          </a:xfrm>
          <a:prstGeom prst="borderCallout1">
            <a:avLst>
              <a:gd name="adj1" fmla="val 18750"/>
              <a:gd name="adj2" fmla="val 2228"/>
              <a:gd name="adj3" fmla="val 168262"/>
              <a:gd name="adj4" fmla="val -26364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accent5"/>
                </a:solidFill>
              </a:rPr>
              <a:t>DIVISOR</a:t>
            </a:r>
            <a:endParaRPr lang="es-ES" dirty="0">
              <a:solidFill>
                <a:schemeClr val="accent5"/>
              </a:solidFill>
            </a:endParaRPr>
          </a:p>
        </p:txBody>
      </p:sp>
      <p:sp>
        <p:nvSpPr>
          <p:cNvPr id="13" name="12 Llamada con línea 1"/>
          <p:cNvSpPr/>
          <p:nvPr/>
        </p:nvSpPr>
        <p:spPr>
          <a:xfrm>
            <a:off x="6643702" y="3143254"/>
            <a:ext cx="1428760" cy="357190"/>
          </a:xfrm>
          <a:prstGeom prst="borderCallout1">
            <a:avLst>
              <a:gd name="adj1" fmla="val 28889"/>
              <a:gd name="adj2" fmla="val 538"/>
              <a:gd name="adj3" fmla="val -110548"/>
              <a:gd name="adj4" fmla="val -11086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rgbClr val="00B050"/>
                </a:solidFill>
              </a:rPr>
              <a:t>COCIENTE</a:t>
            </a:r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14" name="13 Llamada con línea 1"/>
          <p:cNvSpPr/>
          <p:nvPr/>
        </p:nvSpPr>
        <p:spPr>
          <a:xfrm>
            <a:off x="5857884" y="4286262"/>
            <a:ext cx="1285884" cy="428628"/>
          </a:xfrm>
          <a:prstGeom prst="borderCallout1">
            <a:avLst>
              <a:gd name="adj1" fmla="val 31423"/>
              <a:gd name="adj2" fmla="val -1996"/>
              <a:gd name="adj3" fmla="val -37466"/>
              <a:gd name="adj4" fmla="val -3692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accent1"/>
                </a:solidFill>
              </a:rPr>
              <a:t>RESTO</a:t>
            </a:r>
            <a:endParaRPr lang="es-ES" dirty="0">
              <a:solidFill>
                <a:schemeClr val="accent1"/>
              </a:solidFill>
            </a:endParaRPr>
          </a:p>
        </p:txBody>
      </p:sp>
      <p:pic>
        <p:nvPicPr>
          <p:cNvPr id="15" name="Picture 4" descr="Mate, 2º Primaria. Tema 13. Reparto y división - YouTube"/>
          <p:cNvPicPr>
            <a:picLocks noChangeAspect="1" noChangeArrowheads="1"/>
          </p:cNvPicPr>
          <p:nvPr/>
        </p:nvPicPr>
        <p:blipFill>
          <a:blip r:embed="rId3"/>
          <a:srcRect l="43334" t="29897" b="8586"/>
          <a:stretch>
            <a:fillRect/>
          </a:stretch>
        </p:blipFill>
        <p:spPr bwMode="auto">
          <a:xfrm>
            <a:off x="928662" y="2571750"/>
            <a:ext cx="2947702" cy="1800000"/>
          </a:xfrm>
          <a:prstGeom prst="rect">
            <a:avLst/>
          </a:prstGeom>
          <a:noFill/>
        </p:spPr>
      </p:pic>
      <p:sp>
        <p:nvSpPr>
          <p:cNvPr id="17" name="16 CuadroTexto"/>
          <p:cNvSpPr txBox="1"/>
          <p:nvPr/>
        </p:nvSpPr>
        <p:spPr>
          <a:xfrm>
            <a:off x="-32" y="4497169"/>
            <a:ext cx="2286016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200" dirty="0" smtClean="0"/>
              <a:t>Sólo lectura, </a:t>
            </a:r>
          </a:p>
          <a:p>
            <a:r>
              <a:rPr lang="es-MX" sz="1200" dirty="0" smtClean="0"/>
              <a:t>no vuelvas a escribir</a:t>
            </a:r>
          </a:p>
          <a:p>
            <a:endParaRPr lang="es-ES" sz="1200" dirty="0"/>
          </a:p>
        </p:txBody>
      </p:sp>
      <p:pic>
        <p:nvPicPr>
          <p:cNvPr id="16" name="15 Imagen" descr="https://o.remove.bg/downloads/245d5210-095f-4866-894a-10a645df8566/LIBRO_ABIERTO-removebg-preview.pn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4500576"/>
            <a:ext cx="714380" cy="642924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30469" t="22222" r="30468" b="45833"/>
          <a:stretch>
            <a:fillRect/>
          </a:stretch>
        </p:blipFill>
        <p:spPr bwMode="auto">
          <a:xfrm>
            <a:off x="714348" y="714362"/>
            <a:ext cx="745440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8 Imagen" descr="3° Básico | Lenguaje y Comunicación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/>
          </a:p>
        </p:txBody>
      </p:sp>
      <p:sp>
        <p:nvSpPr>
          <p:cNvPr id="232" name="Google Shape;232;p18"/>
          <p:cNvSpPr txBox="1">
            <a:spLocks noGrp="1"/>
          </p:cNvSpPr>
          <p:nvPr>
            <p:ph type="title" idx="4294967295"/>
          </p:nvPr>
        </p:nvSpPr>
        <p:spPr>
          <a:xfrm>
            <a:off x="857224" y="500048"/>
            <a:ext cx="5276850" cy="50006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En el ejercicio planteado</a:t>
            </a:r>
            <a:endParaRPr b="1"/>
          </a:p>
        </p:txBody>
      </p:sp>
      <p:sp>
        <p:nvSpPr>
          <p:cNvPr id="233" name="Google Shape;233;p18"/>
          <p:cNvSpPr txBox="1">
            <a:spLocks noGrp="1"/>
          </p:cNvSpPr>
          <p:nvPr>
            <p:ph type="body" idx="4294967295"/>
          </p:nvPr>
        </p:nvSpPr>
        <p:spPr>
          <a:xfrm>
            <a:off x="1000100" y="1071552"/>
            <a:ext cx="5276850" cy="278606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◎"/>
            </a:pPr>
            <a:r>
              <a:rPr lang="es-MX" sz="1800" dirty="0" smtClean="0"/>
              <a:t>Se representó el 63 usando los bloques base 10</a:t>
            </a:r>
            <a:endParaRPr sz="1800"/>
          </a:p>
          <a:p>
            <a:pPr lvl="0">
              <a:spcBef>
                <a:spcPts val="0"/>
              </a:spcBef>
            </a:pPr>
            <a:r>
              <a:rPr lang="es-MX" sz="1800" dirty="0" smtClean="0"/>
              <a:t>Luego, </a:t>
            </a:r>
            <a:r>
              <a:rPr lang="es-MX" sz="1800" dirty="0" smtClean="0"/>
              <a:t>las 6 decenas se </a:t>
            </a:r>
            <a:r>
              <a:rPr lang="es-MX" sz="1800" u="sng" dirty="0" smtClean="0"/>
              <a:t>repartieron</a:t>
            </a:r>
            <a:r>
              <a:rPr lang="es-MX" sz="1800" dirty="0" smtClean="0"/>
              <a:t> en tres partes iguales</a:t>
            </a:r>
          </a:p>
          <a:p>
            <a:pPr lvl="0">
              <a:spcBef>
                <a:spcPts val="0"/>
              </a:spcBef>
            </a:pPr>
            <a:r>
              <a:rPr lang="es-MX" sz="1800" dirty="0" smtClean="0"/>
              <a:t>A </a:t>
            </a:r>
            <a:r>
              <a:rPr lang="es-MX" sz="1800" dirty="0" smtClean="0"/>
              <a:t>continuación, las 3 unidades </a:t>
            </a:r>
            <a:r>
              <a:rPr lang="es-MX" sz="1800" dirty="0" smtClean="0"/>
              <a:t>se </a:t>
            </a:r>
            <a:r>
              <a:rPr lang="es-MX" sz="1800" u="sng" dirty="0" smtClean="0"/>
              <a:t>reparten</a:t>
            </a:r>
            <a:r>
              <a:rPr lang="es-MX" sz="1800" dirty="0" smtClean="0"/>
              <a:t> en tres partes iguales.</a:t>
            </a:r>
          </a:p>
          <a:p>
            <a:pPr lvl="0">
              <a:spcBef>
                <a:spcPts val="0"/>
              </a:spcBef>
            </a:pPr>
            <a:endParaRPr lang="es-MX" sz="1800" dirty="0" smtClean="0"/>
          </a:p>
          <a:p>
            <a:pPr lvl="0">
              <a:spcBef>
                <a:spcPts val="0"/>
              </a:spcBef>
            </a:pPr>
            <a:r>
              <a:rPr lang="es-MX" sz="1800" dirty="0" smtClean="0"/>
              <a:t>En el ejercicio se ocupó la DESCOMPOSICIÓN como estrategia</a:t>
            </a:r>
            <a:endParaRPr sz="18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" name="5 CuadroTexto"/>
          <p:cNvSpPr txBox="1"/>
          <p:nvPr/>
        </p:nvSpPr>
        <p:spPr>
          <a:xfrm>
            <a:off x="-32" y="4497169"/>
            <a:ext cx="2286016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200" dirty="0" smtClean="0"/>
              <a:t>Sólo lectura, </a:t>
            </a:r>
          </a:p>
          <a:p>
            <a:r>
              <a:rPr lang="es-MX" sz="1200" dirty="0" smtClean="0"/>
              <a:t>no vuelvas a escribir</a:t>
            </a:r>
          </a:p>
          <a:p>
            <a:endParaRPr lang="es-ES" sz="1200" dirty="0"/>
          </a:p>
        </p:txBody>
      </p:sp>
      <p:pic>
        <p:nvPicPr>
          <p:cNvPr id="7" name="6 Imagen" descr="https://o.remove.bg/downloads/245d5210-095f-4866-894a-10a645df8566/LIBRO_ABIERTO-removebg-preview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4500576"/>
            <a:ext cx="714380" cy="642924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  <p:sp>
        <p:nvSpPr>
          <p:cNvPr id="226" name="Google Shape;226;p17"/>
          <p:cNvSpPr txBox="1">
            <a:spLocks noGrp="1"/>
          </p:cNvSpPr>
          <p:nvPr>
            <p:ph type="body" idx="4294967295"/>
          </p:nvPr>
        </p:nvSpPr>
        <p:spPr>
          <a:xfrm>
            <a:off x="857224" y="-18"/>
            <a:ext cx="7215238" cy="50006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 smtClean="0"/>
              <a:t>Actividad 1: copia y resuelve en tu cuaderno.</a:t>
            </a:r>
            <a:endParaRPr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8603" t="19844" r="22609" b="11364"/>
          <a:stretch>
            <a:fillRect/>
          </a:stretch>
        </p:blipFill>
        <p:spPr bwMode="auto">
          <a:xfrm>
            <a:off x="1500166" y="612014"/>
            <a:ext cx="6016152" cy="39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6 Imagen" descr="3° Básico | Lenguaje y Comunicación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37"/>
          <p:cNvSpPr txBox="1">
            <a:spLocks noGrp="1"/>
          </p:cNvSpPr>
          <p:nvPr>
            <p:ph type="ctrTitle" idx="4294967295"/>
          </p:nvPr>
        </p:nvSpPr>
        <p:spPr>
          <a:xfrm>
            <a:off x="685800" y="6689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800" dirty="0" smtClean="0"/>
              <a:t>¿A</a:t>
            </a:r>
            <a:r>
              <a:rPr lang="en" sz="4800" dirty="0" smtClean="0"/>
              <a:t>lguna duda?</a:t>
            </a:r>
            <a:endParaRPr sz="4800"/>
          </a:p>
        </p:txBody>
      </p:sp>
      <p:sp>
        <p:nvSpPr>
          <p:cNvPr id="435" name="Google Shape;435;p37"/>
          <p:cNvSpPr txBox="1">
            <a:spLocks noGrp="1"/>
          </p:cNvSpPr>
          <p:nvPr>
            <p:ph type="body" idx="4294967295"/>
          </p:nvPr>
        </p:nvSpPr>
        <p:spPr>
          <a:xfrm>
            <a:off x="1857356" y="3214692"/>
            <a:ext cx="6500858" cy="7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ES" sz="1400" dirty="0" smtClean="0"/>
              <a:t>C</a:t>
            </a:r>
            <a:r>
              <a:rPr lang="en" sz="1400" dirty="0" smtClean="0"/>
              <a:t>orreo: </a:t>
            </a:r>
            <a:r>
              <a:rPr lang="en" sz="1400" dirty="0" smtClean="0">
                <a:hlinkClick r:id="rId3"/>
              </a:rPr>
              <a:t>lorena.ureta@laprovidenciarecoleta.cl</a:t>
            </a:r>
            <a:endParaRPr lang="en" sz="1400" dirty="0" smtClean="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ES" sz="1400" dirty="0" smtClean="0"/>
              <a:t>W</a:t>
            </a:r>
            <a:r>
              <a:rPr lang="en" sz="1400" dirty="0" smtClean="0"/>
              <a:t>hatsapp: +56937718271</a:t>
            </a:r>
          </a:p>
          <a:p>
            <a:pPr marL="0" lvl="0" indent="0">
              <a:buNone/>
            </a:pPr>
            <a:r>
              <a:rPr lang="es-ES" sz="1400" dirty="0" smtClean="0"/>
              <a:t>G</a:t>
            </a:r>
            <a:r>
              <a:rPr lang="en" sz="1400" dirty="0" smtClean="0"/>
              <a:t>rupo de facebook:</a:t>
            </a:r>
            <a:r>
              <a:rPr lang="en" sz="1400" dirty="0"/>
              <a:t> </a:t>
            </a:r>
            <a:r>
              <a:rPr lang="es-ES" sz="1400" dirty="0" smtClean="0">
                <a:hlinkClick r:id="rId4"/>
              </a:rPr>
              <a:t>https://www.facebook.com/groups/164714648051533/?ref=bookmarks</a:t>
            </a:r>
            <a:endParaRPr lang="en" sz="1400" dirty="0" smtClean="0"/>
          </a:p>
        </p:txBody>
      </p:sp>
      <p:sp>
        <p:nvSpPr>
          <p:cNvPr id="436" name="Google Shape;436;p37"/>
          <p:cNvSpPr/>
          <p:nvPr/>
        </p:nvSpPr>
        <p:spPr>
          <a:xfrm>
            <a:off x="4073931" y="2091663"/>
            <a:ext cx="996143" cy="996143"/>
          </a:xfrm>
          <a:custGeom>
            <a:avLst/>
            <a:gdLst/>
            <a:ahLst/>
            <a:cxnLst/>
            <a:rect l="l" t="t" r="r" b="b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7" name="Google Shape;437;p37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uck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168</Words>
  <PresentationFormat>Presentación en pantalla (16:9)</PresentationFormat>
  <Paragraphs>40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Nixie One</vt:lpstr>
      <vt:lpstr>Varela Round</vt:lpstr>
      <vt:lpstr>Puck template</vt:lpstr>
      <vt:lpstr>DIVISIÓN</vt:lpstr>
      <vt:lpstr>Dividir reagrupando centenas, decenas y unidades</vt:lpstr>
      <vt:lpstr>Recordemos, ¿qué es una división?</vt:lpstr>
      <vt:lpstr>Diapositiva 4</vt:lpstr>
      <vt:lpstr>En el ejercicio planteado</vt:lpstr>
      <vt:lpstr>Diapositiva 6</vt:lpstr>
      <vt:lpstr>¿Alguna duda?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DIVISIÓN</dc:title>
  <dc:creator>MEDIACION ESCOLAR</dc:creator>
  <cp:lastModifiedBy>MEDIACION ESCOLAR</cp:lastModifiedBy>
  <cp:revision>15</cp:revision>
  <dcterms:modified xsi:type="dcterms:W3CDTF">2020-06-01T01:41:56Z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436455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