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732" autoAdjust="0"/>
    <p:restoredTop sz="94660"/>
  </p:normalViewPr>
  <p:slideViewPr>
    <p:cSldViewPr>
      <p:cViewPr varScale="1">
        <p:scale>
          <a:sx n="110" d="100"/>
          <a:sy n="110" d="100"/>
        </p:scale>
        <p:origin x="-18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6E90EB-B35E-4E37-90E7-1315876C8F9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F8ADBC-AF1A-464E-90B6-19838F0DBCC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814B44-86D4-4DB4-BB6A-97A85BF8017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AED92C-02C0-45B3-8F11-9FD15D56D92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A07A58-2F62-4623-9C1D-4D722680F8D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8FE11D-FAB1-4F14-A1BC-BD956EB47DF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DC130E-F5F3-4771-AB78-B72322111DE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5A248B-C3DE-4239-9C00-56B9FE7E57B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EA012E-79D8-4FDB-B3FB-B2954964DAC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EC7EA2-96A8-4FF8-A68F-F5CDF5B23E6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C0EE5-7C6F-4AFB-BE44-B74D6930928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AC2F9D5-B1E5-4FE7-9FFC-FE98295CF303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lorena.ureta@laprovidenciarecoleta.c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1052513"/>
            <a:ext cx="7772400" cy="1470025"/>
          </a:xfrm>
          <a:solidFill>
            <a:srgbClr val="FFC000"/>
          </a:solidFill>
        </p:spPr>
        <p:txBody>
          <a:bodyPr/>
          <a:lstStyle/>
          <a:p>
            <a:r>
              <a:rPr lang="es-MX" b="1" dirty="0" smtClean="0">
                <a:latin typeface="Monotype Corsiva" pitchFamily="66" charset="0"/>
              </a:rPr>
              <a:t>Orientación: ¿Qué emociones has sentido?</a:t>
            </a:r>
            <a:endParaRPr lang="es-ES" b="1" dirty="0">
              <a:latin typeface="Monotype Corsiva" pitchFamily="66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013068" y="6488692"/>
            <a:ext cx="3416320" cy="369332"/>
          </a:xfrm>
          <a:prstGeom prst="rect">
            <a:avLst/>
          </a:prstGeom>
          <a:solidFill>
            <a:srgbClr val="FFC000"/>
          </a:solidFill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chemeClr val="tx1"/>
                </a:solidFill>
              </a:rPr>
              <a:t>Profesora Lorena Ureta Letelier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6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s-MX" b="1" smtClean="0">
                <a:latin typeface="Monotype Corsiva" pitchFamily="66" charset="0"/>
              </a:rPr>
              <a:t>Objetivo</a:t>
            </a:r>
            <a:r>
              <a:rPr lang="es-MX" b="1" smtClean="0">
                <a:latin typeface="Monotype Corsiva" pitchFamily="66" charset="0"/>
              </a:rPr>
              <a:t>:</a:t>
            </a:r>
            <a:endParaRPr lang="es-ES" b="1" dirty="0">
              <a:latin typeface="Monotype Corsiva" pitchFamily="66" charset="0"/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>
                <a:latin typeface="Monotype Corsiva" pitchFamily="66" charset="0"/>
              </a:rPr>
              <a:t>Distinguir y describir emociones y reconocer y practicar formas apropiadas de expresarlas, considerando el posible impacto en sí mismo y en otros.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s-MX" dirty="0" smtClean="0">
                <a:latin typeface="Monotype Corsiva" pitchFamily="66" charset="0"/>
              </a:rPr>
              <a:t>Tipos de emociones</a:t>
            </a:r>
            <a:endParaRPr lang="es-ES" dirty="0">
              <a:latin typeface="Monotype Corsiva" pitchFamily="66" charset="0"/>
            </a:endParaRP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>
                <a:solidFill>
                  <a:schemeClr val="tx1"/>
                </a:solidFill>
                <a:latin typeface="Monotype Corsiva" pitchFamily="66" charset="0"/>
              </a:rPr>
              <a:t>Las emociones influyen enormemente en nuestra conducta, nuestro pensamiento, nuestro bienestar y nuestra salud emocional. Parte importante de trabajar en nuestro crecimiento personal es </a:t>
            </a:r>
            <a:r>
              <a:rPr lang="es-MX" b="1" dirty="0">
                <a:solidFill>
                  <a:schemeClr val="tx1"/>
                </a:solidFill>
                <a:latin typeface="Monotype Corsiva" pitchFamily="66" charset="0"/>
              </a:rPr>
              <a:t>aprender a diferenciar los tipos de emociones que tenemos e identificarlas</a:t>
            </a:r>
            <a:r>
              <a:rPr lang="es-MX" dirty="0">
                <a:solidFill>
                  <a:schemeClr val="tx1"/>
                </a:solidFill>
                <a:latin typeface="Monotype Corsiva" pitchFamily="66" charset="0"/>
              </a:rPr>
              <a:t>.</a:t>
            </a:r>
            <a:endParaRPr lang="es-ES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s-MX" dirty="0" smtClean="0"/>
              <a:t>Algunas emociones son:</a:t>
            </a:r>
            <a:endParaRPr lang="es-E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Tristeza </a:t>
            </a:r>
          </a:p>
          <a:p>
            <a:r>
              <a:rPr lang="es-MX" dirty="0" smtClean="0"/>
              <a:t>Felicidad o alegría</a:t>
            </a:r>
          </a:p>
          <a:p>
            <a:r>
              <a:rPr lang="es-MX" dirty="0" smtClean="0"/>
              <a:t>Miedo </a:t>
            </a:r>
          </a:p>
          <a:p>
            <a:r>
              <a:rPr lang="es-MX" dirty="0" smtClean="0"/>
              <a:t>Sorpresa </a:t>
            </a:r>
          </a:p>
          <a:p>
            <a:r>
              <a:rPr lang="es-MX" dirty="0" smtClean="0"/>
              <a:t>Asco </a:t>
            </a:r>
          </a:p>
          <a:p>
            <a:r>
              <a:rPr lang="es-MX" dirty="0" smtClean="0"/>
              <a:t>Ira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5728"/>
            <a:ext cx="8229600" cy="5554683"/>
          </a:xfrm>
        </p:spPr>
        <p:txBody>
          <a:bodyPr/>
          <a:lstStyle/>
          <a:p>
            <a:r>
              <a:rPr lang="es-MX" dirty="0">
                <a:latin typeface="Monotype Corsiva" pitchFamily="66" charset="0"/>
              </a:rPr>
              <a:t>E</a:t>
            </a:r>
            <a:r>
              <a:rPr lang="es-MX" dirty="0" smtClean="0">
                <a:latin typeface="Monotype Corsiva" pitchFamily="66" charset="0"/>
              </a:rPr>
              <a:t>ste año hemos vivido cambios muy bruscos, situaciones a las que no estábamos acostumbrados, hemos dejado de ver a nuestros familiares, amigos, profesores. Hemos dejado de pasear por las plazas y parques, </a:t>
            </a:r>
            <a:r>
              <a:rPr lang="es-MX" dirty="0" err="1" smtClean="0">
                <a:latin typeface="Monotype Corsiva" pitchFamily="66" charset="0"/>
              </a:rPr>
              <a:t>etc</a:t>
            </a:r>
            <a:endParaRPr lang="es-MX" dirty="0" smtClean="0">
              <a:latin typeface="Monotype Corsiva" pitchFamily="66" charset="0"/>
            </a:endParaRPr>
          </a:p>
          <a:p>
            <a:r>
              <a:rPr lang="es-MX" dirty="0" smtClean="0">
                <a:latin typeface="Monotype Corsiva" pitchFamily="66" charset="0"/>
              </a:rPr>
              <a:t>Pero también nos hemos dedicado a </a:t>
            </a:r>
          </a:p>
          <a:p>
            <a:pPr>
              <a:buNone/>
            </a:pPr>
            <a:r>
              <a:rPr lang="es-MX" dirty="0">
                <a:latin typeface="Monotype Corsiva" pitchFamily="66" charset="0"/>
              </a:rPr>
              <a:t>	</a:t>
            </a:r>
            <a:r>
              <a:rPr lang="es-MX" dirty="0" smtClean="0">
                <a:latin typeface="Monotype Corsiva" pitchFamily="66" charset="0"/>
              </a:rPr>
              <a:t>otras cosas como disfrutar de nuestra familia , jugar, dormir, descansar, </a:t>
            </a:r>
          </a:p>
          <a:p>
            <a:pPr>
              <a:buNone/>
            </a:pPr>
            <a:r>
              <a:rPr lang="es-MX" dirty="0" smtClean="0">
                <a:latin typeface="Monotype Corsiva" pitchFamily="66" charset="0"/>
              </a:rPr>
              <a:t>	cocinar, </a:t>
            </a:r>
            <a:r>
              <a:rPr lang="es-MX" dirty="0" err="1" smtClean="0">
                <a:latin typeface="Monotype Corsiva" pitchFamily="66" charset="0"/>
              </a:rPr>
              <a:t>etc</a:t>
            </a:r>
            <a:r>
              <a:rPr lang="es-MX" dirty="0" smtClean="0">
                <a:latin typeface="Monotype Corsiva" pitchFamily="66" charset="0"/>
              </a:rPr>
              <a:t> </a:t>
            </a:r>
          </a:p>
          <a:p>
            <a:pPr>
              <a:buNone/>
            </a:pPr>
            <a:r>
              <a:rPr lang="es-MX" dirty="0" smtClean="0">
                <a:latin typeface="Monotype Corsiva" pitchFamily="66" charset="0"/>
              </a:rPr>
              <a:t>	Todos estos cambios han generado diferentes emociones en cada uno de nosotros</a:t>
            </a:r>
            <a:endParaRPr lang="es-ES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s-MX" dirty="0" smtClean="0">
                <a:latin typeface="Monotype Corsiva" pitchFamily="66" charset="0"/>
              </a:rPr>
              <a:t>Actividad: </a:t>
            </a:r>
            <a:endParaRPr lang="es-ES" dirty="0">
              <a:latin typeface="Monotype Corsiva" pitchFamily="66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>
                <a:latin typeface="Monotype Corsiva" pitchFamily="66" charset="0"/>
              </a:rPr>
              <a:t>Completa el siguiente cuadro escribiendo situaciones que has vivido en esta cuarentena, que te produzcan ciertas emociones y señala la manera en que las expresas y otras formas alternativas.</a:t>
            </a:r>
            <a:endParaRPr lang="es-ES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28596" y="285729"/>
          <a:ext cx="6429420" cy="6164154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3214710"/>
                <a:gridCol w="3214710"/>
              </a:tblGrid>
              <a:tr h="741907">
                <a:tc>
                  <a:txBody>
                    <a:bodyPr/>
                    <a:lstStyle/>
                    <a:p>
                      <a:pPr algn="ctr"/>
                      <a:r>
                        <a:rPr lang="es-MX" b="0" dirty="0" smtClean="0"/>
                        <a:t>¿Qué</a:t>
                      </a:r>
                      <a:r>
                        <a:rPr lang="es-MX" b="0" baseline="0" dirty="0" smtClean="0"/>
                        <a:t> me produce alegría?</a:t>
                      </a:r>
                      <a:endParaRPr lang="es-E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b="0" dirty="0" smtClean="0"/>
                        <a:t>¿Qué me</a:t>
                      </a:r>
                      <a:r>
                        <a:rPr lang="es-MX" b="0" baseline="0" dirty="0" smtClean="0"/>
                        <a:t> produce tristeza?</a:t>
                      </a:r>
                      <a:endParaRPr lang="es-ES" b="0" dirty="0" smtClean="0"/>
                    </a:p>
                    <a:p>
                      <a:pPr algn="ctr"/>
                      <a:endParaRPr lang="es-ES" b="0" dirty="0"/>
                    </a:p>
                  </a:txBody>
                  <a:tcPr/>
                </a:tc>
              </a:tr>
              <a:tr h="1260863">
                <a:tc>
                  <a:txBody>
                    <a:bodyPr/>
                    <a:lstStyle/>
                    <a:p>
                      <a:r>
                        <a:rPr lang="es-MX" dirty="0" smtClean="0"/>
                        <a:t>-</a:t>
                      </a:r>
                    </a:p>
                    <a:p>
                      <a:r>
                        <a:rPr lang="es-MX" dirty="0" smtClean="0"/>
                        <a:t>-</a:t>
                      </a:r>
                    </a:p>
                    <a:p>
                      <a:r>
                        <a:rPr lang="es-MX" dirty="0" smtClean="0"/>
                        <a:t>-</a:t>
                      </a:r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-</a:t>
                      </a:r>
                    </a:p>
                    <a:p>
                      <a:r>
                        <a:rPr lang="es-MX" dirty="0" smtClean="0"/>
                        <a:t>-</a:t>
                      </a:r>
                    </a:p>
                    <a:p>
                      <a:r>
                        <a:rPr lang="es-MX" dirty="0" smtClean="0"/>
                        <a:t>-</a:t>
                      </a:r>
                      <a:endParaRPr lang="es-ES" dirty="0"/>
                    </a:p>
                  </a:txBody>
                  <a:tcPr/>
                </a:tc>
              </a:tr>
              <a:tr h="7419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¿Cómo la expreso?</a:t>
                      </a:r>
                      <a:endParaRPr lang="es-ES" dirty="0" smtClean="0"/>
                    </a:p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¿Cómo la expreso?</a:t>
                      </a:r>
                      <a:endParaRPr lang="es-ES" dirty="0"/>
                    </a:p>
                  </a:txBody>
                  <a:tcPr/>
                </a:tc>
              </a:tr>
              <a:tr h="1260863">
                <a:tc>
                  <a:txBody>
                    <a:bodyPr/>
                    <a:lstStyle/>
                    <a:p>
                      <a:r>
                        <a:rPr lang="es-MX" dirty="0" smtClean="0"/>
                        <a:t>-</a:t>
                      </a:r>
                    </a:p>
                    <a:p>
                      <a:r>
                        <a:rPr lang="es-MX" dirty="0" smtClean="0"/>
                        <a:t>-</a:t>
                      </a:r>
                    </a:p>
                    <a:p>
                      <a:r>
                        <a:rPr lang="es-MX" dirty="0" smtClean="0"/>
                        <a:t>-</a:t>
                      </a:r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-</a:t>
                      </a:r>
                    </a:p>
                    <a:p>
                      <a:r>
                        <a:rPr lang="es-MX" dirty="0" smtClean="0"/>
                        <a:t>-</a:t>
                      </a:r>
                    </a:p>
                    <a:p>
                      <a:r>
                        <a:rPr lang="es-MX" dirty="0" smtClean="0"/>
                        <a:t>-</a:t>
                      </a:r>
                      <a:endParaRPr lang="es-ES" dirty="0"/>
                    </a:p>
                  </a:txBody>
                  <a:tcPr/>
                </a:tc>
              </a:tr>
              <a:tr h="9698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b="0" dirty="0" smtClean="0"/>
                        <a:t>¿De qué</a:t>
                      </a:r>
                      <a:r>
                        <a:rPr lang="es-MX" b="0" baseline="0" dirty="0" smtClean="0"/>
                        <a:t> otra forma podría expresarla?</a:t>
                      </a:r>
                      <a:endParaRPr lang="es-ES" b="0" dirty="0" smtClean="0"/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¿De qué otra forma podría expresarla?</a:t>
                      </a:r>
                      <a:endParaRPr lang="es-ES" dirty="0" smtClean="0"/>
                    </a:p>
                    <a:p>
                      <a:endParaRPr lang="es-ES" dirty="0"/>
                    </a:p>
                  </a:txBody>
                  <a:tcPr/>
                </a:tc>
              </a:tr>
              <a:tr h="1168235">
                <a:tc>
                  <a:txBody>
                    <a:bodyPr/>
                    <a:lstStyle/>
                    <a:p>
                      <a:r>
                        <a:rPr lang="es-MX" dirty="0" smtClean="0"/>
                        <a:t>-</a:t>
                      </a:r>
                    </a:p>
                    <a:p>
                      <a:r>
                        <a:rPr lang="es-MX" dirty="0" smtClean="0"/>
                        <a:t>-</a:t>
                      </a:r>
                    </a:p>
                    <a:p>
                      <a:r>
                        <a:rPr lang="es-MX" dirty="0" smtClean="0"/>
                        <a:t>-</a:t>
                      </a:r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-</a:t>
                      </a:r>
                    </a:p>
                    <a:p>
                      <a:r>
                        <a:rPr lang="es-MX" dirty="0" smtClean="0"/>
                        <a:t>-</a:t>
                      </a:r>
                    </a:p>
                    <a:p>
                      <a:r>
                        <a:rPr lang="es-MX" dirty="0" smtClean="0"/>
                        <a:t>-</a:t>
                      </a:r>
                    </a:p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714356"/>
            <a:ext cx="7772400" cy="2714644"/>
          </a:xfrm>
          <a:solidFill>
            <a:srgbClr val="FFC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s-MX" sz="3600" dirty="0" smtClean="0">
                <a:solidFill>
                  <a:schemeClr val="tx1"/>
                </a:solidFill>
                <a:latin typeface="Monotype Corsiva" pitchFamily="66" charset="0"/>
              </a:rPr>
              <a:t>Envía tu trabajo al correo</a:t>
            </a:r>
            <a:br>
              <a:rPr lang="es-MX" sz="3600" dirty="0" smtClean="0">
                <a:solidFill>
                  <a:schemeClr val="tx1"/>
                </a:solidFill>
                <a:latin typeface="Monotype Corsiva" pitchFamily="66" charset="0"/>
              </a:rPr>
            </a:br>
            <a:r>
              <a:rPr lang="es-MX" sz="3200" dirty="0" smtClean="0">
                <a:solidFill>
                  <a:schemeClr val="tx1"/>
                </a:solidFill>
                <a:latin typeface="+mn-lt"/>
                <a:hlinkClick r:id="rId3"/>
              </a:rPr>
              <a:t>lorena.ureta@laprovidenciarecoleta.cl</a:t>
            </a:r>
            <a:r>
              <a:rPr lang="es-MX" sz="32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s-MX" sz="3200" dirty="0" smtClean="0">
                <a:solidFill>
                  <a:schemeClr val="tx1"/>
                </a:solidFill>
                <a:latin typeface="+mn-lt"/>
              </a:rPr>
            </a:br>
            <a:r>
              <a:rPr lang="es-MX" sz="3600" dirty="0" smtClean="0">
                <a:solidFill>
                  <a:schemeClr val="tx1"/>
                </a:solidFill>
                <a:latin typeface="Monotype Corsiva" pitchFamily="66" charset="0"/>
              </a:rPr>
              <a:t>y si tienes alguna duda puedes escribirme al </a:t>
            </a:r>
            <a:r>
              <a:rPr lang="es-MX" sz="3600" dirty="0" err="1" smtClean="0">
                <a:solidFill>
                  <a:schemeClr val="tx1"/>
                </a:solidFill>
                <a:latin typeface="Monotype Corsiva" pitchFamily="66" charset="0"/>
              </a:rPr>
              <a:t>whatsapp</a:t>
            </a:r>
            <a:r>
              <a:rPr lang="es-MX" sz="3600" dirty="0" smtClean="0">
                <a:solidFill>
                  <a:schemeClr val="tx1"/>
                </a:solidFill>
                <a:latin typeface="Monotype Corsiva" pitchFamily="66" charset="0"/>
              </a:rPr>
              <a:t> +56937718271</a:t>
            </a:r>
            <a:endParaRPr lang="es-ES" sz="3600" dirty="0">
              <a:solidFill>
                <a:schemeClr val="tx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219</Words>
  <Application>Microsoft Office PowerPoint</Application>
  <PresentationFormat>Presentación en pantalla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Diseño predeterminado</vt:lpstr>
      <vt:lpstr>Orientación: ¿Qué emociones has sentido?</vt:lpstr>
      <vt:lpstr>Objetivo:</vt:lpstr>
      <vt:lpstr>Tipos de emociones</vt:lpstr>
      <vt:lpstr>Algunas emociones son:</vt:lpstr>
      <vt:lpstr>Diapositiva 5</vt:lpstr>
      <vt:lpstr>Actividad: </vt:lpstr>
      <vt:lpstr>Diapositiva 7</vt:lpstr>
      <vt:lpstr>Envía tu trabajo al correo lorena.ureta@laprovidenciarecoleta.cl y si tienes alguna duda puedes escribirme al whatsapp +56937718271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Mariajose</dc:creator>
  <cp:lastModifiedBy>MEDIACION ESCOLAR</cp:lastModifiedBy>
  <cp:revision>11</cp:revision>
  <dcterms:created xsi:type="dcterms:W3CDTF">2009-09-08T02:07:17Z</dcterms:created>
  <dcterms:modified xsi:type="dcterms:W3CDTF">2020-06-22T00:04:47Z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171355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