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4" r:id="rId6"/>
    <p:sldId id="266" r:id="rId7"/>
    <p:sldId id="268" r:id="rId8"/>
    <p:sldId id="265" r:id="rId9"/>
    <p:sldId id="262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FF00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FF25-533D-43B1-822F-7BC188B06583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F9B8-6352-4E3B-ABC1-C70D66AFE6A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FF25-533D-43B1-822F-7BC188B06583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F9B8-6352-4E3B-ABC1-C70D66AFE6A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FF25-533D-43B1-822F-7BC188B06583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F9B8-6352-4E3B-ABC1-C70D66AFE6A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FF25-533D-43B1-822F-7BC188B06583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F9B8-6352-4E3B-ABC1-C70D66AFE6A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FF25-533D-43B1-822F-7BC188B06583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F9B8-6352-4E3B-ABC1-C70D66AFE6A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FF25-533D-43B1-822F-7BC188B06583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F9B8-6352-4E3B-ABC1-C70D66AFE6A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FF25-533D-43B1-822F-7BC188B06583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F9B8-6352-4E3B-ABC1-C70D66AFE6A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FF25-533D-43B1-822F-7BC188B06583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F9B8-6352-4E3B-ABC1-C70D66AFE6A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FF25-533D-43B1-822F-7BC188B06583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F9B8-6352-4E3B-ABC1-C70D66AFE6A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FF25-533D-43B1-822F-7BC188B06583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F9B8-6352-4E3B-ABC1-C70D66AFE6A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FF25-533D-43B1-822F-7BC188B06583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F9B8-6352-4E3B-ABC1-C70D66AFE6A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EFF25-533D-43B1-822F-7BC188B06583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0F9B8-6352-4E3B-ABC1-C70D66AFE6AA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oj9oTvVJ8o" TargetMode="External"/><Relationship Id="rId2" Type="http://schemas.openxmlformats.org/officeDocument/2006/relationships/hyperlink" Target="https://www.youtube.com/watch?v=Ps54eXe8YH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6.jpeg"/><Relationship Id="rId7" Type="http://schemas.openxmlformats.org/officeDocument/2006/relationships/image" Target="../media/image19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l cuerpo humano para niños - Escena en 3D - Educación Digital Mozaik"/>
          <p:cNvPicPr>
            <a:picLocks noChangeAspect="1" noChangeArrowheads="1"/>
          </p:cNvPicPr>
          <p:nvPr/>
        </p:nvPicPr>
        <p:blipFill>
          <a:blip r:embed="rId2"/>
          <a:srcRect r="9090"/>
          <a:stretch>
            <a:fillRect/>
          </a:stretch>
        </p:blipFill>
        <p:spPr bwMode="auto">
          <a:xfrm>
            <a:off x="4143340" y="1643050"/>
            <a:ext cx="5000660" cy="3012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0"/>
            <a:ext cx="7500957" cy="95410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UNIDAD 2: Niveles de Organismos, Sistema Digestivo y Circulatorio</a:t>
            </a:r>
            <a:endParaRPr kumimoji="0" lang="es-C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3286124"/>
            <a:ext cx="4714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2000" b="1" dirty="0" smtClean="0"/>
              <a:t>LEER: ¿Qué aprenderemos en esta unidad?</a:t>
            </a:r>
            <a:endParaRPr lang="es-C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4714908" cy="2532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0" y="1142984"/>
            <a:ext cx="7500958" cy="3693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 smtClean="0"/>
              <a:t>OBJETIVO: Conocer los niveles de organización biológica de los seres vivos </a:t>
            </a:r>
            <a:endParaRPr lang="es-CL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8000992" y="0"/>
            <a:ext cx="114300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Escribe sólo la unidad y el objetivo en el cuaderno.</a:t>
            </a:r>
            <a:endParaRPr lang="es-CL" sz="1400" dirty="0"/>
          </a:p>
        </p:txBody>
      </p:sp>
      <p:pic>
        <p:nvPicPr>
          <p:cNvPr id="1029" name="Picture 5" descr="C:\Users\Paulina\Desktop\Nueva carpeta\giphy (37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572008"/>
            <a:ext cx="2971227" cy="251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482555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L" sz="2400" b="1" dirty="0"/>
              <a:t>Los niveles de organización </a:t>
            </a:r>
            <a:r>
              <a:rPr lang="es-CL" sz="2400" b="1" dirty="0" smtClean="0"/>
              <a:t>biológica</a:t>
            </a:r>
            <a:endParaRPr lang="es-CL" sz="2400" b="1" dirty="0"/>
          </a:p>
        </p:txBody>
      </p:sp>
      <p:sp>
        <p:nvSpPr>
          <p:cNvPr id="6" name="5 Rectángulo"/>
          <p:cNvSpPr/>
          <p:nvPr/>
        </p:nvSpPr>
        <p:spPr>
          <a:xfrm>
            <a:off x="0" y="500042"/>
            <a:ext cx="914400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dirty="0"/>
              <a:t>Tu cuerpo completo compone </a:t>
            </a:r>
            <a:r>
              <a:rPr lang="es-CL" b="1" dirty="0"/>
              <a:t>un organismo</a:t>
            </a:r>
            <a:r>
              <a:rPr lang="es-CL" dirty="0"/>
              <a:t>, el que se constituye </a:t>
            </a:r>
            <a:r>
              <a:rPr lang="es-CL" dirty="0" smtClean="0"/>
              <a:t>por varios </a:t>
            </a:r>
            <a:r>
              <a:rPr lang="es-CL" b="1" dirty="0">
                <a:solidFill>
                  <a:schemeClr val="tx1"/>
                </a:solidFill>
              </a:rPr>
              <a:t>sistemas</a:t>
            </a:r>
            <a:r>
              <a:rPr lang="es-CL" dirty="0"/>
              <a:t>, cada uno de los cuales está formado por una serie </a:t>
            </a:r>
            <a:r>
              <a:rPr lang="es-CL" dirty="0" smtClean="0"/>
              <a:t>de </a:t>
            </a:r>
            <a:r>
              <a:rPr lang="es-CL" b="1" dirty="0" smtClean="0">
                <a:solidFill>
                  <a:schemeClr val="tx1"/>
                </a:solidFill>
              </a:rPr>
              <a:t>órganos</a:t>
            </a:r>
            <a:r>
              <a:rPr lang="es-CL" dirty="0"/>
              <a:t>. Si miramos un órgano, veremos que este se conforma </a:t>
            </a:r>
            <a:r>
              <a:rPr lang="es-CL" dirty="0" smtClean="0"/>
              <a:t>por </a:t>
            </a:r>
            <a:r>
              <a:rPr lang="es-CL" b="1" dirty="0" smtClean="0">
                <a:solidFill>
                  <a:schemeClr val="tx1"/>
                </a:solidFill>
              </a:rPr>
              <a:t>tejidos</a:t>
            </a:r>
            <a:r>
              <a:rPr lang="es-CL" dirty="0" smtClean="0"/>
              <a:t> </a:t>
            </a:r>
            <a:r>
              <a:rPr lang="es-CL" dirty="0"/>
              <a:t>y cada uno de ellos, por </a:t>
            </a:r>
            <a:r>
              <a:rPr lang="es-CL" b="1" dirty="0">
                <a:solidFill>
                  <a:schemeClr val="tx1"/>
                </a:solidFill>
              </a:rPr>
              <a:t>células</a:t>
            </a:r>
            <a:r>
              <a:rPr lang="es-CL" dirty="0"/>
              <a:t>. Por lo tanto, podemos </a:t>
            </a:r>
            <a:r>
              <a:rPr lang="es-CL" dirty="0" smtClean="0"/>
              <a:t>afirmar que </a:t>
            </a:r>
            <a:r>
              <a:rPr lang="es-CL" dirty="0"/>
              <a:t>tu cuerpo se constituye por una </a:t>
            </a:r>
            <a:r>
              <a:rPr lang="es-CL" u="sng" dirty="0"/>
              <a:t>enorme cantidad de células de</a:t>
            </a:r>
          </a:p>
          <a:p>
            <a:pPr algn="just"/>
            <a:r>
              <a:rPr lang="es-CL" u="sng" dirty="0"/>
              <a:t>diferentes tipos, las que se organizan para cumplir funciones</a:t>
            </a:r>
            <a:r>
              <a:rPr lang="es-CL" dirty="0"/>
              <a:t> </a:t>
            </a:r>
            <a:r>
              <a:rPr lang="es-CL" dirty="0" smtClean="0"/>
              <a:t>que permiten</a:t>
            </a:r>
            <a:r>
              <a:rPr lang="es-CL" dirty="0"/>
              <a:t>, por ejemplo, que ahora estés leyendo este texto. Las </a:t>
            </a:r>
            <a:r>
              <a:rPr lang="es-CL" dirty="0" smtClean="0"/>
              <a:t>formas en </a:t>
            </a:r>
            <a:r>
              <a:rPr lang="es-CL" dirty="0"/>
              <a:t>las que se organizan estas estructuras se denominan </a:t>
            </a:r>
            <a:r>
              <a:rPr lang="es-CL" b="1" dirty="0">
                <a:solidFill>
                  <a:schemeClr val="tx1"/>
                </a:solidFill>
              </a:rPr>
              <a:t>niveles </a:t>
            </a:r>
            <a:r>
              <a:rPr lang="es-CL" b="1" dirty="0" smtClean="0">
                <a:solidFill>
                  <a:schemeClr val="tx1"/>
                </a:solidFill>
              </a:rPr>
              <a:t>de organización </a:t>
            </a:r>
            <a:r>
              <a:rPr lang="es-CL" b="1" dirty="0">
                <a:solidFill>
                  <a:schemeClr val="tx1"/>
                </a:solidFill>
              </a:rPr>
              <a:t>biológica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0" y="2571744"/>
            <a:ext cx="1428728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 smtClean="0"/>
              <a:t>ORGANISMO</a:t>
            </a:r>
          </a:p>
          <a:p>
            <a:r>
              <a:rPr lang="es-CL" dirty="0" smtClean="0"/>
              <a:t>Ej: tú cuerpo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1928794" y="3286124"/>
            <a:ext cx="1428728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SISTEMAS</a:t>
            </a:r>
          </a:p>
          <a:p>
            <a:pPr algn="ctr"/>
            <a:r>
              <a:rPr lang="es-CL" dirty="0" smtClean="0"/>
              <a:t>Ej: sistema nervioso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000496" y="4286256"/>
            <a:ext cx="1428728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Ó</a:t>
            </a:r>
            <a:r>
              <a:rPr lang="es-CL" b="1" dirty="0" smtClean="0"/>
              <a:t>RGANOS</a:t>
            </a:r>
          </a:p>
          <a:p>
            <a:pPr algn="ctr"/>
            <a:r>
              <a:rPr lang="es-CL" dirty="0" smtClean="0"/>
              <a:t>Ej: Encéfalo 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857884" y="5000636"/>
            <a:ext cx="1428728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TEJIDOS</a:t>
            </a:r>
          </a:p>
          <a:p>
            <a:pPr algn="ctr"/>
            <a:r>
              <a:rPr lang="es-CL" dirty="0" smtClean="0"/>
              <a:t>Ej: Tejido nervioso. </a:t>
            </a:r>
            <a:endParaRPr lang="es-C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715272" y="6211669"/>
            <a:ext cx="1428728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CÉLULAS</a:t>
            </a:r>
          </a:p>
          <a:p>
            <a:r>
              <a:rPr lang="es-CL" dirty="0" smtClean="0"/>
              <a:t>Ej: Neuronas. </a:t>
            </a:r>
            <a:endParaRPr lang="es-CL" dirty="0"/>
          </a:p>
        </p:txBody>
      </p:sp>
      <p:pic>
        <p:nvPicPr>
          <p:cNvPr id="14339" name="Picture 3" descr="C:\Users\Paulina\Desktop\Nueva carpeta\giphy (14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453726">
            <a:off x="6545174" y="6055641"/>
            <a:ext cx="1000655" cy="583715"/>
          </a:xfrm>
          <a:prstGeom prst="rect">
            <a:avLst/>
          </a:prstGeom>
          <a:noFill/>
        </p:spPr>
      </p:pic>
      <p:pic>
        <p:nvPicPr>
          <p:cNvPr id="15" name="Picture 3" descr="C:\Users\Paulina\Desktop\Nueva carpeta\giphy (14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453726">
            <a:off x="4721701" y="5127582"/>
            <a:ext cx="1000655" cy="583715"/>
          </a:xfrm>
          <a:prstGeom prst="rect">
            <a:avLst/>
          </a:prstGeom>
          <a:noFill/>
        </p:spPr>
      </p:pic>
      <p:pic>
        <p:nvPicPr>
          <p:cNvPr id="16" name="Picture 3" descr="C:\Users\Paulina\Desktop\Nueva carpeta\giphy (14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453726">
            <a:off x="2864313" y="4270325"/>
            <a:ext cx="1000655" cy="583715"/>
          </a:xfrm>
          <a:prstGeom prst="rect">
            <a:avLst/>
          </a:prstGeom>
          <a:noFill/>
        </p:spPr>
      </p:pic>
      <p:pic>
        <p:nvPicPr>
          <p:cNvPr id="17" name="Picture 3" descr="C:\Users\Paulina\Desktop\Nueva carpeta\giphy (14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453726">
            <a:off x="864049" y="3270194"/>
            <a:ext cx="1000655" cy="583715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6786578" y="1"/>
            <a:ext cx="235742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Escribe todo en el cuaderno</a:t>
            </a:r>
            <a:endParaRPr lang="es-C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2357422" cy="46166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OTRO EJEMPLO:</a:t>
            </a:r>
            <a:endParaRPr lang="es-CL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1357298"/>
            <a:ext cx="121444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CÉLULAS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57158" y="5143512"/>
            <a:ext cx="1143008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TEJIDOS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071934" y="6286520"/>
            <a:ext cx="1285884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ÓRGANOS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571868" y="1214422"/>
            <a:ext cx="121444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SISTEMAS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715272" y="5429264"/>
            <a:ext cx="1428728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 smtClean="0"/>
              <a:t>ORGANISMO</a:t>
            </a:r>
          </a:p>
        </p:txBody>
      </p:sp>
      <p:pic>
        <p:nvPicPr>
          <p:cNvPr id="25602" name="Picture 2" descr="C:\Users\Paulina\Desktop\Nueva carpeta\giphy (15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01270">
            <a:off x="1727974" y="2793221"/>
            <a:ext cx="1269456" cy="740516"/>
          </a:xfrm>
          <a:prstGeom prst="rect">
            <a:avLst/>
          </a:prstGeom>
          <a:noFill/>
        </p:spPr>
      </p:pic>
      <p:pic>
        <p:nvPicPr>
          <p:cNvPr id="12" name="Picture 2" descr="C:\Users\Paulina\Desktop\Nueva carpeta\giphy (15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6807">
            <a:off x="3301980" y="4671354"/>
            <a:ext cx="1269456" cy="740516"/>
          </a:xfrm>
          <a:prstGeom prst="rect">
            <a:avLst/>
          </a:prstGeom>
          <a:noFill/>
        </p:spPr>
      </p:pic>
      <p:pic>
        <p:nvPicPr>
          <p:cNvPr id="13" name="Picture 2" descr="C:\Users\Paulina\Desktop\Nueva carpeta\giphy (15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305249">
            <a:off x="4917756" y="3349320"/>
            <a:ext cx="1269456" cy="740516"/>
          </a:xfrm>
          <a:prstGeom prst="rect">
            <a:avLst/>
          </a:prstGeom>
          <a:noFill/>
        </p:spPr>
      </p:pic>
      <p:pic>
        <p:nvPicPr>
          <p:cNvPr id="14" name="Picture 2" descr="C:\Users\Paulina\Desktop\Nueva carpeta\giphy (15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64862">
            <a:off x="6598978" y="3292002"/>
            <a:ext cx="1269456" cy="740516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8001024" y="1"/>
            <a:ext cx="114297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Sólo observa</a:t>
            </a:r>
            <a:endParaRPr lang="es-C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00042"/>
            <a:ext cx="8643998" cy="150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2000" b="1" dirty="0" smtClean="0"/>
              <a:t>Primer nivel: Célula</a:t>
            </a:r>
            <a:endParaRPr lang="es-CL" sz="2000" b="1" dirty="0"/>
          </a:p>
          <a:p>
            <a:pPr algn="just"/>
            <a:r>
              <a:rPr lang="es-CL" dirty="0"/>
              <a:t>La célula es la unidad básica de todo ser vivo y es el primer nivel en </a:t>
            </a:r>
            <a:r>
              <a:rPr lang="es-CL" dirty="0" smtClean="0"/>
              <a:t>el que </a:t>
            </a:r>
            <a:r>
              <a:rPr lang="es-CL" dirty="0"/>
              <a:t>se organizan. Una célula está formada por varios componentes </a:t>
            </a:r>
            <a:r>
              <a:rPr lang="es-CL" dirty="0" smtClean="0"/>
              <a:t>que se </a:t>
            </a:r>
            <a:r>
              <a:rPr lang="es-CL" dirty="0"/>
              <a:t>encuentran coordinados entre sí. Ejemplos de células son las neuronas</a:t>
            </a:r>
            <a:r>
              <a:rPr lang="es-CL" dirty="0" smtClean="0"/>
              <a:t>, los </a:t>
            </a:r>
            <a:r>
              <a:rPr lang="es-CL" dirty="0"/>
              <a:t>glóbulos blancos, las células musculares, entre muchas otras.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764383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 smtClean="0"/>
              <a:t>Comenzaremos estudiando el primer nivel de organización biológica</a:t>
            </a:r>
            <a:endParaRPr lang="es-CL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143108" y="3357562"/>
            <a:ext cx="6286544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VIDEO Nº1 : </a:t>
            </a:r>
            <a:r>
              <a:rPr lang="es-CL" dirty="0"/>
              <a:t>La célula y sus partes. Vídeos educativos para niños</a:t>
            </a:r>
            <a:r>
              <a:rPr lang="es-CL" dirty="0" smtClean="0"/>
              <a:t>.</a:t>
            </a:r>
            <a:r>
              <a:rPr lang="es-CL" dirty="0" smtClean="0">
                <a:hlinkClick r:id="rId2"/>
              </a:rPr>
              <a:t> https://www.youtube.com/watch?v=Ps54eXe8YHY</a:t>
            </a:r>
            <a:endParaRPr lang="es-CL" dirty="0"/>
          </a:p>
        </p:txBody>
      </p:sp>
      <p:sp>
        <p:nvSpPr>
          <p:cNvPr id="10" name="9 Rectángulo"/>
          <p:cNvSpPr/>
          <p:nvPr/>
        </p:nvSpPr>
        <p:spPr>
          <a:xfrm>
            <a:off x="2143108" y="4143380"/>
            <a:ext cx="6286544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L" dirty="0" smtClean="0"/>
              <a:t>VIDEO Nº2: La </a:t>
            </a:r>
            <a:r>
              <a:rPr lang="es-CL" dirty="0"/>
              <a:t>célula para niños: Tipos, estructura, funciones y partes - Ciencia para </a:t>
            </a:r>
            <a:r>
              <a:rPr lang="es-CL" dirty="0" smtClean="0"/>
              <a:t>niños</a:t>
            </a:r>
          </a:p>
          <a:p>
            <a:pPr algn="just"/>
            <a:r>
              <a:rPr lang="es-CL" dirty="0" smtClean="0">
                <a:hlinkClick r:id="rId3"/>
              </a:rPr>
              <a:t>https://www.youtube.com/watch?v=aoj9oTvVJ8o</a:t>
            </a:r>
            <a:endParaRPr lang="es-CL" dirty="0" smtClean="0"/>
          </a:p>
          <a:p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0" y="2714620"/>
            <a:ext cx="7215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OBSERVA LOS SIGUIENTE VIDEOS</a:t>
            </a:r>
            <a:endParaRPr lang="es-CL" sz="2000" b="1" dirty="0"/>
          </a:p>
        </p:txBody>
      </p:sp>
      <p:pic>
        <p:nvPicPr>
          <p:cNvPr id="23553" name="Picture 1" descr="C:\Users\Paulina\Desktop\Nueva carpeta\giphy (20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500306"/>
            <a:ext cx="1014402" cy="788979"/>
          </a:xfrm>
          <a:prstGeom prst="rect">
            <a:avLst/>
          </a:prstGeom>
          <a:noFill/>
        </p:spPr>
      </p:pic>
      <p:pic>
        <p:nvPicPr>
          <p:cNvPr id="23554" name="Picture 2" descr="C:\Users\Paulina\Desktop\Nueva carpeta\giphy (21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071810"/>
            <a:ext cx="1857372" cy="1857372"/>
          </a:xfrm>
          <a:prstGeom prst="rect">
            <a:avLst/>
          </a:prstGeom>
          <a:noFill/>
        </p:spPr>
      </p:pic>
      <p:pic>
        <p:nvPicPr>
          <p:cNvPr id="15" name="Picture 2" descr="C:\Users\Paulina\Desktop\Nueva carpeta\giphy (21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14818"/>
            <a:ext cx="1857372" cy="1857372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6572232" y="2428868"/>
            <a:ext cx="257176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Escribe sólo esto en el cuaderno</a:t>
            </a:r>
            <a:endParaRPr lang="es-CL" sz="1400" dirty="0"/>
          </a:p>
        </p:txBody>
      </p:sp>
      <p:sp>
        <p:nvSpPr>
          <p:cNvPr id="17" name="16 Flecha arriba"/>
          <p:cNvSpPr/>
          <p:nvPr/>
        </p:nvSpPr>
        <p:spPr>
          <a:xfrm>
            <a:off x="7215206" y="1857364"/>
            <a:ext cx="500066" cy="50006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714356"/>
            <a:ext cx="857256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000" b="1" dirty="0"/>
              <a:t>¿Qué caracteriza a las células?</a:t>
            </a:r>
          </a:p>
          <a:p>
            <a:pPr algn="just"/>
            <a:r>
              <a:rPr lang="es-CL" sz="2000" dirty="0" smtClean="0"/>
              <a:t>Todos </a:t>
            </a:r>
            <a:r>
              <a:rPr lang="es-CL" sz="2000" dirty="0"/>
              <a:t>los organismos vivos están formados por </a:t>
            </a:r>
            <a:r>
              <a:rPr lang="es-CL" sz="2000" dirty="0" smtClean="0"/>
              <a:t>células.</a:t>
            </a:r>
          </a:p>
          <a:p>
            <a:pPr algn="just"/>
            <a:r>
              <a:rPr lang="es-CL" sz="2000" dirty="0" smtClean="0"/>
              <a:t>¿</a:t>
            </a:r>
            <a:r>
              <a:rPr lang="es-CL" sz="2000" dirty="0"/>
              <a:t>Sabías que un ser vivo puede estar constituido por una </a:t>
            </a:r>
            <a:r>
              <a:rPr lang="es-CL" sz="2000" b="1" dirty="0"/>
              <a:t>sola célula o por </a:t>
            </a:r>
            <a:r>
              <a:rPr lang="es-CL" sz="2000" b="1" dirty="0" smtClean="0"/>
              <a:t>agrupaciones celulares</a:t>
            </a:r>
            <a:r>
              <a:rPr lang="es-CL" sz="2000" dirty="0"/>
              <a:t>? Sí, aunque no lo creas existen organismos que están </a:t>
            </a:r>
            <a:r>
              <a:rPr lang="es-CL" sz="2000" dirty="0" smtClean="0"/>
              <a:t>formados por </a:t>
            </a:r>
            <a:r>
              <a:rPr lang="es-CL" sz="2000" dirty="0"/>
              <a:t>una sola célula; así, según la cantidad de células que posean, </a:t>
            </a:r>
            <a:r>
              <a:rPr lang="es-CL" sz="2000" dirty="0" smtClean="0"/>
              <a:t>los organismos </a:t>
            </a:r>
            <a:r>
              <a:rPr lang="es-CL" sz="2000" dirty="0"/>
              <a:t>se clasifican en </a:t>
            </a:r>
            <a:r>
              <a:rPr lang="es-CL" sz="2000" b="1" dirty="0"/>
              <a:t>unicelulares o pluricelulares</a:t>
            </a:r>
            <a:r>
              <a:rPr lang="es-CL" sz="2000" dirty="0"/>
              <a:t>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85720" y="3214686"/>
          <a:ext cx="6096000" cy="192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UNICELULARES</a:t>
                      </a:r>
                      <a:endParaRPr lang="es-CL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PLURICELULARES</a:t>
                      </a:r>
                      <a:endParaRPr lang="es-CL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Organismos</a:t>
                      </a:r>
                      <a:r>
                        <a:rPr lang="es-CL" baseline="0" dirty="0" smtClean="0"/>
                        <a:t> formados por una sola célula.</a:t>
                      </a:r>
                      <a:endParaRPr lang="es-CL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Organismos</a:t>
                      </a:r>
                      <a:r>
                        <a:rPr lang="es-CL" baseline="0" dirty="0" smtClean="0"/>
                        <a:t> formados por muchas células</a:t>
                      </a:r>
                      <a:endParaRPr lang="es-CL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dirty="0" smtClean="0"/>
                        <a:t>Ejemplos: 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Bacterias, algunos protozoos y hongos como las levaduras, entre otros.</a:t>
                      </a:r>
                      <a:endParaRPr lang="es-CL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dirty="0" smtClean="0"/>
                        <a:t>Ejemplos: 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Las plantas, los animales, ciertos hongos y</a:t>
                      </a:r>
                    </a:p>
                    <a:p>
                      <a:pPr algn="just"/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algunas algas.</a:t>
                      </a:r>
                      <a:endParaRPr lang="es-CL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786578" y="1"/>
            <a:ext cx="235742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Escribe todo en el cuaderno</a:t>
            </a:r>
            <a:endParaRPr lang="es-CL" sz="1400" dirty="0"/>
          </a:p>
        </p:txBody>
      </p:sp>
      <p:pic>
        <p:nvPicPr>
          <p:cNvPr id="18433" name="Picture 1" descr="C:\Users\Paulina\Desktop\Nueva carpeta\giphy (16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05" y="4607704"/>
            <a:ext cx="3000395" cy="2250296"/>
          </a:xfrm>
          <a:prstGeom prst="rect">
            <a:avLst/>
          </a:prstGeom>
          <a:noFill/>
        </p:spPr>
      </p:pic>
      <p:pic>
        <p:nvPicPr>
          <p:cNvPr id="9" name="Picture 3" descr="C:\Users\Paulina\Desktop\Nueva carpeta\giphy (14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18522" y="5153718"/>
            <a:ext cx="734791" cy="428628"/>
          </a:xfrm>
          <a:prstGeom prst="rect">
            <a:avLst/>
          </a:prstGeom>
          <a:noFill/>
        </p:spPr>
      </p:pic>
      <p:pic>
        <p:nvPicPr>
          <p:cNvPr id="10" name="Picture 3" descr="C:\Users\Paulina\Desktop\Nueva carpeta\giphy (14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18919" y="5153718"/>
            <a:ext cx="734791" cy="428628"/>
          </a:xfrm>
          <a:prstGeom prst="rect">
            <a:avLst/>
          </a:prstGeom>
          <a:noFill/>
        </p:spPr>
      </p:pic>
      <p:pic>
        <p:nvPicPr>
          <p:cNvPr id="18434" name="Picture 2" descr="C:\Users\Paulina\Desktop\Nueva carpeta\bacteria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21535">
            <a:off x="714348" y="5000636"/>
            <a:ext cx="2286000" cy="2286000"/>
          </a:xfrm>
          <a:prstGeom prst="rect">
            <a:avLst/>
          </a:prstGeom>
          <a:noFill/>
        </p:spPr>
      </p:pic>
      <p:pic>
        <p:nvPicPr>
          <p:cNvPr id="18435" name="Picture 3" descr="C:\Users\Paulina\Desktop\Nueva carpeta\giphy (47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614257"/>
            <a:ext cx="852482" cy="1243743"/>
          </a:xfrm>
          <a:prstGeom prst="rect">
            <a:avLst/>
          </a:prstGeom>
          <a:noFill/>
        </p:spPr>
      </p:pic>
      <p:pic>
        <p:nvPicPr>
          <p:cNvPr id="18436" name="Picture 4" descr="C:\Users\Paulina\Desktop\Nueva carpeta\giphy (48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5829299"/>
            <a:ext cx="977522" cy="1028701"/>
          </a:xfrm>
          <a:prstGeom prst="rect">
            <a:avLst/>
          </a:prstGeom>
          <a:noFill/>
        </p:spPr>
      </p:pic>
      <p:pic>
        <p:nvPicPr>
          <p:cNvPr id="18437" name="Picture 5" descr="C:\Users\Paulina\Desktop\Nueva carpeta\giphy (49)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5786440"/>
            <a:ext cx="1714496" cy="1071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692948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 smtClean="0"/>
              <a:t>De acuerdo a su estructura las células se pueden clasificar en:</a:t>
            </a:r>
            <a:endParaRPr lang="es-CL" sz="20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571480"/>
          <a:ext cx="9144000" cy="6314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PROCARIONTES</a:t>
                      </a:r>
                      <a:endParaRPr lang="es-CL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EUCARIONTES</a:t>
                      </a:r>
                      <a:endParaRPr lang="es-CL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Las células procariontes se caracterizan por no tener un núcleo.</a:t>
                      </a:r>
                    </a:p>
                    <a:p>
                      <a:pPr algn="just"/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Son organismos unicelulares, siendo los más conocidos las bacterias y las </a:t>
                      </a:r>
                      <a:r>
                        <a:rPr lang="es-CL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arqueobacterias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CL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caracterizan por poseer su material genético en el interior (núcleo celular)</a:t>
                      </a:r>
                    </a:p>
                    <a:p>
                      <a:pPr algn="just"/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Son de mayor tamaño que las procariontes. </a:t>
                      </a:r>
                    </a:p>
                    <a:p>
                      <a:pPr algn="just"/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Poseen organelos que llevan a cabo funciones específicas.</a:t>
                      </a:r>
                    </a:p>
                    <a:p>
                      <a:pPr algn="just"/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Las células eucariontes pueden ser organismos</a:t>
                      </a:r>
                    </a:p>
                    <a:p>
                      <a:pPr algn="just"/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unicelulares, como las levaduras o</a:t>
                      </a:r>
                    </a:p>
                    <a:p>
                      <a:pPr algn="just"/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integrar organismos pluricelulares, como los animales y las plantas.</a:t>
                      </a:r>
                    </a:p>
                    <a:p>
                      <a:pPr algn="just"/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pueden distinguir principalmente dos tipos: la </a:t>
                      </a:r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animal y la vegetal.</a:t>
                      </a:r>
                      <a:endParaRPr lang="es-CL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es-CL" dirty="0" smtClean="0"/>
                    </a:p>
                    <a:p>
                      <a:pPr algn="just"/>
                      <a:endParaRPr lang="es-CL" dirty="0" smtClean="0"/>
                    </a:p>
                    <a:p>
                      <a:pPr algn="just"/>
                      <a:endParaRPr lang="es-CL" dirty="0" smtClean="0"/>
                    </a:p>
                    <a:p>
                      <a:pPr algn="just"/>
                      <a:endParaRPr lang="es-CL" dirty="0" smtClean="0"/>
                    </a:p>
                    <a:p>
                      <a:pPr algn="just"/>
                      <a:endParaRPr lang="es-CL" dirty="0" smtClean="0"/>
                    </a:p>
                    <a:p>
                      <a:pPr algn="just"/>
                      <a:endParaRPr lang="es-CL" dirty="0" smtClean="0"/>
                    </a:p>
                    <a:p>
                      <a:pPr algn="just"/>
                      <a:endParaRPr lang="es-CL" dirty="0" smtClean="0"/>
                    </a:p>
                    <a:p>
                      <a:pPr algn="just"/>
                      <a:endParaRPr lang="es-CL" dirty="0" smtClean="0"/>
                    </a:p>
                    <a:p>
                      <a:pPr algn="just"/>
                      <a:endParaRPr lang="es-CL" dirty="0" smtClean="0"/>
                    </a:p>
                    <a:p>
                      <a:pPr algn="just"/>
                      <a:endParaRPr lang="es-CL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16386" name="Picture 2" descr="Célula Procarionte - BIOLOGÍ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43380"/>
            <a:ext cx="4143404" cy="2571768"/>
          </a:xfrm>
          <a:prstGeom prst="rect">
            <a:avLst/>
          </a:prstGeom>
          <a:noFill/>
        </p:spPr>
      </p:pic>
      <p:pic>
        <p:nvPicPr>
          <p:cNvPr id="8" name="Picture 2" descr="Diferencia entre célula animal y vegetal - Diferenciad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143380"/>
            <a:ext cx="4214842" cy="2500330"/>
          </a:xfrm>
          <a:prstGeom prst="rect">
            <a:avLst/>
          </a:prstGeom>
          <a:noFill/>
        </p:spPr>
      </p:pic>
      <p:pic>
        <p:nvPicPr>
          <p:cNvPr id="9" name="Picture 2" descr="C:\Users\Paulina\Desktop\Nueva carpeta\bacteria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21535">
            <a:off x="1337074" y="1980023"/>
            <a:ext cx="2286000" cy="2286000"/>
          </a:xfrm>
          <a:prstGeom prst="rect">
            <a:avLst/>
          </a:prstGeom>
          <a:noFill/>
        </p:spPr>
      </p:pic>
      <p:pic>
        <p:nvPicPr>
          <p:cNvPr id="11" name="Picture 5" descr="C:\Users\Paulina\Desktop\Nueva carpeta\giphy (49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5929330"/>
            <a:ext cx="1485872" cy="928670"/>
          </a:xfrm>
          <a:prstGeom prst="rect">
            <a:avLst/>
          </a:prstGeom>
          <a:noFill/>
        </p:spPr>
      </p:pic>
      <p:pic>
        <p:nvPicPr>
          <p:cNvPr id="13" name="Picture 4" descr="C:\Users\Paulina\Desktop\Nueva carpeta\giphy (48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6106218"/>
            <a:ext cx="714380" cy="751782"/>
          </a:xfrm>
          <a:prstGeom prst="rect">
            <a:avLst/>
          </a:prstGeom>
          <a:noFill/>
        </p:spPr>
      </p:pic>
      <p:pic>
        <p:nvPicPr>
          <p:cNvPr id="14" name="Picture 3" descr="C:\Users\Paulina\Desktop\Nueva carpeta\giphy (47)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6000768"/>
            <a:ext cx="587561" cy="857232"/>
          </a:xfrm>
          <a:prstGeom prst="rect">
            <a:avLst/>
          </a:prstGeom>
          <a:noFill/>
        </p:spPr>
      </p:pic>
      <p:pic>
        <p:nvPicPr>
          <p:cNvPr id="16390" name="Picture 6" descr="C:\Users\Paulina\Desktop\Nueva carpeta\giphy (51)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338" y="5953126"/>
            <a:ext cx="658090" cy="904874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7000892" y="1"/>
            <a:ext cx="214310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Copia todo en el cuaderno, menos los dibujos.</a:t>
            </a:r>
            <a:endParaRPr lang="es-C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0232" y="0"/>
            <a:ext cx="4929222" cy="92867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CL" dirty="0"/>
              <a:t>R</a:t>
            </a:r>
            <a:r>
              <a:rPr lang="es-CL" dirty="0" smtClean="0"/>
              <a:t>esumen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5072066" y="1643050"/>
            <a:ext cx="3857652" cy="175432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CL" dirty="0" smtClean="0"/>
              <a:t>Entonces podemos decir que:</a:t>
            </a:r>
          </a:p>
          <a:p>
            <a:pPr>
              <a:buFont typeface="Arial" pitchFamily="34" charset="0"/>
              <a:buChar char="•"/>
            </a:pPr>
            <a:r>
              <a:rPr lang="es-CL" dirty="0" smtClean="0"/>
              <a:t>Muchas células forman un tejido. </a:t>
            </a:r>
          </a:p>
          <a:p>
            <a:pPr>
              <a:buFont typeface="Arial" pitchFamily="34" charset="0"/>
              <a:buChar char="•"/>
            </a:pPr>
            <a:r>
              <a:rPr lang="es-CL" dirty="0" smtClean="0"/>
              <a:t>Muchos tejidos forman un órgano.</a:t>
            </a:r>
          </a:p>
          <a:p>
            <a:pPr>
              <a:buFont typeface="Arial" pitchFamily="34" charset="0"/>
              <a:buChar char="•"/>
            </a:pPr>
            <a:r>
              <a:rPr lang="es-CL" dirty="0" smtClean="0"/>
              <a:t>Muchos órganos forman un sistema</a:t>
            </a:r>
          </a:p>
          <a:p>
            <a:pPr>
              <a:buFont typeface="Arial" pitchFamily="34" charset="0"/>
              <a:buChar char="•"/>
            </a:pPr>
            <a:r>
              <a:rPr lang="es-CL" dirty="0" smtClean="0"/>
              <a:t>Muchos sistemas forman un organismo.</a:t>
            </a:r>
            <a:endParaRPr lang="es-CL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285720" y="1785926"/>
            <a:ext cx="3643338" cy="1200329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CL" dirty="0">
                <a:solidFill>
                  <a:prstClr val="black"/>
                </a:solidFill>
              </a:rPr>
              <a:t>Nuestro cuerpo se organiza en niveles.</a:t>
            </a:r>
          </a:p>
          <a:p>
            <a:pPr lvl="0" algn="just"/>
            <a:r>
              <a:rPr lang="es-CL" dirty="0">
                <a:solidFill>
                  <a:prstClr val="black"/>
                </a:solidFill>
              </a:rPr>
              <a:t>Estos son: Células- Tejidos- Órganos – Sistemas – Organismo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214414" y="3714752"/>
            <a:ext cx="271464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El primer nivel es La célula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5072066" y="3571876"/>
            <a:ext cx="2714644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La célula es la unidad básica de todo ser vivo.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5143504" y="4929198"/>
            <a:ext cx="378621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Hay organismos UNICELULARES  y PLURICELULARES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5143504" y="6286520"/>
            <a:ext cx="3786214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Hay células procariotas y eucariotas.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000100" y="5072074"/>
            <a:ext cx="2714644" cy="1477328"/>
          </a:xfrm>
          <a:prstGeom prst="rect">
            <a:avLst/>
          </a:prstGeom>
          <a:solidFill>
            <a:srgbClr val="FF66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Los seres humanos  somos organismos </a:t>
            </a:r>
            <a:r>
              <a:rPr lang="es-CL" b="1" dirty="0" smtClean="0"/>
              <a:t>pluricelulares</a:t>
            </a:r>
            <a:r>
              <a:rPr lang="es-CL" dirty="0" smtClean="0"/>
              <a:t> y poseemos células </a:t>
            </a:r>
            <a:r>
              <a:rPr lang="es-CL" b="1" dirty="0" smtClean="0"/>
              <a:t>eucariontas</a:t>
            </a:r>
            <a:r>
              <a:rPr lang="es-CL" dirty="0" smtClean="0"/>
              <a:t> de tipo animal.</a:t>
            </a:r>
            <a:endParaRPr lang="es-CL" dirty="0"/>
          </a:p>
        </p:txBody>
      </p:sp>
      <p:pic>
        <p:nvPicPr>
          <p:cNvPr id="26626" name="Picture 2" descr="C:\Users\Paulina\Desktop\Nueva carpeta\giphy (14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071678"/>
            <a:ext cx="1061348" cy="619120"/>
          </a:xfrm>
          <a:prstGeom prst="rect">
            <a:avLst/>
          </a:prstGeom>
          <a:noFill/>
        </p:spPr>
      </p:pic>
      <p:pic>
        <p:nvPicPr>
          <p:cNvPr id="26627" name="Picture 3" descr="C:\Users\Paulina\Desktop\Nueva carpeta\giphy (15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643314"/>
            <a:ext cx="1020543" cy="595316"/>
          </a:xfrm>
          <a:prstGeom prst="rect">
            <a:avLst/>
          </a:prstGeom>
          <a:noFill/>
        </p:spPr>
      </p:pic>
      <p:pic>
        <p:nvPicPr>
          <p:cNvPr id="14" name="Picture 3" descr="C:\Users\Paulina\Desktop\Nueva carpeta\giphy (15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48313" y="4353017"/>
            <a:ext cx="663352" cy="386955"/>
          </a:xfrm>
          <a:prstGeom prst="rect">
            <a:avLst/>
          </a:prstGeom>
          <a:noFill/>
        </p:spPr>
      </p:pic>
      <p:pic>
        <p:nvPicPr>
          <p:cNvPr id="15" name="Picture 3" descr="C:\Users\Paulina\Desktop\Nueva carpeta\giphy (15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19751" y="5710339"/>
            <a:ext cx="663352" cy="386955"/>
          </a:xfrm>
          <a:prstGeom prst="rect">
            <a:avLst/>
          </a:prstGeom>
          <a:noFill/>
        </p:spPr>
      </p:pic>
      <p:sp>
        <p:nvSpPr>
          <p:cNvPr id="17" name="16 Abrir llave"/>
          <p:cNvSpPr/>
          <p:nvPr/>
        </p:nvSpPr>
        <p:spPr>
          <a:xfrm>
            <a:off x="4286248" y="4714884"/>
            <a:ext cx="785818" cy="214311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6628" name="Picture 4" descr="C:\Users\Paulina\Desktop\Nueva carpeta\giphy (35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94170">
            <a:off x="321042" y="4362102"/>
            <a:ext cx="1069441" cy="848869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7000892" y="1"/>
            <a:ext cx="214310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Copia todo en el cuaderno</a:t>
            </a:r>
            <a:endParaRPr lang="es-C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500034" y="1785926"/>
            <a:ext cx="6786610" cy="20928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b="1" dirty="0" smtClean="0"/>
              <a:t>1.- Busca una imagen de una célula animal  y pégala en tu cuaderno. </a:t>
            </a:r>
            <a:r>
              <a:rPr lang="es-CL" sz="1600" b="1" i="1" dirty="0" smtClean="0"/>
              <a:t>(si no puedes imprimir  realiza un dibujo)</a:t>
            </a:r>
            <a:endParaRPr lang="es-CL" sz="1600" i="1" dirty="0" smtClean="0"/>
          </a:p>
          <a:p>
            <a:r>
              <a:rPr lang="es-CL" sz="1600" dirty="0" smtClean="0"/>
              <a:t>Identifica las siguientes partes en tú dibujo: </a:t>
            </a:r>
            <a:r>
              <a:rPr lang="es-CL" sz="1600" i="1" dirty="0" smtClean="0"/>
              <a:t>(con un destacador)</a:t>
            </a:r>
          </a:p>
          <a:p>
            <a:pPr>
              <a:buFont typeface="Arial" pitchFamily="34" charset="0"/>
              <a:buChar char="•"/>
            </a:pPr>
            <a:r>
              <a:rPr lang="es-CL" sz="1600" dirty="0" smtClean="0"/>
              <a:t>Núcleo.</a:t>
            </a:r>
          </a:p>
          <a:p>
            <a:pPr>
              <a:buFont typeface="Arial" pitchFamily="34" charset="0"/>
              <a:buChar char="•"/>
            </a:pPr>
            <a:r>
              <a:rPr lang="es-CL" sz="1600" dirty="0" smtClean="0"/>
              <a:t>Membrana plasmática.</a:t>
            </a:r>
          </a:p>
          <a:p>
            <a:pPr>
              <a:buFont typeface="Arial" pitchFamily="34" charset="0"/>
              <a:buChar char="•"/>
            </a:pPr>
            <a:r>
              <a:rPr lang="es-CL" sz="1600" dirty="0" smtClean="0"/>
              <a:t>Mitocondria.</a:t>
            </a:r>
          </a:p>
          <a:p>
            <a:pPr>
              <a:buFont typeface="Arial" pitchFamily="34" charset="0"/>
              <a:buChar char="•"/>
            </a:pPr>
            <a:r>
              <a:rPr lang="es-CL" sz="1600" dirty="0" smtClean="0"/>
              <a:t>Ribosoma.</a:t>
            </a:r>
          </a:p>
          <a:p>
            <a:endParaRPr lang="es-CL" dirty="0"/>
          </a:p>
        </p:txBody>
      </p:sp>
      <p:pic>
        <p:nvPicPr>
          <p:cNvPr id="17411" name="Picture 3" descr="C:\Users\Paulina\Desktop\Nueva carpeta\LAPIZ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57166"/>
            <a:ext cx="1143008" cy="114300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00034" y="4365010"/>
            <a:ext cx="6786610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b="1" dirty="0"/>
              <a:t>2</a:t>
            </a:r>
            <a:r>
              <a:rPr lang="es-CL" sz="1600" b="1" dirty="0" smtClean="0"/>
              <a:t>.- Busca una imagen de una célula vegetal  y pégala en tu cuaderno. </a:t>
            </a:r>
            <a:r>
              <a:rPr lang="es-CL" sz="1600" b="1" i="1" dirty="0" smtClean="0"/>
              <a:t>(si no puedes imprimir  realiza un dibujo)</a:t>
            </a:r>
            <a:endParaRPr lang="es-CL" sz="1600" i="1" dirty="0" smtClean="0"/>
          </a:p>
          <a:p>
            <a:r>
              <a:rPr lang="es-CL" sz="1600" dirty="0" smtClean="0"/>
              <a:t>Identifica las siguientes partes en tú dibujo: </a:t>
            </a:r>
            <a:r>
              <a:rPr lang="es-CL" sz="1600" i="1" dirty="0" smtClean="0"/>
              <a:t>(con un destacador)</a:t>
            </a:r>
          </a:p>
          <a:p>
            <a:pPr>
              <a:buFont typeface="Arial" pitchFamily="34" charset="0"/>
              <a:buChar char="•"/>
            </a:pPr>
            <a:r>
              <a:rPr lang="es-CL" sz="1600" dirty="0" smtClean="0"/>
              <a:t>Núcleo.</a:t>
            </a:r>
          </a:p>
          <a:p>
            <a:pPr>
              <a:buFont typeface="Arial" pitchFamily="34" charset="0"/>
              <a:buChar char="•"/>
            </a:pPr>
            <a:r>
              <a:rPr lang="es-CL" sz="1600" dirty="0" smtClean="0"/>
              <a:t>Membrana plasmática.</a:t>
            </a:r>
          </a:p>
          <a:p>
            <a:pPr>
              <a:buFont typeface="Arial" pitchFamily="34" charset="0"/>
              <a:buChar char="•"/>
            </a:pPr>
            <a:r>
              <a:rPr lang="es-CL" sz="1600" dirty="0" smtClean="0"/>
              <a:t>Mitocondria.</a:t>
            </a:r>
          </a:p>
          <a:p>
            <a:pPr>
              <a:buFont typeface="Arial" pitchFamily="34" charset="0"/>
              <a:buChar char="•"/>
            </a:pPr>
            <a:r>
              <a:rPr lang="es-CL" sz="1600" dirty="0" smtClean="0"/>
              <a:t>Cloroplasto.</a:t>
            </a:r>
            <a:endParaRPr lang="es-CL" sz="1600" dirty="0"/>
          </a:p>
        </p:txBody>
      </p:sp>
      <p:pic>
        <p:nvPicPr>
          <p:cNvPr id="17412" name="Picture 4" descr="C:\Users\Paulina\Desktop\Nueva carpeta\giphy (16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143512"/>
            <a:ext cx="2285984" cy="1714488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6715140" y="1"/>
            <a:ext cx="242886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Escribe todo en el cuaderno</a:t>
            </a:r>
            <a:endParaRPr lang="es-C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034" y="714356"/>
            <a:ext cx="578647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HASTA AQUÍ LLEGAREMOS POR AHORA, CONTINUAREMOS CON LOS DEMÁS </a:t>
            </a:r>
            <a:r>
              <a:rPr lang="es-CL" sz="2400" b="1" dirty="0" smtClean="0"/>
              <a:t>NIVELES DE ORGANIZACIÓN </a:t>
            </a:r>
            <a:r>
              <a:rPr lang="es-CL" sz="2400" dirty="0" smtClean="0"/>
              <a:t>LA PRÓXIMA CLASE.</a:t>
            </a:r>
            <a:endParaRPr lang="es-CL" sz="2400" dirty="0"/>
          </a:p>
        </p:txBody>
      </p:sp>
      <p:pic>
        <p:nvPicPr>
          <p:cNvPr id="5" name="Picture 2" descr="C:\Users\Paulina\Desktop\Nueva carpeta\giphy (8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85728"/>
            <a:ext cx="1914552" cy="19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00034" y="2214554"/>
            <a:ext cx="814393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2000" b="1" dirty="0" smtClean="0"/>
              <a:t>Importante: </a:t>
            </a:r>
            <a:r>
              <a:rPr lang="es-CL" sz="2000" u="sng" dirty="0" smtClean="0"/>
              <a:t>No es necesario </a:t>
            </a:r>
            <a:r>
              <a:rPr lang="es-CL" sz="2000" dirty="0" smtClean="0"/>
              <a:t>que me envíes foto de los recortes pegados en tú cuaderno.</a:t>
            </a:r>
          </a:p>
        </p:txBody>
      </p:sp>
      <p:pic>
        <p:nvPicPr>
          <p:cNvPr id="7" name="Picture 3" descr="C:\Users\Paulina\Desktop\Nueva carpeta\giphy (9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12823">
            <a:off x="2781712" y="3592397"/>
            <a:ext cx="2912751" cy="29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7000892" y="1"/>
            <a:ext cx="214310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NO COPIAR en el cuaderno</a:t>
            </a:r>
            <a:endParaRPr lang="es-C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rgbClr val="00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771</Words>
  <Application>Microsoft Office PowerPoint</Application>
  <PresentationFormat>Presentación en pantalla (4:3)</PresentationFormat>
  <Paragraphs>96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Resumen</vt:lpstr>
      <vt:lpstr>ACTIVIDAD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Paulina</dc:creator>
  <cp:lastModifiedBy>Paulina</cp:lastModifiedBy>
  <cp:revision>1</cp:revision>
  <dcterms:created xsi:type="dcterms:W3CDTF">2020-05-08T19:50:38Z</dcterms:created>
  <dcterms:modified xsi:type="dcterms:W3CDTF">2020-05-09T01:38:18Z</dcterms:modified>
</cp:coreProperties>
</file>