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1"/>
  </p:notesMasterIdLst>
  <p:sldIdLst>
    <p:sldId id="277" r:id="rId2"/>
    <p:sldId id="257" r:id="rId3"/>
    <p:sldId id="276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8" r:id="rId15"/>
    <p:sldId id="273" r:id="rId16"/>
    <p:sldId id="274" r:id="rId17"/>
    <p:sldId id="275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1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6C885-7816-400E-B611-1BB313B27BB3}" type="doc">
      <dgm:prSet loTypeId="urn:microsoft.com/office/officeart/2005/8/layout/lProcess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E95E2214-DD49-4695-9551-2631A4970BD4}">
      <dgm:prSet phldrT="[Texto]"/>
      <dgm:spPr/>
      <dgm:t>
        <a:bodyPr/>
        <a:lstStyle/>
        <a:p>
          <a:r>
            <a:rPr lang="es-CL" dirty="0" smtClean="0">
              <a:latin typeface="Maiandra GD" panose="020E0502030308020204" pitchFamily="34" charset="0"/>
            </a:rPr>
            <a:t>Principales</a:t>
          </a:r>
          <a:endParaRPr lang="es-CL" dirty="0">
            <a:latin typeface="Maiandra GD" panose="020E0502030308020204" pitchFamily="34" charset="0"/>
          </a:endParaRPr>
        </a:p>
      </dgm:t>
    </dgm:pt>
    <dgm:pt modelId="{E48E8F8B-E81F-4084-9409-14BEDE2F4E08}" type="parTrans" cxnId="{2534E0B2-B6C7-4598-AE06-4CC4EF6C7431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17ED2278-D613-4514-8366-299BBA25E03B}" type="sibTrans" cxnId="{2534E0B2-B6C7-4598-AE06-4CC4EF6C7431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5C499FC7-C0A8-4375-B170-68B391782972}">
      <dgm:prSet phldrT="[Texto]"/>
      <dgm:spPr/>
      <dgm:t>
        <a:bodyPr/>
        <a:lstStyle/>
        <a:p>
          <a:r>
            <a:rPr lang="es-CL" dirty="0" smtClean="0">
              <a:latin typeface="Maiandra GD" panose="020E0502030308020204" pitchFamily="34" charset="0"/>
            </a:rPr>
            <a:t>Son aquellos en quienes se centra la historia. </a:t>
          </a:r>
          <a:endParaRPr lang="es-CL" dirty="0">
            <a:latin typeface="Maiandra GD" panose="020E0502030308020204" pitchFamily="34" charset="0"/>
          </a:endParaRPr>
        </a:p>
      </dgm:t>
    </dgm:pt>
    <dgm:pt modelId="{A7D75917-EE06-4686-AB93-363F1E740592}" type="parTrans" cxnId="{3B55AF8D-457A-4F14-AA67-5BC03BDC6C01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44E7C4C2-90BF-4732-88E9-F2DF9814E139}" type="sibTrans" cxnId="{3B55AF8D-457A-4F14-AA67-5BC03BDC6C01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F210A5EA-35E2-4BCC-BEB8-B472A63E6D16}">
      <dgm:prSet phldrT="[Texto]"/>
      <dgm:spPr/>
      <dgm:t>
        <a:bodyPr/>
        <a:lstStyle/>
        <a:p>
          <a:r>
            <a:rPr lang="es-CL" dirty="0" smtClean="0">
              <a:latin typeface="Maiandra GD" panose="020E0502030308020204" pitchFamily="34" charset="0"/>
            </a:rPr>
            <a:t>También son llamados protagonistas. </a:t>
          </a:r>
          <a:endParaRPr lang="es-CL" dirty="0">
            <a:latin typeface="Maiandra GD" panose="020E0502030308020204" pitchFamily="34" charset="0"/>
          </a:endParaRPr>
        </a:p>
      </dgm:t>
    </dgm:pt>
    <dgm:pt modelId="{F74006EC-644D-40BD-A272-D8B27AA22D44}" type="parTrans" cxnId="{C81FC041-D592-455C-9996-EF6EEAF96DCF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168E1C3D-E280-4F57-9198-C9156BAAF1EB}" type="sibTrans" cxnId="{C81FC041-D592-455C-9996-EF6EEAF96DCF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71E8EA3F-3F3B-411B-AA33-F347A81C5C49}">
      <dgm:prSet phldrT="[Texto]"/>
      <dgm:spPr/>
      <dgm:t>
        <a:bodyPr/>
        <a:lstStyle/>
        <a:p>
          <a:r>
            <a:rPr lang="es-CL" dirty="0" smtClean="0">
              <a:latin typeface="Maiandra GD" panose="020E0502030308020204" pitchFamily="34" charset="0"/>
            </a:rPr>
            <a:t>Secundarios</a:t>
          </a:r>
          <a:endParaRPr lang="es-CL" dirty="0">
            <a:latin typeface="Maiandra GD" panose="020E0502030308020204" pitchFamily="34" charset="0"/>
          </a:endParaRPr>
        </a:p>
      </dgm:t>
    </dgm:pt>
    <dgm:pt modelId="{512D74BF-8976-442B-9BD5-7FA98AEB1DC0}" type="parTrans" cxnId="{EF693AC3-C5CE-444C-9451-330B5402FA0E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9955C37D-3A8C-4B4C-AA27-3797AA4F2450}" type="sibTrans" cxnId="{EF693AC3-C5CE-444C-9451-330B5402FA0E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40808E07-3DC9-43B7-9D78-CACB49AE8E39}">
      <dgm:prSet phldrT="[Texto]"/>
      <dgm:spPr/>
      <dgm:t>
        <a:bodyPr/>
        <a:lstStyle/>
        <a:p>
          <a:r>
            <a:rPr lang="es-CL" dirty="0" smtClean="0">
              <a:latin typeface="Maiandra GD" panose="020E0502030308020204" pitchFamily="34" charset="0"/>
            </a:rPr>
            <a:t>Son aquellos personajes que acompañan al protagonista. </a:t>
          </a:r>
          <a:endParaRPr lang="es-CL" dirty="0">
            <a:latin typeface="Maiandra GD" panose="020E0502030308020204" pitchFamily="34" charset="0"/>
          </a:endParaRPr>
        </a:p>
      </dgm:t>
    </dgm:pt>
    <dgm:pt modelId="{5BC61DB8-A6EE-49F8-BAA4-49CA7C21EFB2}" type="parTrans" cxnId="{33864D87-D468-47D6-A464-E02EF3EAD243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05DD510F-1C4A-4BFC-BF9E-94AA55F226D4}" type="sibTrans" cxnId="{33864D87-D468-47D6-A464-E02EF3EAD243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CD8981E9-7F43-464F-82FD-350D97033349}">
      <dgm:prSet phldrT="[Texto]"/>
      <dgm:spPr/>
      <dgm:t>
        <a:bodyPr/>
        <a:lstStyle/>
        <a:p>
          <a:r>
            <a:rPr lang="es-CL" dirty="0" smtClean="0">
              <a:latin typeface="Maiandra GD" panose="020E0502030308020204" pitchFamily="34" charset="0"/>
            </a:rPr>
            <a:t>Tienen una participación menor en la historia. </a:t>
          </a:r>
          <a:endParaRPr lang="es-CL" dirty="0">
            <a:latin typeface="Maiandra GD" panose="020E0502030308020204" pitchFamily="34" charset="0"/>
          </a:endParaRPr>
        </a:p>
      </dgm:t>
    </dgm:pt>
    <dgm:pt modelId="{4756EC22-6C4E-46AA-85DC-5491413A3293}" type="parTrans" cxnId="{88E98A54-816D-4D50-845F-402AE8E86615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406C5AC1-CE90-47C4-8655-EE7C3F9EB224}" type="sibTrans" cxnId="{88E98A54-816D-4D50-845F-402AE8E86615}">
      <dgm:prSet/>
      <dgm:spPr/>
      <dgm:t>
        <a:bodyPr/>
        <a:lstStyle/>
        <a:p>
          <a:endParaRPr lang="es-CL">
            <a:latin typeface="Maiandra GD" panose="020E0502030308020204" pitchFamily="34" charset="0"/>
          </a:endParaRPr>
        </a:p>
      </dgm:t>
    </dgm:pt>
    <dgm:pt modelId="{65728A2F-F5DC-43D3-A6B5-5F8D60B873CF}" type="pres">
      <dgm:prSet presAssocID="{8466C885-7816-400E-B611-1BB313B27B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076C380-0791-47B9-A746-BC166D4D229C}" type="pres">
      <dgm:prSet presAssocID="{E95E2214-DD49-4695-9551-2631A4970BD4}" presName="vertFlow" presStyleCnt="0"/>
      <dgm:spPr/>
    </dgm:pt>
    <dgm:pt modelId="{ED350ADE-E404-42A1-A0FD-935787A3AADE}" type="pres">
      <dgm:prSet presAssocID="{E95E2214-DD49-4695-9551-2631A4970BD4}" presName="header" presStyleLbl="node1" presStyleIdx="0" presStyleCnt="2"/>
      <dgm:spPr/>
      <dgm:t>
        <a:bodyPr/>
        <a:lstStyle/>
        <a:p>
          <a:endParaRPr lang="es-CL"/>
        </a:p>
      </dgm:t>
    </dgm:pt>
    <dgm:pt modelId="{5AA31B18-5844-46C7-9FA8-C7D5B4408315}" type="pres">
      <dgm:prSet presAssocID="{A7D75917-EE06-4686-AB93-363F1E740592}" presName="parTrans" presStyleLbl="sibTrans2D1" presStyleIdx="0" presStyleCnt="4"/>
      <dgm:spPr/>
      <dgm:t>
        <a:bodyPr/>
        <a:lstStyle/>
        <a:p>
          <a:endParaRPr lang="es-CL"/>
        </a:p>
      </dgm:t>
    </dgm:pt>
    <dgm:pt modelId="{BFCFC173-EA3F-4E43-B4F7-DDD2A1613A32}" type="pres">
      <dgm:prSet presAssocID="{5C499FC7-C0A8-4375-B170-68B391782972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DD0B389-C567-4E02-8E51-38642182D20B}" type="pres">
      <dgm:prSet presAssocID="{44E7C4C2-90BF-4732-88E9-F2DF9814E139}" presName="sibTrans" presStyleLbl="sibTrans2D1" presStyleIdx="1" presStyleCnt="4"/>
      <dgm:spPr/>
      <dgm:t>
        <a:bodyPr/>
        <a:lstStyle/>
        <a:p>
          <a:endParaRPr lang="es-CL"/>
        </a:p>
      </dgm:t>
    </dgm:pt>
    <dgm:pt modelId="{073A5D4E-24B9-4638-9832-14F252B67278}" type="pres">
      <dgm:prSet presAssocID="{F210A5EA-35E2-4BCC-BEB8-B472A63E6D16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6D21EFA-5BF4-473D-9E40-89B60C681312}" type="pres">
      <dgm:prSet presAssocID="{E95E2214-DD49-4695-9551-2631A4970BD4}" presName="hSp" presStyleCnt="0"/>
      <dgm:spPr/>
    </dgm:pt>
    <dgm:pt modelId="{18B954B9-0083-46AD-BF8D-7287EBC80A8A}" type="pres">
      <dgm:prSet presAssocID="{71E8EA3F-3F3B-411B-AA33-F347A81C5C49}" presName="vertFlow" presStyleCnt="0"/>
      <dgm:spPr/>
    </dgm:pt>
    <dgm:pt modelId="{E5D56EC0-45FF-47F6-830D-ECC306B55F34}" type="pres">
      <dgm:prSet presAssocID="{71E8EA3F-3F3B-411B-AA33-F347A81C5C49}" presName="header" presStyleLbl="node1" presStyleIdx="1" presStyleCnt="2"/>
      <dgm:spPr/>
      <dgm:t>
        <a:bodyPr/>
        <a:lstStyle/>
        <a:p>
          <a:endParaRPr lang="es-CL"/>
        </a:p>
      </dgm:t>
    </dgm:pt>
    <dgm:pt modelId="{7B68AC49-DBE7-4788-BCFC-B8FE5B074D0B}" type="pres">
      <dgm:prSet presAssocID="{5BC61DB8-A6EE-49F8-BAA4-49CA7C21EFB2}" presName="parTrans" presStyleLbl="sibTrans2D1" presStyleIdx="2" presStyleCnt="4"/>
      <dgm:spPr/>
      <dgm:t>
        <a:bodyPr/>
        <a:lstStyle/>
        <a:p>
          <a:endParaRPr lang="es-CL"/>
        </a:p>
      </dgm:t>
    </dgm:pt>
    <dgm:pt modelId="{EB25A313-0A70-4C7F-9002-5EC7D18C7504}" type="pres">
      <dgm:prSet presAssocID="{40808E07-3DC9-43B7-9D78-CACB49AE8E39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C7BEEA-3599-4173-ACF6-ACEF63033D81}" type="pres">
      <dgm:prSet presAssocID="{05DD510F-1C4A-4BFC-BF9E-94AA55F226D4}" presName="sibTrans" presStyleLbl="sibTrans2D1" presStyleIdx="3" presStyleCnt="4"/>
      <dgm:spPr/>
      <dgm:t>
        <a:bodyPr/>
        <a:lstStyle/>
        <a:p>
          <a:endParaRPr lang="es-CL"/>
        </a:p>
      </dgm:t>
    </dgm:pt>
    <dgm:pt modelId="{87952591-F3E7-442C-A2E0-7C699DEBE848}" type="pres">
      <dgm:prSet presAssocID="{CD8981E9-7F43-464F-82FD-350D97033349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F78E3B1-7D1E-4553-8CE0-087DD660C429}" type="presOf" srcId="{E95E2214-DD49-4695-9551-2631A4970BD4}" destId="{ED350ADE-E404-42A1-A0FD-935787A3AADE}" srcOrd="0" destOrd="0" presId="urn:microsoft.com/office/officeart/2005/8/layout/lProcess1"/>
    <dgm:cxn modelId="{3B55AF8D-457A-4F14-AA67-5BC03BDC6C01}" srcId="{E95E2214-DD49-4695-9551-2631A4970BD4}" destId="{5C499FC7-C0A8-4375-B170-68B391782972}" srcOrd="0" destOrd="0" parTransId="{A7D75917-EE06-4686-AB93-363F1E740592}" sibTransId="{44E7C4C2-90BF-4732-88E9-F2DF9814E139}"/>
    <dgm:cxn modelId="{EF693AC3-C5CE-444C-9451-330B5402FA0E}" srcId="{8466C885-7816-400E-B611-1BB313B27BB3}" destId="{71E8EA3F-3F3B-411B-AA33-F347A81C5C49}" srcOrd="1" destOrd="0" parTransId="{512D74BF-8976-442B-9BD5-7FA98AEB1DC0}" sibTransId="{9955C37D-3A8C-4B4C-AA27-3797AA4F2450}"/>
    <dgm:cxn modelId="{8AF8CE3B-41C2-4FE4-A4B4-1A97BFB72224}" type="presOf" srcId="{40808E07-3DC9-43B7-9D78-CACB49AE8E39}" destId="{EB25A313-0A70-4C7F-9002-5EC7D18C7504}" srcOrd="0" destOrd="0" presId="urn:microsoft.com/office/officeart/2005/8/layout/lProcess1"/>
    <dgm:cxn modelId="{FBE4C29F-8585-4F6B-B5DA-F694B0188F2F}" type="presOf" srcId="{5BC61DB8-A6EE-49F8-BAA4-49CA7C21EFB2}" destId="{7B68AC49-DBE7-4788-BCFC-B8FE5B074D0B}" srcOrd="0" destOrd="0" presId="urn:microsoft.com/office/officeart/2005/8/layout/lProcess1"/>
    <dgm:cxn modelId="{C81FC041-D592-455C-9996-EF6EEAF96DCF}" srcId="{E95E2214-DD49-4695-9551-2631A4970BD4}" destId="{F210A5EA-35E2-4BCC-BEB8-B472A63E6D16}" srcOrd="1" destOrd="0" parTransId="{F74006EC-644D-40BD-A272-D8B27AA22D44}" sibTransId="{168E1C3D-E280-4F57-9198-C9156BAAF1EB}"/>
    <dgm:cxn modelId="{15673E9B-0BBD-4E37-B237-6893A2BEA20C}" type="presOf" srcId="{A7D75917-EE06-4686-AB93-363F1E740592}" destId="{5AA31B18-5844-46C7-9FA8-C7D5B4408315}" srcOrd="0" destOrd="0" presId="urn:microsoft.com/office/officeart/2005/8/layout/lProcess1"/>
    <dgm:cxn modelId="{CF8626E3-933B-41F0-8415-223EE57EB73A}" type="presOf" srcId="{F210A5EA-35E2-4BCC-BEB8-B472A63E6D16}" destId="{073A5D4E-24B9-4638-9832-14F252B67278}" srcOrd="0" destOrd="0" presId="urn:microsoft.com/office/officeart/2005/8/layout/lProcess1"/>
    <dgm:cxn modelId="{33864D87-D468-47D6-A464-E02EF3EAD243}" srcId="{71E8EA3F-3F3B-411B-AA33-F347A81C5C49}" destId="{40808E07-3DC9-43B7-9D78-CACB49AE8E39}" srcOrd="0" destOrd="0" parTransId="{5BC61DB8-A6EE-49F8-BAA4-49CA7C21EFB2}" sibTransId="{05DD510F-1C4A-4BFC-BF9E-94AA55F226D4}"/>
    <dgm:cxn modelId="{999F7DB1-24B0-4C29-A632-99EBFAA1D781}" type="presOf" srcId="{CD8981E9-7F43-464F-82FD-350D97033349}" destId="{87952591-F3E7-442C-A2E0-7C699DEBE848}" srcOrd="0" destOrd="0" presId="urn:microsoft.com/office/officeart/2005/8/layout/lProcess1"/>
    <dgm:cxn modelId="{2534E0B2-B6C7-4598-AE06-4CC4EF6C7431}" srcId="{8466C885-7816-400E-B611-1BB313B27BB3}" destId="{E95E2214-DD49-4695-9551-2631A4970BD4}" srcOrd="0" destOrd="0" parTransId="{E48E8F8B-E81F-4084-9409-14BEDE2F4E08}" sibTransId="{17ED2278-D613-4514-8366-299BBA25E03B}"/>
    <dgm:cxn modelId="{266C2AC8-4AAF-4F43-861E-04F702AF594D}" type="presOf" srcId="{05DD510F-1C4A-4BFC-BF9E-94AA55F226D4}" destId="{8AC7BEEA-3599-4173-ACF6-ACEF63033D81}" srcOrd="0" destOrd="0" presId="urn:microsoft.com/office/officeart/2005/8/layout/lProcess1"/>
    <dgm:cxn modelId="{DD2272DA-CC14-4E67-8BCE-9D73CA810164}" type="presOf" srcId="{71E8EA3F-3F3B-411B-AA33-F347A81C5C49}" destId="{E5D56EC0-45FF-47F6-830D-ECC306B55F34}" srcOrd="0" destOrd="0" presId="urn:microsoft.com/office/officeart/2005/8/layout/lProcess1"/>
    <dgm:cxn modelId="{EC3FABCF-FCE3-45E7-BFF9-35AEC7B9B2C4}" type="presOf" srcId="{5C499FC7-C0A8-4375-B170-68B391782972}" destId="{BFCFC173-EA3F-4E43-B4F7-DDD2A1613A32}" srcOrd="0" destOrd="0" presId="urn:microsoft.com/office/officeart/2005/8/layout/lProcess1"/>
    <dgm:cxn modelId="{97E2088D-896E-4C64-A4D7-AE8CB24D8575}" type="presOf" srcId="{8466C885-7816-400E-B611-1BB313B27BB3}" destId="{65728A2F-F5DC-43D3-A6B5-5F8D60B873CF}" srcOrd="0" destOrd="0" presId="urn:microsoft.com/office/officeart/2005/8/layout/lProcess1"/>
    <dgm:cxn modelId="{88E98A54-816D-4D50-845F-402AE8E86615}" srcId="{71E8EA3F-3F3B-411B-AA33-F347A81C5C49}" destId="{CD8981E9-7F43-464F-82FD-350D97033349}" srcOrd="1" destOrd="0" parTransId="{4756EC22-6C4E-46AA-85DC-5491413A3293}" sibTransId="{406C5AC1-CE90-47C4-8655-EE7C3F9EB224}"/>
    <dgm:cxn modelId="{622BF23F-1201-479A-82D8-EB2D9A279970}" type="presOf" srcId="{44E7C4C2-90BF-4732-88E9-F2DF9814E139}" destId="{4DD0B389-C567-4E02-8E51-38642182D20B}" srcOrd="0" destOrd="0" presId="urn:microsoft.com/office/officeart/2005/8/layout/lProcess1"/>
    <dgm:cxn modelId="{D4ECC4D1-2FBA-44EA-BC8D-DD6D61466036}" type="presParOf" srcId="{65728A2F-F5DC-43D3-A6B5-5F8D60B873CF}" destId="{2076C380-0791-47B9-A746-BC166D4D229C}" srcOrd="0" destOrd="0" presId="urn:microsoft.com/office/officeart/2005/8/layout/lProcess1"/>
    <dgm:cxn modelId="{04F7A15B-9DBA-464D-BDA2-70B1B8D00210}" type="presParOf" srcId="{2076C380-0791-47B9-A746-BC166D4D229C}" destId="{ED350ADE-E404-42A1-A0FD-935787A3AADE}" srcOrd="0" destOrd="0" presId="urn:microsoft.com/office/officeart/2005/8/layout/lProcess1"/>
    <dgm:cxn modelId="{B75F6476-9369-4A6E-9FCD-5C0C8E7953CD}" type="presParOf" srcId="{2076C380-0791-47B9-A746-BC166D4D229C}" destId="{5AA31B18-5844-46C7-9FA8-C7D5B4408315}" srcOrd="1" destOrd="0" presId="urn:microsoft.com/office/officeart/2005/8/layout/lProcess1"/>
    <dgm:cxn modelId="{7730A451-7FF8-4610-804C-93B01EE74904}" type="presParOf" srcId="{2076C380-0791-47B9-A746-BC166D4D229C}" destId="{BFCFC173-EA3F-4E43-B4F7-DDD2A1613A32}" srcOrd="2" destOrd="0" presId="urn:microsoft.com/office/officeart/2005/8/layout/lProcess1"/>
    <dgm:cxn modelId="{106F68B7-6677-4CC4-ADFE-8899C4C55F8D}" type="presParOf" srcId="{2076C380-0791-47B9-A746-BC166D4D229C}" destId="{4DD0B389-C567-4E02-8E51-38642182D20B}" srcOrd="3" destOrd="0" presId="urn:microsoft.com/office/officeart/2005/8/layout/lProcess1"/>
    <dgm:cxn modelId="{2C76669B-CAE9-483A-ADD5-3949278D9BE9}" type="presParOf" srcId="{2076C380-0791-47B9-A746-BC166D4D229C}" destId="{073A5D4E-24B9-4638-9832-14F252B67278}" srcOrd="4" destOrd="0" presId="urn:microsoft.com/office/officeart/2005/8/layout/lProcess1"/>
    <dgm:cxn modelId="{D4A8E575-57F7-44F6-93FD-7596B0C83901}" type="presParOf" srcId="{65728A2F-F5DC-43D3-A6B5-5F8D60B873CF}" destId="{56D21EFA-5BF4-473D-9E40-89B60C681312}" srcOrd="1" destOrd="0" presId="urn:microsoft.com/office/officeart/2005/8/layout/lProcess1"/>
    <dgm:cxn modelId="{C0D89273-9C88-4FD7-A571-4866B33F129E}" type="presParOf" srcId="{65728A2F-F5DC-43D3-A6B5-5F8D60B873CF}" destId="{18B954B9-0083-46AD-BF8D-7287EBC80A8A}" srcOrd="2" destOrd="0" presId="urn:microsoft.com/office/officeart/2005/8/layout/lProcess1"/>
    <dgm:cxn modelId="{7233057B-ADBD-4C8A-8FC0-5A3D4D5EFF13}" type="presParOf" srcId="{18B954B9-0083-46AD-BF8D-7287EBC80A8A}" destId="{E5D56EC0-45FF-47F6-830D-ECC306B55F34}" srcOrd="0" destOrd="0" presId="urn:microsoft.com/office/officeart/2005/8/layout/lProcess1"/>
    <dgm:cxn modelId="{5ECBD7E5-BF63-4CB9-859F-BDFE3D43B4B9}" type="presParOf" srcId="{18B954B9-0083-46AD-BF8D-7287EBC80A8A}" destId="{7B68AC49-DBE7-4788-BCFC-B8FE5B074D0B}" srcOrd="1" destOrd="0" presId="urn:microsoft.com/office/officeart/2005/8/layout/lProcess1"/>
    <dgm:cxn modelId="{4F0E9DC9-A7D8-42E6-9299-D75E854C8688}" type="presParOf" srcId="{18B954B9-0083-46AD-BF8D-7287EBC80A8A}" destId="{EB25A313-0A70-4C7F-9002-5EC7D18C7504}" srcOrd="2" destOrd="0" presId="urn:microsoft.com/office/officeart/2005/8/layout/lProcess1"/>
    <dgm:cxn modelId="{8764520B-393D-4FED-A3BC-C0F6652279C5}" type="presParOf" srcId="{18B954B9-0083-46AD-BF8D-7287EBC80A8A}" destId="{8AC7BEEA-3599-4173-ACF6-ACEF63033D81}" srcOrd="3" destOrd="0" presId="urn:microsoft.com/office/officeart/2005/8/layout/lProcess1"/>
    <dgm:cxn modelId="{BEDF17BF-CAE5-4367-88A0-E107DC41BAEC}" type="presParOf" srcId="{18B954B9-0083-46AD-BF8D-7287EBC80A8A}" destId="{87952591-F3E7-442C-A2E0-7C699DEBE84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0ADE-E404-42A1-A0FD-935787A3AADE}">
      <dsp:nvSpPr>
        <dsp:cNvPr id="0" name=""/>
        <dsp:cNvSpPr/>
      </dsp:nvSpPr>
      <dsp:spPr>
        <a:xfrm>
          <a:off x="400374" y="1703"/>
          <a:ext cx="3966487" cy="991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700" kern="1200" dirty="0" smtClean="0">
              <a:latin typeface="Maiandra GD" panose="020E0502030308020204" pitchFamily="34" charset="0"/>
            </a:rPr>
            <a:t>Principales</a:t>
          </a:r>
          <a:endParaRPr lang="es-CL" sz="5700" kern="1200" dirty="0">
            <a:latin typeface="Maiandra GD" panose="020E0502030308020204" pitchFamily="34" charset="0"/>
          </a:endParaRPr>
        </a:p>
      </dsp:txBody>
      <dsp:txXfrm>
        <a:off x="429418" y="30747"/>
        <a:ext cx="3908399" cy="933533"/>
      </dsp:txXfrm>
    </dsp:sp>
    <dsp:sp modelId="{5AA31B18-5844-46C7-9FA8-C7D5B4408315}">
      <dsp:nvSpPr>
        <dsp:cNvPr id="0" name=""/>
        <dsp:cNvSpPr/>
      </dsp:nvSpPr>
      <dsp:spPr>
        <a:xfrm rot="5400000">
          <a:off x="2296851" y="1080092"/>
          <a:ext cx="173533" cy="17353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CFC173-EA3F-4E43-B4F7-DDD2A1613A32}">
      <dsp:nvSpPr>
        <dsp:cNvPr id="0" name=""/>
        <dsp:cNvSpPr/>
      </dsp:nvSpPr>
      <dsp:spPr>
        <a:xfrm>
          <a:off x="400374" y="1340393"/>
          <a:ext cx="3966487" cy="99162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latin typeface="Maiandra GD" panose="020E0502030308020204" pitchFamily="34" charset="0"/>
            </a:rPr>
            <a:t>Son aquellos en quienes se centra la historia. </a:t>
          </a:r>
          <a:endParaRPr lang="es-CL" sz="2400" kern="1200" dirty="0">
            <a:latin typeface="Maiandra GD" panose="020E0502030308020204" pitchFamily="34" charset="0"/>
          </a:endParaRPr>
        </a:p>
      </dsp:txBody>
      <dsp:txXfrm>
        <a:off x="429418" y="1369437"/>
        <a:ext cx="3908399" cy="933533"/>
      </dsp:txXfrm>
    </dsp:sp>
    <dsp:sp modelId="{4DD0B389-C567-4E02-8E51-38642182D20B}">
      <dsp:nvSpPr>
        <dsp:cNvPr id="0" name=""/>
        <dsp:cNvSpPr/>
      </dsp:nvSpPr>
      <dsp:spPr>
        <a:xfrm rot="5400000">
          <a:off x="2296851" y="2418781"/>
          <a:ext cx="173533" cy="17353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-93612"/>
                <a:satOff val="-2531"/>
                <a:lumOff val="-5229"/>
                <a:alphaOff val="0"/>
                <a:tint val="96000"/>
                <a:lumMod val="100000"/>
              </a:schemeClr>
            </a:gs>
            <a:gs pos="78000">
              <a:schemeClr val="accent3">
                <a:hueOff val="-93612"/>
                <a:satOff val="-2531"/>
                <a:lumOff val="-522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3A5D4E-24B9-4638-9832-14F252B67278}">
      <dsp:nvSpPr>
        <dsp:cNvPr id="0" name=""/>
        <dsp:cNvSpPr/>
      </dsp:nvSpPr>
      <dsp:spPr>
        <a:xfrm>
          <a:off x="400374" y="2679082"/>
          <a:ext cx="3966487" cy="99162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17752"/>
            <a:satOff val="-9698"/>
            <a:lumOff val="-1236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-117752"/>
              <a:satOff val="-9698"/>
              <a:lumOff val="-123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latin typeface="Maiandra GD" panose="020E0502030308020204" pitchFamily="34" charset="0"/>
            </a:rPr>
            <a:t>También son llamados protagonistas. </a:t>
          </a:r>
          <a:endParaRPr lang="es-CL" sz="2400" kern="1200" dirty="0">
            <a:latin typeface="Maiandra GD" panose="020E0502030308020204" pitchFamily="34" charset="0"/>
          </a:endParaRPr>
        </a:p>
      </dsp:txBody>
      <dsp:txXfrm>
        <a:off x="429418" y="2708126"/>
        <a:ext cx="3908399" cy="933533"/>
      </dsp:txXfrm>
    </dsp:sp>
    <dsp:sp modelId="{E5D56EC0-45FF-47F6-830D-ECC306B55F34}">
      <dsp:nvSpPr>
        <dsp:cNvPr id="0" name=""/>
        <dsp:cNvSpPr/>
      </dsp:nvSpPr>
      <dsp:spPr>
        <a:xfrm>
          <a:off x="4922170" y="1703"/>
          <a:ext cx="3966487" cy="991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80837"/>
                <a:satOff val="-7592"/>
                <a:lumOff val="-15687"/>
                <a:alphaOff val="0"/>
                <a:tint val="96000"/>
                <a:lumMod val="100000"/>
              </a:schemeClr>
            </a:gs>
            <a:gs pos="78000">
              <a:schemeClr val="accent3">
                <a:hueOff val="-280837"/>
                <a:satOff val="-7592"/>
                <a:lumOff val="-1568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700" kern="1200" dirty="0" smtClean="0">
              <a:latin typeface="Maiandra GD" panose="020E0502030308020204" pitchFamily="34" charset="0"/>
            </a:rPr>
            <a:t>Secundarios</a:t>
          </a:r>
          <a:endParaRPr lang="es-CL" sz="5700" kern="1200" dirty="0">
            <a:latin typeface="Maiandra GD" panose="020E0502030308020204" pitchFamily="34" charset="0"/>
          </a:endParaRPr>
        </a:p>
      </dsp:txBody>
      <dsp:txXfrm>
        <a:off x="4951214" y="30747"/>
        <a:ext cx="3908399" cy="933533"/>
      </dsp:txXfrm>
    </dsp:sp>
    <dsp:sp modelId="{7B68AC49-DBE7-4788-BCFC-B8FE5B074D0B}">
      <dsp:nvSpPr>
        <dsp:cNvPr id="0" name=""/>
        <dsp:cNvSpPr/>
      </dsp:nvSpPr>
      <dsp:spPr>
        <a:xfrm rot="5400000">
          <a:off x="6818646" y="1080092"/>
          <a:ext cx="173533" cy="17353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-187225"/>
                <a:satOff val="-5061"/>
                <a:lumOff val="-10458"/>
                <a:alphaOff val="0"/>
                <a:tint val="96000"/>
                <a:lumMod val="100000"/>
              </a:schemeClr>
            </a:gs>
            <a:gs pos="78000">
              <a:schemeClr val="accent3">
                <a:hueOff val="-187225"/>
                <a:satOff val="-5061"/>
                <a:lumOff val="-104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25A313-0A70-4C7F-9002-5EC7D18C7504}">
      <dsp:nvSpPr>
        <dsp:cNvPr id="0" name=""/>
        <dsp:cNvSpPr/>
      </dsp:nvSpPr>
      <dsp:spPr>
        <a:xfrm>
          <a:off x="4922170" y="1340393"/>
          <a:ext cx="3966487" cy="99162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235504"/>
            <a:satOff val="-19397"/>
            <a:lumOff val="-2471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-235504"/>
              <a:satOff val="-19397"/>
              <a:lumOff val="-247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latin typeface="Maiandra GD" panose="020E0502030308020204" pitchFamily="34" charset="0"/>
            </a:rPr>
            <a:t>Son aquellos personajes que acompañan al protagonista. </a:t>
          </a:r>
          <a:endParaRPr lang="es-CL" sz="2400" kern="1200" dirty="0">
            <a:latin typeface="Maiandra GD" panose="020E0502030308020204" pitchFamily="34" charset="0"/>
          </a:endParaRPr>
        </a:p>
      </dsp:txBody>
      <dsp:txXfrm>
        <a:off x="4951214" y="1369437"/>
        <a:ext cx="3908399" cy="933533"/>
      </dsp:txXfrm>
    </dsp:sp>
    <dsp:sp modelId="{8AC7BEEA-3599-4173-ACF6-ACEF63033D81}">
      <dsp:nvSpPr>
        <dsp:cNvPr id="0" name=""/>
        <dsp:cNvSpPr/>
      </dsp:nvSpPr>
      <dsp:spPr>
        <a:xfrm rot="5400000">
          <a:off x="6818646" y="2418781"/>
          <a:ext cx="173533" cy="17353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-280837"/>
                <a:satOff val="-7592"/>
                <a:lumOff val="-15687"/>
                <a:alphaOff val="0"/>
                <a:tint val="96000"/>
                <a:lumMod val="100000"/>
              </a:schemeClr>
            </a:gs>
            <a:gs pos="78000">
              <a:schemeClr val="accent3">
                <a:hueOff val="-280837"/>
                <a:satOff val="-7592"/>
                <a:lumOff val="-1568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952591-F3E7-442C-A2E0-7C699DEBE848}">
      <dsp:nvSpPr>
        <dsp:cNvPr id="0" name=""/>
        <dsp:cNvSpPr/>
      </dsp:nvSpPr>
      <dsp:spPr>
        <a:xfrm>
          <a:off x="4922170" y="2679082"/>
          <a:ext cx="3966487" cy="99162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353255"/>
            <a:satOff val="-29095"/>
            <a:lumOff val="-3707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-353255"/>
              <a:satOff val="-29095"/>
              <a:lumOff val="-370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latin typeface="Maiandra GD" panose="020E0502030308020204" pitchFamily="34" charset="0"/>
            </a:rPr>
            <a:t>Tienen una participación menor en la historia. </a:t>
          </a:r>
          <a:endParaRPr lang="es-CL" sz="2400" kern="1200" dirty="0">
            <a:latin typeface="Maiandra GD" panose="020E0502030308020204" pitchFamily="34" charset="0"/>
          </a:endParaRPr>
        </a:p>
      </dsp:txBody>
      <dsp:txXfrm>
        <a:off x="4951214" y="2708126"/>
        <a:ext cx="3908399" cy="933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230C7-F862-4B90-8777-0E9B17D24C4A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84ED-48F4-4457-8C69-200874080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43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484ED-48F4-4457-8C69-20087408044F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766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191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595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80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208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12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58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183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42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151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63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7092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5445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99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07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9955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839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E0DB-EAE7-48C8-B04B-309BFDF115B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ED4077-CBCB-4406-9BD9-AD0341019F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25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RLyhkkyO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21889FE-7B85-40C7-8441-909223A9B382}"/>
              </a:ext>
            </a:extLst>
          </p:cNvPr>
          <p:cNvSpPr txBox="1">
            <a:spLocks/>
          </p:cNvSpPr>
          <p:nvPr/>
        </p:nvSpPr>
        <p:spPr>
          <a:xfrm>
            <a:off x="2567608" y="511526"/>
            <a:ext cx="7282384" cy="1710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9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EL CUENTO</a:t>
            </a:r>
            <a:endParaRPr lang="es-ES" sz="9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34172" y="4993070"/>
            <a:ext cx="487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cript MT Bold" panose="03040602040607080904" pitchFamily="66" charset="0"/>
              </a:rPr>
              <a:t>Programa de Integración Escolar</a:t>
            </a:r>
          </a:p>
          <a:p>
            <a:pPr algn="ctr"/>
            <a:r>
              <a:rPr lang="es-CL" dirty="0" smtClean="0">
                <a:latin typeface="Script MT Bold" panose="03040602040607080904" pitchFamily="66" charset="0"/>
              </a:rPr>
              <a:t>Escuela San José, Recoleta</a:t>
            </a:r>
          </a:p>
          <a:p>
            <a:pPr algn="ctr"/>
            <a:r>
              <a:rPr lang="es-CL" dirty="0" smtClean="0">
                <a:latin typeface="Script MT Bold" panose="03040602040607080904" pitchFamily="66" charset="0"/>
              </a:rPr>
              <a:t>Educadora Diferencial</a:t>
            </a:r>
          </a:p>
          <a:p>
            <a:pPr algn="ctr"/>
            <a:r>
              <a:rPr lang="es-CL" dirty="0" smtClean="0">
                <a:latin typeface="Script MT Bold" panose="03040602040607080904" pitchFamily="66" charset="0"/>
              </a:rPr>
              <a:t>Daniela Bustamante H.</a:t>
            </a:r>
            <a:endParaRPr lang="es-CL" dirty="0">
              <a:latin typeface="Script MT Bold" panose="030406020406070809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18905" y="765769"/>
            <a:ext cx="11323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>
                <a:latin typeface="Brush Script MT" panose="03060802040406070304" pitchFamily="66" charset="0"/>
              </a:rPr>
              <a:t>Textos Narrativos</a:t>
            </a:r>
          </a:p>
          <a:p>
            <a:pPr algn="ctr"/>
            <a:endParaRPr lang="es-CL" sz="4800" dirty="0">
              <a:latin typeface="Brush Script MT" panose="03060802040406070304" pitchFamily="66" charset="0"/>
            </a:endParaRPr>
          </a:p>
          <a:p>
            <a:pPr algn="ctr"/>
            <a:endParaRPr lang="es-CL" sz="4800" dirty="0" smtClean="0">
              <a:latin typeface="Brush Script MT" panose="03060802040406070304" pitchFamily="66" charset="0"/>
            </a:endParaRPr>
          </a:p>
          <a:p>
            <a:pPr algn="ctr"/>
            <a:endParaRPr lang="es-CL" sz="4800" dirty="0">
              <a:latin typeface="Brush Script MT" panose="03060802040406070304" pitchFamily="66" charset="0"/>
            </a:endParaRPr>
          </a:p>
          <a:p>
            <a:pPr algn="ctr"/>
            <a:r>
              <a:rPr lang="es-CL" sz="4800" dirty="0" smtClean="0">
                <a:latin typeface="Brush Script MT" panose="03060802040406070304" pitchFamily="66" charset="0"/>
              </a:rPr>
              <a:t>.</a:t>
            </a:r>
            <a:endParaRPr lang="es-CL" sz="4800" dirty="0">
              <a:latin typeface="Brush Script MT" panose="03060802040406070304" pitchFamily="66" charset="0"/>
            </a:endParaRPr>
          </a:p>
        </p:txBody>
      </p:sp>
      <p:pic>
        <p:nvPicPr>
          <p:cNvPr id="20" name="Picture 8" descr="Reader by Jamie Wignall on Dribbble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88" y="4737812"/>
            <a:ext cx="2826917" cy="212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933575"/>
            <a:ext cx="4953000" cy="2990850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24120"/>
            <a:ext cx="2376264" cy="872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23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5293" y="321429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8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Tipos de personajes </a:t>
            </a:r>
            <a:endParaRPr lang="es-CL" sz="48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342345"/>
              </p:ext>
            </p:extLst>
          </p:nvPr>
        </p:nvGraphicFramePr>
        <p:xfrm>
          <a:off x="1559496" y="1772816"/>
          <a:ext cx="928903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4206E03D-5AC5-2249-AE26-6E1E9BDB45D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3482">
            <a:off x="10385364" y="215033"/>
            <a:ext cx="1300307" cy="124118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4763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1519" y="246832"/>
            <a:ext cx="8229600" cy="1143000"/>
          </a:xfrm>
        </p:spPr>
        <p:txBody>
          <a:bodyPr/>
          <a:lstStyle/>
          <a:p>
            <a:pPr algn="ctr"/>
            <a:r>
              <a:rPr lang="es-CL" sz="48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Estructura del cuento</a:t>
            </a:r>
            <a:endParaRPr lang="es-CL" sz="48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6E03D-5AC5-2249-AE26-6E1E9BDB45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3482">
            <a:off x="10482123" y="228099"/>
            <a:ext cx="978097" cy="118046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5 CuadroTexto"/>
          <p:cNvSpPr txBox="1"/>
          <p:nvPr/>
        </p:nvSpPr>
        <p:spPr>
          <a:xfrm>
            <a:off x="2978083" y="1794722"/>
            <a:ext cx="784887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70C0"/>
                </a:solidFill>
                <a:latin typeface="Maiandra GD" panose="020E0502030308020204" pitchFamily="34" charset="0"/>
                <a:cs typeface="Arial" pitchFamily="34" charset="0"/>
              </a:rPr>
              <a:t>Principio </a:t>
            </a:r>
            <a:r>
              <a:rPr lang="es-CL" sz="2400" b="1" dirty="0">
                <a:solidFill>
                  <a:srgbClr val="0070C0"/>
                </a:solidFill>
                <a:latin typeface="Maiandra GD" panose="020E0502030308020204" pitchFamily="34" charset="0"/>
                <a:cs typeface="Arial" pitchFamily="34" charset="0"/>
              </a:rPr>
              <a:t>o presentación</a:t>
            </a:r>
            <a:r>
              <a:rPr lang="es-CL" sz="2400" dirty="0">
                <a:solidFill>
                  <a:srgbClr val="0070C0"/>
                </a:solidFill>
                <a:latin typeface="Maiandra GD" panose="020E0502030308020204" pitchFamily="34" charset="0"/>
                <a:cs typeface="Arial" pitchFamily="34" charset="0"/>
              </a:rPr>
              <a:t>: </a:t>
            </a:r>
            <a:r>
              <a:rPr lang="es-CL" sz="2400" dirty="0">
                <a:latin typeface="Maiandra GD" panose="020E0502030308020204" pitchFamily="34" charset="0"/>
                <a:cs typeface="Arial" pitchFamily="34" charset="0"/>
              </a:rPr>
              <a:t>Se muestra la </a:t>
            </a:r>
            <a:r>
              <a:rPr lang="es-CL" sz="2400" dirty="0" smtClean="0">
                <a:latin typeface="Maiandra GD" panose="020E0502030308020204" pitchFamily="34" charset="0"/>
                <a:cs typeface="Arial" pitchFamily="34" charset="0"/>
              </a:rPr>
              <a:t>situación. Aparecen </a:t>
            </a:r>
            <a:r>
              <a:rPr lang="es-CL" sz="2400" dirty="0">
                <a:latin typeface="Maiandra GD" panose="020E0502030308020204" pitchFamily="34" charset="0"/>
                <a:cs typeface="Arial" pitchFamily="34" charset="0"/>
              </a:rPr>
              <a:t>los </a:t>
            </a:r>
            <a:r>
              <a:rPr lang="es-CL" sz="2400" dirty="0" smtClean="0">
                <a:latin typeface="Maiandra GD" panose="020E0502030308020204" pitchFamily="34" charset="0"/>
                <a:cs typeface="Arial" pitchFamily="34" charset="0"/>
              </a:rPr>
              <a:t>personajes, tiempo </a:t>
            </a:r>
            <a:r>
              <a:rPr lang="es-CL" sz="2400" dirty="0">
                <a:latin typeface="Maiandra GD" panose="020E0502030308020204" pitchFamily="34" charset="0"/>
                <a:cs typeface="Arial" pitchFamily="34" charset="0"/>
              </a:rPr>
              <a:t>en que sucede el cuento y espacio (lugar</a:t>
            </a:r>
            <a:r>
              <a:rPr lang="es-CL" sz="2400" dirty="0" smtClean="0">
                <a:latin typeface="Maiandra GD" panose="020E0502030308020204" pitchFamily="34" charset="0"/>
                <a:cs typeface="Arial" pitchFamily="34" charset="0"/>
              </a:rPr>
              <a:t>) en </a:t>
            </a:r>
            <a:r>
              <a:rPr lang="es-CL" sz="2400" dirty="0">
                <a:latin typeface="Maiandra GD" panose="020E0502030308020204" pitchFamily="34" charset="0"/>
                <a:cs typeface="Arial" pitchFamily="34" charset="0"/>
              </a:rPr>
              <a:t>que sucede la acción.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999656" y="3356993"/>
            <a:ext cx="7848872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0070C0"/>
                </a:solidFill>
                <a:latin typeface="Maiandra GD" panose="020E0502030308020204" pitchFamily="34" charset="0"/>
                <a:cs typeface="Arial" pitchFamily="34" charset="0"/>
              </a:rPr>
              <a:t>Desarrollo</a:t>
            </a:r>
            <a:r>
              <a:rPr lang="es-CL" sz="2400" dirty="0">
                <a:latin typeface="Maiandra GD" panose="020E0502030308020204" pitchFamily="34" charset="0"/>
                <a:cs typeface="Arial" pitchFamily="34" charset="0"/>
              </a:rPr>
              <a:t>: Se señala qué pasa con los hechos o problemas que </a:t>
            </a:r>
            <a:r>
              <a:rPr lang="es-CL" sz="2400" dirty="0" smtClean="0">
                <a:latin typeface="Maiandra GD" panose="020E0502030308020204" pitchFamily="34" charset="0"/>
                <a:cs typeface="Arial" pitchFamily="34" charset="0"/>
              </a:rPr>
              <a:t>los personajes </a:t>
            </a:r>
            <a:r>
              <a:rPr lang="es-CL" sz="2400" dirty="0">
                <a:latin typeface="Maiandra GD" panose="020E0502030308020204" pitchFamily="34" charset="0"/>
                <a:cs typeface="Arial" pitchFamily="34" charset="0"/>
              </a:rPr>
              <a:t>intentan solucionar</a:t>
            </a:r>
            <a:r>
              <a:rPr lang="es-CL" sz="2400" dirty="0" smtClean="0">
                <a:latin typeface="Maiandra GD" panose="020E0502030308020204" pitchFamily="34" charset="0"/>
                <a:cs typeface="Arial" pitchFamily="34" charset="0"/>
              </a:rPr>
              <a:t>.</a:t>
            </a:r>
            <a:endParaRPr lang="es-CL" sz="2400" dirty="0"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99656" y="4614227"/>
            <a:ext cx="7848872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u="sng" dirty="0" smtClean="0">
                <a:solidFill>
                  <a:srgbClr val="0070C0"/>
                </a:solidFill>
                <a:latin typeface="Maiandra GD" panose="020E0502030308020204" pitchFamily="34" charset="0"/>
                <a:cs typeface="Arial" pitchFamily="34" charset="0"/>
              </a:rPr>
              <a:t>Final </a:t>
            </a:r>
            <a:r>
              <a:rPr lang="es-CL" sz="2400" b="1" u="sng" dirty="0">
                <a:solidFill>
                  <a:srgbClr val="0070C0"/>
                </a:solidFill>
                <a:latin typeface="Maiandra GD" panose="020E0502030308020204" pitchFamily="34" charset="0"/>
                <a:cs typeface="Arial" pitchFamily="34" charset="0"/>
              </a:rPr>
              <a:t>o desenlace </a:t>
            </a:r>
            <a:r>
              <a:rPr lang="es-CL" sz="2400" dirty="0">
                <a:latin typeface="Maiandra GD" panose="020E0502030308020204" pitchFamily="34" charset="0"/>
                <a:cs typeface="Arial" pitchFamily="34" charset="0"/>
              </a:rPr>
              <a:t>: La situación o problema se resuelve  y se sabe qué sucedió con los personajes</a:t>
            </a:r>
            <a:r>
              <a:rPr lang="es-CL" sz="2400" dirty="0" smtClean="0">
                <a:latin typeface="Maiandra GD" panose="020E0502030308020204" pitchFamily="34" charset="0"/>
                <a:cs typeface="Arial" pitchFamily="34" charset="0"/>
              </a:rPr>
              <a:t>.</a:t>
            </a:r>
            <a:endParaRPr lang="es-CL" sz="2400" dirty="0">
              <a:latin typeface="Maiandra GD" panose="020E0502030308020204" pitchFamily="34" charset="0"/>
              <a:cs typeface="Arial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28248" r="6695" b="15256"/>
          <a:stretch/>
        </p:blipFill>
        <p:spPr bwMode="auto">
          <a:xfrm rot="10800000" flipV="1">
            <a:off x="424511" y="5800599"/>
            <a:ext cx="583264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28248" r="6695" b="15256"/>
          <a:stretch/>
        </p:blipFill>
        <p:spPr bwMode="auto">
          <a:xfrm rot="10800000" flipV="1">
            <a:off x="5807968" y="5805263"/>
            <a:ext cx="583264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2019239" y="1525953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1</a:t>
            </a:r>
            <a:endParaRPr lang="es-CL" sz="96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951519" y="2878446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2</a:t>
            </a:r>
            <a:endParaRPr lang="es-CL" sz="96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951519" y="409481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3</a:t>
            </a:r>
            <a:endParaRPr lang="es-CL" sz="96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60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60649"/>
            <a:ext cx="8229600" cy="1310977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70C0"/>
                </a:solidFill>
                <a:latin typeface="Bernard MT Condensed" panose="02050806060905020404" pitchFamily="18" charset="0"/>
              </a:rPr>
              <a:t>Palabras claves para armar tu cuento.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26244"/>
            <a:ext cx="1224136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89402"/>
              </p:ext>
            </p:extLst>
          </p:nvPr>
        </p:nvGraphicFramePr>
        <p:xfrm>
          <a:off x="1248202" y="2000902"/>
          <a:ext cx="225550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Principio</a:t>
                      </a:r>
                      <a:r>
                        <a:rPr lang="es-CL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      Presentación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55452"/>
              </p:ext>
            </p:extLst>
          </p:nvPr>
        </p:nvGraphicFramePr>
        <p:xfrm>
          <a:off x="5231904" y="1979859"/>
          <a:ext cx="2016224" cy="58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04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Desarrollo</a:t>
                      </a:r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10712"/>
              </p:ext>
            </p:extLst>
          </p:nvPr>
        </p:nvGraphicFramePr>
        <p:xfrm>
          <a:off x="9048328" y="1970312"/>
          <a:ext cx="1944217" cy="59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591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Final  o    Desenlace</a:t>
                      </a:r>
                      <a:endParaRPr lang="es-CL" sz="1600" b="1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5 Flecha abajo"/>
          <p:cNvSpPr/>
          <p:nvPr/>
        </p:nvSpPr>
        <p:spPr>
          <a:xfrm>
            <a:off x="2207568" y="2564904"/>
            <a:ext cx="324037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6083170" y="2564904"/>
            <a:ext cx="288032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abajo"/>
          <p:cNvSpPr/>
          <p:nvPr/>
        </p:nvSpPr>
        <p:spPr>
          <a:xfrm>
            <a:off x="9922768" y="2564904"/>
            <a:ext cx="288032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812413" y="3428636"/>
            <a:ext cx="311434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Maiandra GD" panose="020E0502030308020204" pitchFamily="34" charset="0"/>
                <a:cs typeface="Arial" pitchFamily="34" charset="0"/>
              </a:rPr>
              <a:t>Había una vez….</a:t>
            </a:r>
          </a:p>
          <a:p>
            <a:r>
              <a:rPr lang="es-CL" sz="2000" dirty="0">
                <a:latin typeface="Maiandra GD" panose="020E0502030308020204" pitchFamily="34" charset="0"/>
                <a:cs typeface="Arial" pitchFamily="34" charset="0"/>
              </a:rPr>
              <a:t>Hace mucho tiempo…</a:t>
            </a:r>
          </a:p>
          <a:p>
            <a:r>
              <a:rPr lang="es-CL" sz="2000" dirty="0">
                <a:latin typeface="Maiandra GD" panose="020E0502030308020204" pitchFamily="34" charset="0"/>
                <a:cs typeface="Arial" pitchFamily="34" charset="0"/>
              </a:rPr>
              <a:t>Cierta vez …..</a:t>
            </a:r>
          </a:p>
          <a:p>
            <a:r>
              <a:rPr lang="es-CL" sz="2000" dirty="0">
                <a:latin typeface="Maiandra GD" panose="020E0502030308020204" pitchFamily="34" charset="0"/>
                <a:cs typeface="Arial" pitchFamily="34" charset="0"/>
              </a:rPr>
              <a:t>Una mañana….</a:t>
            </a:r>
          </a:p>
          <a:p>
            <a:r>
              <a:rPr lang="es-CL" sz="2000" dirty="0">
                <a:latin typeface="Maiandra GD" panose="020E0502030308020204" pitchFamily="34" charset="0"/>
                <a:cs typeface="Arial" pitchFamily="34" charset="0"/>
              </a:rPr>
              <a:t>Todo comenzó…..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219074" y="3433936"/>
            <a:ext cx="2016224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Maiandra GD" panose="020E0502030308020204" pitchFamily="34" charset="0"/>
              </a:rPr>
              <a:t>Entonces…..</a:t>
            </a:r>
          </a:p>
          <a:p>
            <a:r>
              <a:rPr lang="es-CL" sz="2000" dirty="0">
                <a:latin typeface="Maiandra GD" panose="020E0502030308020204" pitchFamily="34" charset="0"/>
              </a:rPr>
              <a:t>De repente ….</a:t>
            </a:r>
          </a:p>
          <a:p>
            <a:r>
              <a:rPr lang="es-CL" sz="2000" dirty="0">
                <a:latin typeface="Maiandra GD" panose="020E0502030308020204" pitchFamily="34" charset="0"/>
              </a:rPr>
              <a:t>De pronto…..</a:t>
            </a:r>
          </a:p>
          <a:p>
            <a:r>
              <a:rPr lang="es-CL" sz="2000" dirty="0">
                <a:latin typeface="Maiandra GD" panose="020E0502030308020204" pitchFamily="34" charset="0"/>
              </a:rPr>
              <a:t>Sin darse cuenta…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837476" y="3428636"/>
            <a:ext cx="245861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Maiandra GD" panose="020E0502030308020204" pitchFamily="34" charset="0"/>
              </a:rPr>
              <a:t>Al final…</a:t>
            </a:r>
          </a:p>
          <a:p>
            <a:r>
              <a:rPr lang="es-CL" sz="2000" dirty="0">
                <a:latin typeface="Maiandra GD" panose="020E0502030308020204" pitchFamily="34" charset="0"/>
              </a:rPr>
              <a:t>Finalmente…</a:t>
            </a:r>
          </a:p>
          <a:p>
            <a:r>
              <a:rPr lang="es-CL" sz="2000" dirty="0">
                <a:latin typeface="Maiandra GD" panose="020E0502030308020204" pitchFamily="34" charset="0"/>
              </a:rPr>
              <a:t>Cuando todo ….</a:t>
            </a:r>
          </a:p>
          <a:p>
            <a:r>
              <a:rPr lang="es-CL" sz="2000" dirty="0">
                <a:latin typeface="Maiandra GD" panose="020E0502030308020204" pitchFamily="34" charset="0"/>
              </a:rPr>
              <a:t>Después de todo…</a:t>
            </a:r>
          </a:p>
        </p:txBody>
      </p:sp>
    </p:spTree>
    <p:extLst>
      <p:ext uri="{BB962C8B-B14F-4D97-AF65-F5344CB8AC3E}">
        <p14:creationId xmlns:p14="http://schemas.microsoft.com/office/powerpoint/2010/main" val="240809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31504" y="1990158"/>
            <a:ext cx="8825659" cy="3416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2400" b="1" dirty="0" smtClean="0"/>
              <a:t>Juguemos a ser escritores:</a:t>
            </a:r>
            <a:endParaRPr lang="es-CL" sz="2400" b="1" dirty="0"/>
          </a:p>
          <a:p>
            <a:pPr marL="0" indent="0" algn="ctr">
              <a:buNone/>
            </a:pPr>
            <a:endParaRPr lang="es-CL" sz="1200" dirty="0"/>
          </a:p>
          <a:p>
            <a:pPr algn="just"/>
            <a:r>
              <a:rPr lang="es-CL" sz="2400" dirty="0"/>
              <a:t>Escribe creativamente narraciones(cuentos) que incluyan:</a:t>
            </a:r>
          </a:p>
          <a:p>
            <a:pPr marL="0" indent="0" algn="just">
              <a:buNone/>
            </a:pPr>
            <a:r>
              <a:rPr lang="es-CL" sz="2400" dirty="0"/>
              <a:t> a) una secuencia lógica de eventos.</a:t>
            </a:r>
          </a:p>
          <a:p>
            <a:pPr marL="0" indent="0" algn="just">
              <a:buNone/>
            </a:pPr>
            <a:r>
              <a:rPr lang="es-CL" sz="2400" dirty="0"/>
              <a:t> b) Inicio ,desarrollo y desenlace.</a:t>
            </a:r>
          </a:p>
          <a:p>
            <a:pPr marL="0" indent="0" algn="just">
              <a:buNone/>
            </a:pPr>
            <a:r>
              <a:rPr lang="es-CL" sz="2400" dirty="0"/>
              <a:t> c) descripciones de </a:t>
            </a:r>
            <a:r>
              <a:rPr lang="es-CL" sz="2400" dirty="0" smtClean="0"/>
              <a:t>ambientes y personajes.</a:t>
            </a:r>
            <a:endParaRPr lang="es-CL" sz="2400" dirty="0"/>
          </a:p>
          <a:p>
            <a:pPr marL="0" indent="0" algn="just">
              <a:buNone/>
            </a:pPr>
            <a:endParaRPr lang="es-CL" sz="2800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L" sz="2800" dirty="0">
                <a:latin typeface="+mj-lt"/>
                <a:cs typeface="Arial" pitchFamily="34" charset="0"/>
              </a:rPr>
              <a:t>                            </a:t>
            </a:r>
          </a:p>
          <a:p>
            <a:pPr marL="0" indent="0" algn="ctr">
              <a:buNone/>
            </a:pPr>
            <a:r>
              <a:rPr lang="es-CL" sz="2800" dirty="0">
                <a:latin typeface="+mj-lt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es-CL" sz="2000" dirty="0">
              <a:latin typeface="+mj-lt"/>
            </a:endParaRPr>
          </a:p>
        </p:txBody>
      </p:sp>
      <p:sp>
        <p:nvSpPr>
          <p:cNvPr id="5" name="4 Llamada de nube"/>
          <p:cNvSpPr/>
          <p:nvPr/>
        </p:nvSpPr>
        <p:spPr>
          <a:xfrm rot="10800000" flipV="1">
            <a:off x="8472264" y="3501008"/>
            <a:ext cx="3600400" cy="1267523"/>
          </a:xfrm>
          <a:prstGeom prst="cloudCallout">
            <a:avLst>
              <a:gd name="adj1" fmla="val 48211"/>
              <a:gd name="adj2" fmla="val 627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Script MT Bold" panose="03040602040607080904" pitchFamily="66" charset="0"/>
              </a:rPr>
              <a:t>No olvides guiarte </a:t>
            </a:r>
            <a:r>
              <a:rPr lang="es-CL" dirty="0" smtClean="0">
                <a:latin typeface="Script MT Bold" panose="03040602040607080904" pitchFamily="66" charset="0"/>
              </a:rPr>
              <a:t>con esta información </a:t>
            </a:r>
            <a:r>
              <a:rPr lang="es-CL" dirty="0" smtClean="0">
                <a:latin typeface="Script MT Bold" panose="03040602040607080904" pitchFamily="66" charset="0"/>
              </a:rPr>
              <a:t> para </a:t>
            </a:r>
            <a:r>
              <a:rPr lang="es-CL" dirty="0">
                <a:latin typeface="Script MT Bold" panose="03040602040607080904" pitchFamily="66" charset="0"/>
              </a:rPr>
              <a:t>crear tu cuento.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gray">
          <a:xfrm>
            <a:off x="1631504" y="836712"/>
            <a:ext cx="8761413" cy="1015172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L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Actividad de juego</a:t>
            </a:r>
            <a:endParaRPr lang="es-CL" sz="2000" dirty="0">
              <a:solidFill>
                <a:schemeClr val="tx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4656770"/>
            <a:ext cx="2261801" cy="21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9496" y="332656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es-CL" dirty="0" smtClean="0">
                <a:solidFill>
                  <a:srgbClr val="0070C0"/>
                </a:solidFill>
                <a:latin typeface="Bernard MT Condensed" panose="02050806060905020404" pitchFamily="18" charset="0"/>
              </a:rPr>
              <a:t>Planificando mi cuento</a:t>
            </a:r>
            <a:endParaRPr lang="es-CL" dirty="0">
              <a:solidFill>
                <a:srgbClr val="0070C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Redondear rectángulo de esquina sencilla 3"/>
          <p:cNvSpPr/>
          <p:nvPr/>
        </p:nvSpPr>
        <p:spPr>
          <a:xfrm>
            <a:off x="2351584" y="1310527"/>
            <a:ext cx="7076661" cy="531735"/>
          </a:xfrm>
          <a:prstGeom prst="round1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i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    Para empezar a escribir tu cuento, podrías completar esta tabla de información en tu cuaderno. </a:t>
            </a:r>
            <a:endParaRPr lang="es-CL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Ding!&quot; foco idea - efecto de sonido / soundFx - YouTub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2158" r="22658" b="1439"/>
          <a:stretch/>
        </p:blipFill>
        <p:spPr bwMode="auto">
          <a:xfrm>
            <a:off x="2063552" y="820196"/>
            <a:ext cx="1047491" cy="10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38332"/>
              </p:ext>
            </p:extLst>
          </p:nvPr>
        </p:nvGraphicFramePr>
        <p:xfrm>
          <a:off x="695400" y="2564904"/>
          <a:ext cx="10681405" cy="28083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6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6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9714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atin typeface="Maiandra GD" panose="020E0502030308020204" pitchFamily="34" charset="0"/>
                        </a:rPr>
                        <a:t>¿Cuál será el tema de mi cuento?</a:t>
                      </a:r>
                      <a:endParaRPr lang="es-CL" sz="20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atin typeface="Maiandra GD" panose="020E0502030308020204" pitchFamily="34" charset="0"/>
                        </a:rPr>
                        <a:t>¿Dónde ocurrirá la historia?</a:t>
                      </a:r>
                      <a:endParaRPr lang="es-CL" sz="20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atin typeface="Maiandra GD" panose="020E0502030308020204" pitchFamily="34" charset="0"/>
                        </a:rPr>
                        <a:t>¿Quiénes serán los personajes?</a:t>
                      </a:r>
                      <a:endParaRPr lang="es-CL" sz="20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atin typeface="Maiandra GD" panose="020E0502030308020204" pitchFamily="34" charset="0"/>
                        </a:rPr>
                        <a:t>¿Cuál</a:t>
                      </a:r>
                      <a:r>
                        <a:rPr lang="es-CL" sz="2000" baseline="0" dirty="0" smtClean="0">
                          <a:latin typeface="Maiandra GD" panose="020E0502030308020204" pitchFamily="34" charset="0"/>
                        </a:rPr>
                        <a:t> será el conflicto que atravesarán</a:t>
                      </a:r>
                      <a:r>
                        <a:rPr lang="es-CL" sz="2000" dirty="0" smtClean="0">
                          <a:latin typeface="Maiandra GD" panose="020E0502030308020204" pitchFamily="34" charset="0"/>
                        </a:rPr>
                        <a:t>?</a:t>
                      </a:r>
                      <a:endParaRPr lang="es-CL" sz="20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atin typeface="Maiandra GD" panose="020E0502030308020204" pitchFamily="34" charset="0"/>
                        </a:rPr>
                        <a:t>¿Qué titulo le</a:t>
                      </a:r>
                      <a:r>
                        <a:rPr lang="es-CL" sz="2000" baseline="0" dirty="0" smtClean="0">
                          <a:latin typeface="Maiandra GD" panose="020E0502030308020204" pitchFamily="34" charset="0"/>
                        </a:rPr>
                        <a:t> pondré a mi cuento</a:t>
                      </a:r>
                      <a:r>
                        <a:rPr lang="es-CL" sz="2000" dirty="0" smtClean="0">
                          <a:latin typeface="Maiandra GD" panose="020E0502030308020204" pitchFamily="34" charset="0"/>
                        </a:rPr>
                        <a:t>?</a:t>
                      </a:r>
                      <a:endParaRPr lang="es-CL" sz="20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598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36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337605" y="217530"/>
            <a:ext cx="3034680" cy="1143000"/>
          </a:xfrm>
          <a:prstGeom prst="cloudCallout">
            <a:avLst>
              <a:gd name="adj1" fmla="val 88497"/>
              <a:gd name="adj2" fmla="val 55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CL" sz="2000" dirty="0">
                <a:latin typeface="Script MT Bold" panose="03040602040607080904" pitchFamily="66" charset="0"/>
                <a:cs typeface="Arial" pitchFamily="34" charset="0"/>
              </a:rPr>
              <a:t>Manos a la </a:t>
            </a:r>
            <a:r>
              <a:rPr lang="es-CL" sz="2000" dirty="0" smtClean="0">
                <a:latin typeface="Script MT Bold" panose="03040602040607080904" pitchFamily="66" charset="0"/>
                <a:cs typeface="Arial" pitchFamily="34" charset="0"/>
              </a:rPr>
              <a:t>obra! </a:t>
            </a:r>
            <a:br>
              <a:rPr lang="es-CL" sz="2000" dirty="0" smtClean="0">
                <a:latin typeface="Script MT Bold" panose="03040602040607080904" pitchFamily="66" charset="0"/>
                <a:cs typeface="Arial" pitchFamily="34" charset="0"/>
              </a:rPr>
            </a:br>
            <a:r>
              <a:rPr lang="es-CL" sz="2000" dirty="0">
                <a:latin typeface="Script MT Bold" panose="03040602040607080904" pitchFamily="66" charset="0"/>
                <a:cs typeface="Arial" pitchFamily="34" charset="0"/>
              </a:rPr>
              <a:t>A</a:t>
            </a:r>
            <a:r>
              <a:rPr lang="es-CL" sz="2000" dirty="0" smtClean="0">
                <a:latin typeface="Script MT Bold" panose="03040602040607080904" pitchFamily="66" charset="0"/>
                <a:cs typeface="Arial" pitchFamily="34" charset="0"/>
              </a:rPr>
              <a:t> </a:t>
            </a:r>
            <a:r>
              <a:rPr lang="es-CL" sz="2000" dirty="0">
                <a:latin typeface="Script MT Bold" panose="03040602040607080904" pitchFamily="66" charset="0"/>
                <a:cs typeface="Arial" pitchFamily="34" charset="0"/>
              </a:rPr>
              <a:t>escribir  tu cuento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es-CL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es-CL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es-CL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37605" y="2938506"/>
            <a:ext cx="684076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__________________________________________________________</a:t>
            </a:r>
          </a:p>
          <a:p>
            <a:r>
              <a:rPr lang="es-CL" dirty="0"/>
              <a:t>____________________________________________________________________________________________________________________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16241"/>
              </p:ext>
            </p:extLst>
          </p:nvPr>
        </p:nvGraphicFramePr>
        <p:xfrm>
          <a:off x="3791744" y="1948840"/>
          <a:ext cx="5472608" cy="365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44061"/>
              </p:ext>
            </p:extLst>
          </p:nvPr>
        </p:nvGraphicFramePr>
        <p:xfrm>
          <a:off x="3337605" y="4365104"/>
          <a:ext cx="6862851" cy="1463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86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b="0" dirty="0" smtClean="0"/>
                        <a:t>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s-C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51955"/>
              </p:ext>
            </p:extLst>
          </p:nvPr>
        </p:nvGraphicFramePr>
        <p:xfrm>
          <a:off x="3337605" y="5949280"/>
          <a:ext cx="6862851" cy="1188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86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0" dirty="0" smtClean="0"/>
                        <a:t>________________________________________________________</a:t>
                      </a:r>
                    </a:p>
                    <a:p>
                      <a:r>
                        <a:rPr lang="es-CL" b="0" dirty="0" smtClean="0"/>
                        <a:t>________________________________________________________</a:t>
                      </a:r>
                      <a:endParaRPr lang="es-C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17530"/>
            <a:ext cx="2691795" cy="134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79376" y="310778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Berlin Sans FB Demi" panose="020E0802020502020306" pitchFamily="34" charset="0"/>
              </a:rPr>
              <a:t>Inicio</a:t>
            </a:r>
            <a:endParaRPr lang="es-CL" sz="3200" dirty="0">
              <a:latin typeface="Berlin Sans FB Demi" panose="020E08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79376" y="181722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Berlin Sans FB Demi" panose="020E0802020502020306" pitchFamily="34" charset="0"/>
              </a:rPr>
              <a:t>Título </a:t>
            </a:r>
            <a:endParaRPr lang="es-CL" sz="3200" dirty="0">
              <a:latin typeface="Berlin Sans FB Demi" panose="020E0802020502020306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9376" y="452678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Berlin Sans FB Demi" panose="020E0802020502020306" pitchFamily="34" charset="0"/>
              </a:rPr>
              <a:t>Desarrollo</a:t>
            </a:r>
            <a:endParaRPr lang="es-CL" sz="3200" dirty="0">
              <a:latin typeface="Berlin Sans FB Demi" panose="020E0802020502020306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7708" y="581944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Berlin Sans FB Demi" panose="020E0802020502020306" pitchFamily="34" charset="0"/>
              </a:rPr>
              <a:t>Final</a:t>
            </a:r>
            <a:endParaRPr lang="es-CL" sz="3200" dirty="0">
              <a:latin typeface="Berlin Sans FB Demi" panose="020E0802020502020306" pitchFamily="34" charset="0"/>
            </a:endParaRPr>
          </a:p>
        </p:txBody>
      </p:sp>
      <p:sp>
        <p:nvSpPr>
          <p:cNvPr id="4" name="Cheurón 3"/>
          <p:cNvSpPr/>
          <p:nvPr/>
        </p:nvSpPr>
        <p:spPr>
          <a:xfrm>
            <a:off x="2647948" y="1936548"/>
            <a:ext cx="360040" cy="43463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4" name="Cheurón 13"/>
          <p:cNvSpPr/>
          <p:nvPr/>
        </p:nvSpPr>
        <p:spPr>
          <a:xfrm>
            <a:off x="2647948" y="3182853"/>
            <a:ext cx="360040" cy="43463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5" name="Cheurón 14"/>
          <p:cNvSpPr/>
          <p:nvPr/>
        </p:nvSpPr>
        <p:spPr>
          <a:xfrm>
            <a:off x="2631449" y="4601852"/>
            <a:ext cx="360040" cy="43463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2631449" y="5979158"/>
            <a:ext cx="360040" cy="43463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90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61067"/>
            <a:ext cx="11593288" cy="6230382"/>
          </a:xfrm>
          <a:prstGeom prst="rect">
            <a:avLst/>
          </a:prstGeom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267346" y="2808206"/>
            <a:ext cx="5729315" cy="22769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CL" sz="2800" dirty="0"/>
          </a:p>
          <a:p>
            <a:pPr algn="just"/>
            <a:r>
              <a:rPr lang="es-CL" sz="2800" dirty="0" smtClean="0"/>
              <a:t>¿Veamos cuánto hemos aprendido juntos/as?</a:t>
            </a:r>
            <a:endParaRPr lang="es-CL" sz="2800" dirty="0"/>
          </a:p>
          <a:p>
            <a:pPr marL="0" indent="0" algn="just">
              <a:buNone/>
            </a:pPr>
            <a:endParaRPr lang="es-CL" sz="2800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L" sz="2800" dirty="0">
                <a:latin typeface="+mj-lt"/>
                <a:cs typeface="Arial" pitchFamily="34" charset="0"/>
              </a:rPr>
              <a:t>                            </a:t>
            </a:r>
          </a:p>
          <a:p>
            <a:pPr marL="0" indent="0" algn="ctr">
              <a:buNone/>
            </a:pPr>
            <a:r>
              <a:rPr lang="es-CL" sz="2800" dirty="0">
                <a:latin typeface="+mj-lt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es-C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51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es-CL" sz="2800" dirty="0">
                <a:latin typeface="Arial" pitchFamily="34" charset="0"/>
                <a:cs typeface="Arial" pitchFamily="34" charset="0"/>
              </a:rPr>
              <a:t/>
            </a:r>
            <a:br>
              <a:rPr lang="es-CL" sz="2800" dirty="0">
                <a:latin typeface="Arial" pitchFamily="34" charset="0"/>
                <a:cs typeface="Arial" pitchFamily="34" charset="0"/>
              </a:rPr>
            </a:br>
            <a:endParaRPr lang="es-C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9536" y="155679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7170" name="Picture 2" descr="Dibujos animados de tres niña con paraguas | Vector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" b="7646"/>
          <a:stretch/>
        </p:blipFill>
        <p:spPr bwMode="auto">
          <a:xfrm>
            <a:off x="4025" y="0"/>
            <a:ext cx="12187975" cy="689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>
            <a:off x="117120" y="116632"/>
            <a:ext cx="2808312" cy="1570185"/>
          </a:xfrm>
          <a:prstGeom prst="wedgeEllipseCallout">
            <a:avLst>
              <a:gd name="adj1" fmla="val 8326"/>
              <a:gd name="adj2" fmla="val 92052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Es hora de ver cuanto has aprendido… </a:t>
            </a:r>
            <a:endParaRPr lang="es-CL" sz="2200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Llamada ovalada 5"/>
          <p:cNvSpPr/>
          <p:nvPr/>
        </p:nvSpPr>
        <p:spPr>
          <a:xfrm>
            <a:off x="3935760" y="82203"/>
            <a:ext cx="3504043" cy="1570185"/>
          </a:xfrm>
          <a:prstGeom prst="wedgeEllipseCallout">
            <a:avLst>
              <a:gd name="adj1" fmla="val 15264"/>
              <a:gd name="adj2" fmla="val 8336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Si quieres puedes mirar </a:t>
            </a:r>
            <a:r>
              <a:rPr lang="es-CL" sz="2200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atrás o en tu cuaderno antes </a:t>
            </a:r>
            <a:r>
              <a:rPr lang="es-CL" sz="2200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de empezar…</a:t>
            </a:r>
            <a:endParaRPr lang="es-CL" sz="2200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Llamada ovalada 6"/>
          <p:cNvSpPr/>
          <p:nvPr/>
        </p:nvSpPr>
        <p:spPr>
          <a:xfrm>
            <a:off x="8760296" y="316591"/>
            <a:ext cx="3144522" cy="1570185"/>
          </a:xfrm>
          <a:prstGeom prst="wedgeEllipseCallout">
            <a:avLst>
              <a:gd name="adj1" fmla="val -9655"/>
              <a:gd name="adj2" fmla="val 101613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Estas actividades se responden en el mismo Power </a:t>
            </a:r>
            <a:r>
              <a:rPr lang="es-CL" sz="2200" dirty="0">
                <a:solidFill>
                  <a:schemeClr val="tx1"/>
                </a:solidFill>
                <a:latin typeface="Maiandra GD" panose="020E0502030308020204" pitchFamily="34" charset="0"/>
              </a:rPr>
              <a:t>P</a:t>
            </a:r>
            <a:r>
              <a:rPr lang="es-CL" sz="2200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oint…</a:t>
            </a:r>
            <a:endParaRPr lang="es-CL" sz="2200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2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7878" y="980728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4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¿Qué es un cuento?</a:t>
            </a:r>
            <a:endParaRPr lang="es-CL" sz="4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767408" y="2780928"/>
            <a:ext cx="3096344" cy="158417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Maiandra GD" panose="020E0502030308020204" pitchFamily="34" charset="0"/>
              </a:rPr>
              <a:t>Es una narración corta que incluye solo personajes principales.   </a:t>
            </a:r>
            <a:endParaRPr lang="es-CL" sz="2400" dirty="0">
              <a:latin typeface="Maiandra GD" panose="020E0502030308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488488" y="3326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1</a:t>
            </a:r>
            <a:endParaRPr lang="es-CL" sz="4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4590412" y="2780928"/>
            <a:ext cx="3096344" cy="16092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Maiandra GD" panose="020E0502030308020204" pitchFamily="34" charset="0"/>
              </a:rPr>
              <a:t>Es una narración larga, que incluye personajes principales y secundarios.  </a:t>
            </a:r>
            <a:endParaRPr lang="es-CL" sz="2000" dirty="0">
              <a:latin typeface="Maiandra GD" panose="020E0502030308020204" pitchFamily="34" charset="0"/>
            </a:endParaRPr>
          </a:p>
        </p:txBody>
      </p:sp>
      <p:sp>
        <p:nvSpPr>
          <p:cNvPr id="7" name="Rectángulo redondeado 6">
            <a:hlinkClick r:id="rId3" action="ppaction://hlinksldjump"/>
          </p:cNvPr>
          <p:cNvSpPr/>
          <p:nvPr/>
        </p:nvSpPr>
        <p:spPr>
          <a:xfrm>
            <a:off x="8413416" y="2780928"/>
            <a:ext cx="3096344" cy="16092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Maiandra GD" panose="020E0502030308020204" pitchFamily="34" charset="0"/>
              </a:rPr>
              <a:t>Es una narración corta en donde intervienen personajes principales y secundarios. </a:t>
            </a:r>
            <a:endParaRPr lang="es-CL" sz="2000" dirty="0">
              <a:latin typeface="Maiandra GD" panose="020E0502030308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44" y="4565190"/>
            <a:ext cx="3484612" cy="21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5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ovalada 4"/>
          <p:cNvSpPr/>
          <p:nvPr/>
        </p:nvSpPr>
        <p:spPr>
          <a:xfrm>
            <a:off x="7993063" y="700971"/>
            <a:ext cx="3975100" cy="3213100"/>
          </a:xfrm>
          <a:prstGeom prst="wedgeEllipseCallout">
            <a:avLst>
              <a:gd name="adj1" fmla="val -80777"/>
              <a:gd name="adj2" fmla="val 1778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chemeClr val="tx1"/>
                </a:solidFill>
                <a:latin typeface="Brush Script MT" panose="03060802040406070304" pitchFamily="66" charset="0"/>
              </a:rPr>
              <a:t>¡</a:t>
            </a:r>
            <a:r>
              <a:rPr lang="es-CL" sz="40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Felicidades acertaste!.</a:t>
            </a:r>
            <a:endParaRPr lang="es-CL" sz="40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Estrella de 5 puntas 5"/>
          <p:cNvSpPr/>
          <p:nvPr/>
        </p:nvSpPr>
        <p:spPr>
          <a:xfrm rot="20683070">
            <a:off x="7720013" y="599372"/>
            <a:ext cx="546100" cy="5207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strella de 5 puntas 6"/>
          <p:cNvSpPr/>
          <p:nvPr/>
        </p:nvSpPr>
        <p:spPr>
          <a:xfrm rot="21249263">
            <a:off x="9251273" y="-928"/>
            <a:ext cx="546100" cy="5207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strella de 5 puntas 7"/>
          <p:cNvSpPr/>
          <p:nvPr/>
        </p:nvSpPr>
        <p:spPr>
          <a:xfrm rot="1315615">
            <a:off x="10801036" y="211229"/>
            <a:ext cx="546100" cy="5207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Pentágono 8">
            <a:hlinkClick r:id="rId2" action="ppaction://hlinksldjump"/>
          </p:cNvPr>
          <p:cNvSpPr/>
          <p:nvPr/>
        </p:nvSpPr>
        <p:spPr>
          <a:xfrm>
            <a:off x="9120336" y="5301669"/>
            <a:ext cx="2184400" cy="774700"/>
          </a:xfrm>
          <a:prstGeom prst="homePlate">
            <a:avLst>
              <a:gd name="adj" fmla="val 385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oper Black" panose="0208090404030B020404" pitchFamily="18" charset="0"/>
              </a:rPr>
              <a:t>CONTINUAR</a:t>
            </a:r>
            <a:endParaRPr lang="es-CL" dirty="0">
              <a:latin typeface="Cooper Black" panose="0208090404030B0204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815059"/>
            <a:ext cx="5616624" cy="4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11424" y="1167135"/>
            <a:ext cx="50850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600" dirty="0">
                <a:latin typeface="Gabriola" panose="04040605051002020D02" pitchFamily="82" charset="0"/>
              </a:rPr>
              <a:t>“El presente material ha sido diseñado para que el/la estudiante que </a:t>
            </a:r>
            <a:r>
              <a:rPr lang="es-CL" sz="3600" dirty="0" smtClean="0">
                <a:latin typeface="Gabriola" panose="04040605051002020D02" pitchFamily="82" charset="0"/>
              </a:rPr>
              <a:t>no cuente </a:t>
            </a:r>
            <a:r>
              <a:rPr lang="es-CL" sz="3600" dirty="0">
                <a:latin typeface="Gabriola" panose="04040605051002020D02" pitchFamily="82" charset="0"/>
              </a:rPr>
              <a:t>con la posibilidad de imprimirlo, pueda desarrollar las </a:t>
            </a:r>
            <a:r>
              <a:rPr lang="es-CL" sz="3600" dirty="0" smtClean="0">
                <a:latin typeface="Gabriola" panose="04040605051002020D02" pitchFamily="82" charset="0"/>
              </a:rPr>
              <a:t>actividades, sin </a:t>
            </a:r>
            <a:r>
              <a:rPr lang="es-CL" sz="3600" dirty="0">
                <a:latin typeface="Gabriola" panose="04040605051002020D02" pitchFamily="82" charset="0"/>
              </a:rPr>
              <a:t>mayor problema, en sus </a:t>
            </a:r>
            <a:r>
              <a:rPr lang="es-CL" sz="3600" dirty="0" smtClean="0">
                <a:latin typeface="Gabriola" panose="04040605051002020D02" pitchFamily="82" charset="0"/>
              </a:rPr>
              <a:t>cuadernos o en el mismo archivo PPT”</a:t>
            </a:r>
            <a:endParaRPr lang="es-CL" sz="3600" dirty="0">
              <a:latin typeface="Gabriola" panose="04040605051002020D02" pitchFamily="82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7129549" y="908720"/>
            <a:ext cx="4608512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L" sz="32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INFORMACIÓN IMPORTANTE</a:t>
            </a:r>
            <a:endParaRPr lang="es-CL" sz="32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2060848"/>
            <a:ext cx="2304256" cy="32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0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lamada ovalada 6"/>
          <p:cNvSpPr/>
          <p:nvPr/>
        </p:nvSpPr>
        <p:spPr>
          <a:xfrm>
            <a:off x="407368" y="404664"/>
            <a:ext cx="3975100" cy="3213100"/>
          </a:xfrm>
          <a:prstGeom prst="wedgeEllipseCallout">
            <a:avLst>
              <a:gd name="adj1" fmla="val 91623"/>
              <a:gd name="adj2" fmla="val 1058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Vuelve e intentarlo… </a:t>
            </a:r>
            <a:endParaRPr lang="es-CL" sz="40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Pentágono 10">
            <a:hlinkClick r:id="rId2" action="ppaction://hlinksldjump"/>
          </p:cNvPr>
          <p:cNvSpPr/>
          <p:nvPr/>
        </p:nvSpPr>
        <p:spPr>
          <a:xfrm flipH="1">
            <a:off x="882750" y="5070118"/>
            <a:ext cx="3024336" cy="774700"/>
          </a:xfrm>
          <a:prstGeom prst="homePlate">
            <a:avLst>
              <a:gd name="adj" fmla="val 385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oper Black" panose="0208090404030B020404" pitchFamily="18" charset="0"/>
              </a:rPr>
              <a:t>VOLVER A JUGAR</a:t>
            </a:r>
            <a:endParaRPr lang="es-CL" dirty="0">
              <a:latin typeface="Cooper Black" panose="0208090404030B0204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556792"/>
            <a:ext cx="527143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7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7878" y="980728"/>
            <a:ext cx="8761413" cy="1481214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¿Cuál es la diferencia entre un personaje principal y un secundario?</a:t>
            </a:r>
            <a:endParaRPr lang="es-CL" sz="4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767408" y="2708920"/>
            <a:ext cx="3096344" cy="16561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Maiandra GD" panose="020E0502030308020204" pitchFamily="34" charset="0"/>
              </a:rPr>
              <a:t>El principal es en quien se centra la historia y el secundario tiene una participación menor.  </a:t>
            </a:r>
            <a:endParaRPr lang="es-CL" sz="2000" dirty="0">
              <a:latin typeface="Maiandra GD" panose="020E0502030308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488488" y="3326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endParaRPr lang="es-CL" sz="4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4590412" y="2708920"/>
            <a:ext cx="3096344" cy="16813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Maiandra GD" panose="020E0502030308020204" pitchFamily="34" charset="0"/>
              </a:rPr>
              <a:t>El principal también se llama protagonista y el secundario tiene una participación mayor.</a:t>
            </a:r>
            <a:endParaRPr lang="es-CL" sz="2000" dirty="0">
              <a:latin typeface="Maiandra GD" panose="020E0502030308020204" pitchFamily="34" charset="0"/>
            </a:endParaRPr>
          </a:p>
        </p:txBody>
      </p:sp>
      <p:sp>
        <p:nvSpPr>
          <p:cNvPr id="7" name="Rectángulo redondeado 6">
            <a:hlinkClick r:id="rId3" action="ppaction://hlinksldjump"/>
          </p:cNvPr>
          <p:cNvSpPr/>
          <p:nvPr/>
        </p:nvSpPr>
        <p:spPr>
          <a:xfrm>
            <a:off x="8413416" y="2636912"/>
            <a:ext cx="3096344" cy="17533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Maiandra GD" panose="020E0502030308020204" pitchFamily="34" charset="0"/>
              </a:rPr>
              <a:t>El principal tiene una participación menor, y el secundario acompaña la historia del principal. </a:t>
            </a:r>
            <a:endParaRPr lang="es-CL" sz="2000" dirty="0">
              <a:latin typeface="Maiandra GD" panose="020E0502030308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44" y="4565190"/>
            <a:ext cx="3484612" cy="21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8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ovalada 4"/>
          <p:cNvSpPr/>
          <p:nvPr/>
        </p:nvSpPr>
        <p:spPr>
          <a:xfrm>
            <a:off x="7993063" y="700971"/>
            <a:ext cx="3975100" cy="3213100"/>
          </a:xfrm>
          <a:prstGeom prst="wedgeEllipseCallout">
            <a:avLst>
              <a:gd name="adj1" fmla="val -80777"/>
              <a:gd name="adj2" fmla="val 1778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chemeClr val="tx1"/>
                </a:solidFill>
                <a:latin typeface="Brush Script MT" panose="03060802040406070304" pitchFamily="66" charset="0"/>
              </a:rPr>
              <a:t>¡Felicidades acertaste!.</a:t>
            </a:r>
            <a:endParaRPr lang="es-CL" sz="40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Estrella de 5 puntas 5"/>
          <p:cNvSpPr/>
          <p:nvPr/>
        </p:nvSpPr>
        <p:spPr>
          <a:xfrm rot="20683070">
            <a:off x="7720013" y="599372"/>
            <a:ext cx="546100" cy="5207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strella de 5 puntas 6"/>
          <p:cNvSpPr/>
          <p:nvPr/>
        </p:nvSpPr>
        <p:spPr>
          <a:xfrm rot="21249263">
            <a:off x="9251273" y="-928"/>
            <a:ext cx="546100" cy="5207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strella de 5 puntas 7"/>
          <p:cNvSpPr/>
          <p:nvPr/>
        </p:nvSpPr>
        <p:spPr>
          <a:xfrm rot="1315615">
            <a:off x="10801036" y="211229"/>
            <a:ext cx="546100" cy="5207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Pentágono 8">
            <a:hlinkClick r:id="rId2" action="ppaction://hlinksldjump"/>
          </p:cNvPr>
          <p:cNvSpPr/>
          <p:nvPr/>
        </p:nvSpPr>
        <p:spPr>
          <a:xfrm>
            <a:off x="9120336" y="5301669"/>
            <a:ext cx="2184400" cy="774700"/>
          </a:xfrm>
          <a:prstGeom prst="homePlate">
            <a:avLst>
              <a:gd name="adj" fmla="val 385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oper Black" panose="0208090404030B020404" pitchFamily="18" charset="0"/>
              </a:rPr>
              <a:t>CONTINUAR</a:t>
            </a:r>
            <a:endParaRPr lang="es-CL" dirty="0">
              <a:latin typeface="Cooper Black" panose="0208090404030B0204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815059"/>
            <a:ext cx="5616624" cy="4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9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lamada ovalada 6"/>
          <p:cNvSpPr/>
          <p:nvPr/>
        </p:nvSpPr>
        <p:spPr>
          <a:xfrm>
            <a:off x="407368" y="404664"/>
            <a:ext cx="3975100" cy="3213100"/>
          </a:xfrm>
          <a:prstGeom prst="wedgeEllipseCallout">
            <a:avLst>
              <a:gd name="adj1" fmla="val 91623"/>
              <a:gd name="adj2" fmla="val 1058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chemeClr val="tx1"/>
                </a:solidFill>
                <a:latin typeface="Brush Script MT" panose="03060802040406070304" pitchFamily="66" charset="0"/>
              </a:rPr>
              <a:t>Vuelve e intentarlo… </a:t>
            </a:r>
            <a:endParaRPr lang="es-CL" sz="40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Pentágono 10">
            <a:hlinkClick r:id="rId2" action="ppaction://hlinksldjump"/>
          </p:cNvPr>
          <p:cNvSpPr/>
          <p:nvPr/>
        </p:nvSpPr>
        <p:spPr>
          <a:xfrm flipH="1">
            <a:off x="882750" y="5070118"/>
            <a:ext cx="3024336" cy="774700"/>
          </a:xfrm>
          <a:prstGeom prst="homePlate">
            <a:avLst>
              <a:gd name="adj" fmla="val 385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oper Black" panose="0208090404030B020404" pitchFamily="18" charset="0"/>
              </a:rPr>
              <a:t>VOLVER A JUGAR</a:t>
            </a:r>
            <a:endParaRPr lang="es-CL" dirty="0">
              <a:latin typeface="Cooper Black" panose="0208090404030B0204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556792"/>
            <a:ext cx="527143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7878" y="980728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4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“De repente” es una palabra clave de:</a:t>
            </a:r>
            <a:endParaRPr lang="es-CL" sz="4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767408" y="3501008"/>
            <a:ext cx="309634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Maiandra GD" panose="020E0502030308020204" pitchFamily="34" charset="0"/>
              </a:rPr>
              <a:t>Inicio del cuento</a:t>
            </a:r>
            <a:endParaRPr lang="es-CL" sz="2400" dirty="0">
              <a:latin typeface="Maiandra GD" panose="020E0502030308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488488" y="3326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3</a:t>
            </a:r>
            <a:endParaRPr lang="es-CL" sz="4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4590412" y="3526124"/>
            <a:ext cx="309634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Maiandra GD" panose="020E0502030308020204" pitchFamily="34" charset="0"/>
              </a:rPr>
              <a:t>Desarrollo del cuento.</a:t>
            </a:r>
            <a:endParaRPr lang="es-CL" sz="2400" dirty="0">
              <a:latin typeface="Maiandra GD" panose="020E0502030308020204" pitchFamily="34" charset="0"/>
            </a:endParaRPr>
          </a:p>
        </p:txBody>
      </p:sp>
      <p:sp>
        <p:nvSpPr>
          <p:cNvPr id="7" name="Rectángulo redondeado 6">
            <a:hlinkClick r:id="rId2" action="ppaction://hlinksldjump"/>
          </p:cNvPr>
          <p:cNvSpPr/>
          <p:nvPr/>
        </p:nvSpPr>
        <p:spPr>
          <a:xfrm>
            <a:off x="8413416" y="3526124"/>
            <a:ext cx="309634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Maiandra GD" panose="020E0502030308020204" pitchFamily="34" charset="0"/>
              </a:rPr>
              <a:t>Final del cuento. </a:t>
            </a:r>
            <a:endParaRPr lang="es-CL" sz="2400" dirty="0">
              <a:latin typeface="Maiandra GD" panose="020E0502030308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44" y="4565190"/>
            <a:ext cx="3484612" cy="21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8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ovalada 4"/>
          <p:cNvSpPr/>
          <p:nvPr/>
        </p:nvSpPr>
        <p:spPr>
          <a:xfrm>
            <a:off x="7993063" y="700971"/>
            <a:ext cx="3975100" cy="3213100"/>
          </a:xfrm>
          <a:prstGeom prst="wedgeEllipseCallout">
            <a:avLst>
              <a:gd name="adj1" fmla="val -80777"/>
              <a:gd name="adj2" fmla="val 1778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solidFill>
                  <a:schemeClr val="tx1"/>
                </a:solidFill>
                <a:latin typeface="Brush Script MT" panose="03060802040406070304" pitchFamily="66" charset="0"/>
              </a:rPr>
              <a:t>¡Felicidades acertaste!.</a:t>
            </a:r>
            <a:endParaRPr lang="es-CL" sz="36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Estrella de 5 puntas 5"/>
          <p:cNvSpPr/>
          <p:nvPr/>
        </p:nvSpPr>
        <p:spPr>
          <a:xfrm rot="20683070">
            <a:off x="7720013" y="599372"/>
            <a:ext cx="546100" cy="5207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strella de 5 puntas 6"/>
          <p:cNvSpPr/>
          <p:nvPr/>
        </p:nvSpPr>
        <p:spPr>
          <a:xfrm rot="21249263">
            <a:off x="9251273" y="-928"/>
            <a:ext cx="546100" cy="5207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strella de 5 puntas 7"/>
          <p:cNvSpPr/>
          <p:nvPr/>
        </p:nvSpPr>
        <p:spPr>
          <a:xfrm rot="1315615">
            <a:off x="10801036" y="211229"/>
            <a:ext cx="546100" cy="5207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Pentágono 8">
            <a:hlinkClick r:id="rId2" action="ppaction://hlinksldjump"/>
          </p:cNvPr>
          <p:cNvSpPr/>
          <p:nvPr/>
        </p:nvSpPr>
        <p:spPr>
          <a:xfrm>
            <a:off x="9120336" y="5301669"/>
            <a:ext cx="2184400" cy="774700"/>
          </a:xfrm>
          <a:prstGeom prst="homePlate">
            <a:avLst>
              <a:gd name="adj" fmla="val 385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oper Black" panose="0208090404030B020404" pitchFamily="18" charset="0"/>
              </a:rPr>
              <a:t>CONTINUAR</a:t>
            </a:r>
            <a:endParaRPr lang="es-CL" dirty="0">
              <a:latin typeface="Cooper Black" panose="0208090404030B0204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815059"/>
            <a:ext cx="5616624" cy="4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6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lamada ovalada 6"/>
          <p:cNvSpPr/>
          <p:nvPr/>
        </p:nvSpPr>
        <p:spPr>
          <a:xfrm>
            <a:off x="407368" y="404664"/>
            <a:ext cx="3975100" cy="3213100"/>
          </a:xfrm>
          <a:prstGeom prst="wedgeEllipseCallout">
            <a:avLst>
              <a:gd name="adj1" fmla="val 91623"/>
              <a:gd name="adj2" fmla="val 1058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chemeClr val="tx1"/>
                </a:solidFill>
                <a:latin typeface="Brush Script MT" panose="03060802040406070304" pitchFamily="66" charset="0"/>
              </a:rPr>
              <a:t>Vuelve e intentarlo… </a:t>
            </a:r>
            <a:endParaRPr lang="es-CL" sz="40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Pentágono 10">
            <a:hlinkClick r:id="rId2" action="ppaction://hlinksldjump"/>
          </p:cNvPr>
          <p:cNvSpPr/>
          <p:nvPr/>
        </p:nvSpPr>
        <p:spPr>
          <a:xfrm flipH="1">
            <a:off x="882750" y="5070118"/>
            <a:ext cx="3024336" cy="774700"/>
          </a:xfrm>
          <a:prstGeom prst="homePlate">
            <a:avLst>
              <a:gd name="adj" fmla="val 385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oper Black" panose="0208090404030B020404" pitchFamily="18" charset="0"/>
              </a:rPr>
              <a:t>VOLVER A JUGAR</a:t>
            </a:r>
            <a:endParaRPr lang="es-CL" dirty="0">
              <a:latin typeface="Cooper Black" panose="0208090404030B0204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556792"/>
            <a:ext cx="527143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7878" y="980728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4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¿Cómo reconoces el final de un cuento?</a:t>
            </a:r>
            <a:endParaRPr lang="es-CL" sz="4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767408" y="3068960"/>
            <a:ext cx="3096344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Maiandra GD" panose="020E0502030308020204" pitchFamily="34" charset="0"/>
              </a:rPr>
              <a:t>Porque se señalan los problemas que enfrentan los personajes. </a:t>
            </a:r>
            <a:endParaRPr lang="es-CL" sz="2000" dirty="0">
              <a:latin typeface="Maiandra GD" panose="020E0502030308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488488" y="33265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4</a:t>
            </a:r>
            <a:endParaRPr lang="es-CL" sz="4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4590412" y="3068960"/>
            <a:ext cx="3096344" cy="13212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Maiandra GD" panose="020E0502030308020204" pitchFamily="34" charset="0"/>
              </a:rPr>
              <a:t>Porque se presentan a los personajes que participaran. </a:t>
            </a:r>
            <a:endParaRPr lang="es-CL" sz="2400" dirty="0">
              <a:latin typeface="Maiandra GD" panose="020E0502030308020204" pitchFamily="34" charset="0"/>
            </a:endParaRPr>
          </a:p>
        </p:txBody>
      </p:sp>
      <p:sp>
        <p:nvSpPr>
          <p:cNvPr id="7" name="Rectángulo redondeado 6">
            <a:hlinkClick r:id="rId3" action="ppaction://hlinksldjump"/>
          </p:cNvPr>
          <p:cNvSpPr/>
          <p:nvPr/>
        </p:nvSpPr>
        <p:spPr>
          <a:xfrm>
            <a:off x="8413416" y="3068960"/>
            <a:ext cx="3096344" cy="13212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Maiandra GD" panose="020E0502030308020204" pitchFamily="34" charset="0"/>
              </a:rPr>
              <a:t>Porque la situación o problema se resolvió. </a:t>
            </a:r>
            <a:endParaRPr lang="es-CL" sz="2400" dirty="0">
              <a:latin typeface="Maiandra GD" panose="020E0502030308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44" y="4565190"/>
            <a:ext cx="3484612" cy="21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50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lamada ovalada 6"/>
          <p:cNvSpPr/>
          <p:nvPr/>
        </p:nvSpPr>
        <p:spPr>
          <a:xfrm>
            <a:off x="407368" y="404664"/>
            <a:ext cx="3975100" cy="3213100"/>
          </a:xfrm>
          <a:prstGeom prst="wedgeEllipseCallout">
            <a:avLst>
              <a:gd name="adj1" fmla="val 91623"/>
              <a:gd name="adj2" fmla="val 1058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>
                <a:solidFill>
                  <a:schemeClr val="tx1"/>
                </a:solidFill>
                <a:latin typeface="Brush Script MT" panose="03060802040406070304" pitchFamily="66" charset="0"/>
              </a:rPr>
              <a:t>Vuelve e intentarlo… </a:t>
            </a:r>
            <a:endParaRPr lang="es-CL" sz="4000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Pentágono 10"/>
          <p:cNvSpPr/>
          <p:nvPr/>
        </p:nvSpPr>
        <p:spPr>
          <a:xfrm flipH="1">
            <a:off x="882750" y="5070118"/>
            <a:ext cx="3024336" cy="774700"/>
          </a:xfrm>
          <a:prstGeom prst="homePlate">
            <a:avLst>
              <a:gd name="adj" fmla="val 385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oper Black" panose="0208090404030B020404" pitchFamily="18" charset="0"/>
              </a:rPr>
              <a:t>VOLVER A JUGAR</a:t>
            </a:r>
            <a:endParaRPr lang="es-CL" dirty="0">
              <a:latin typeface="Cooper Black" panose="0208090404030B0204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556792"/>
            <a:ext cx="527143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2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60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¡Felicidades!</a:t>
            </a:r>
            <a:endParaRPr lang="es-CL" sz="60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47850" y="5733256"/>
            <a:ext cx="8596667" cy="674024"/>
          </a:xfrm>
        </p:spPr>
        <p:txBody>
          <a:bodyPr>
            <a:normAutofit/>
          </a:bodyPr>
          <a:lstStyle/>
          <a:p>
            <a:pPr algn="ctr"/>
            <a:r>
              <a:rPr lang="es-CL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Ahora te toca descansar, lo hiciste muy </a:t>
            </a:r>
            <a:r>
              <a:rPr lang="es-CL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bien</a:t>
            </a:r>
            <a:r>
              <a:rPr lang="es-CL" sz="2800" dirty="0">
                <a:solidFill>
                  <a:schemeClr val="tx1"/>
                </a:solidFill>
                <a:latin typeface="Berlin Sans FB Demi" panose="020E0802020502020306" pitchFamily="34" charset="0"/>
              </a:rPr>
              <a:t>.</a:t>
            </a:r>
            <a:r>
              <a:rPr lang="es-CL" sz="2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endParaRPr lang="es-CL" sz="2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Estrella de 5 puntas 6"/>
          <p:cNvSpPr/>
          <p:nvPr/>
        </p:nvSpPr>
        <p:spPr>
          <a:xfrm>
            <a:off x="10200456" y="404664"/>
            <a:ext cx="1152128" cy="108012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heurón 7"/>
          <p:cNvSpPr/>
          <p:nvPr/>
        </p:nvSpPr>
        <p:spPr>
          <a:xfrm>
            <a:off x="6528048" y="2353203"/>
            <a:ext cx="432048" cy="792088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92144" y="2348880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 smtClean="0">
                <a:latin typeface="Maiandra GD" panose="020E0502030308020204" pitchFamily="34" charset="0"/>
              </a:rPr>
              <a:t>Lo último… </a:t>
            </a:r>
          </a:p>
          <a:p>
            <a:pPr algn="just"/>
            <a:endParaRPr lang="es-CL" sz="2400" dirty="0">
              <a:latin typeface="Maiandra GD" panose="020E0502030308020204" pitchFamily="34" charset="0"/>
            </a:endParaRPr>
          </a:p>
          <a:p>
            <a:pPr algn="just"/>
            <a:r>
              <a:rPr lang="es-CL" sz="2400" dirty="0" smtClean="0">
                <a:latin typeface="Maiandra GD" panose="020E0502030308020204" pitchFamily="34" charset="0"/>
              </a:rPr>
              <a:t>Haz un listado en tu cuaderno, con todos los cuentos que hayas leído en tu vida. </a:t>
            </a:r>
          </a:p>
          <a:p>
            <a:pPr algn="just"/>
            <a:endParaRPr lang="es-CL" sz="2400" dirty="0">
              <a:latin typeface="Maiandra GD" panose="020E0502030308020204" pitchFamily="34" charset="0"/>
            </a:endParaRPr>
          </a:p>
          <a:p>
            <a:pPr algn="just"/>
            <a:r>
              <a:rPr lang="es-CL" sz="2400" dirty="0" smtClean="0">
                <a:latin typeface="Maiandra GD" panose="020E0502030308020204" pitchFamily="34" charset="0"/>
              </a:rPr>
              <a:t>De seguro, serán muchos. </a:t>
            </a:r>
            <a:endParaRPr lang="es-CL" sz="2400" dirty="0">
              <a:latin typeface="Maiandra GD" panose="020E0502030308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97" y="413545"/>
            <a:ext cx="4451147" cy="49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66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114950"/>
            <a:ext cx="8761413" cy="706964"/>
          </a:xfrm>
        </p:spPr>
        <p:txBody>
          <a:bodyPr>
            <a:normAutofit/>
          </a:bodyPr>
          <a:lstStyle/>
          <a:p>
            <a:pPr algn="ctr"/>
            <a:r>
              <a:rPr lang="es-CL" sz="4000" dirty="0" smtClean="0">
                <a:solidFill>
                  <a:srgbClr val="0070C0"/>
                </a:solidFill>
                <a:latin typeface="Bernard MT Condensed" panose="02050806060905020404" pitchFamily="18" charset="0"/>
              </a:rPr>
              <a:t>Activando conocimientos previos</a:t>
            </a:r>
            <a:endParaRPr lang="es-CL" sz="4000" dirty="0">
              <a:solidFill>
                <a:srgbClr val="0070C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53513" y="136712"/>
            <a:ext cx="4286250" cy="42862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4977" y="119396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Maiandra GD" panose="020E0502030308020204" pitchFamily="34" charset="0"/>
              </a:rPr>
              <a:t>¿Sabes qué tipo de texto es </a:t>
            </a:r>
            <a:r>
              <a:rPr lang="es-CL" b="1" dirty="0" smtClean="0">
                <a:latin typeface="Maiandra GD" panose="020E0502030308020204" pitchFamily="34" charset="0"/>
              </a:rPr>
              <a:t>El lobo y los siete cabritos?</a:t>
            </a:r>
            <a:endParaRPr lang="es-CL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4356" y="879832"/>
            <a:ext cx="4286250" cy="42862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12468" y="206820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Maiandra GD" panose="020E0502030308020204" pitchFamily="34" charset="0"/>
              </a:rPr>
              <a:t>¿Cuál fue el último cuento que leíste?</a:t>
            </a:r>
            <a:endParaRPr lang="es-CL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5955" y="254451"/>
            <a:ext cx="4286250" cy="428625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570337" y="1470959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Maiandra GD" panose="020E0502030308020204" pitchFamily="34" charset="0"/>
              </a:rPr>
              <a:t>“Había una vez…” ¿Con qué lo relacionas?</a:t>
            </a:r>
            <a:endParaRPr lang="es-CL" b="1" dirty="0">
              <a:latin typeface="Maiandra GD" panose="020E0502030308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9427" y="1124744"/>
            <a:ext cx="4286250" cy="428625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397539" y="231311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Maiandra GD" panose="020E0502030308020204" pitchFamily="34" charset="0"/>
              </a:rPr>
              <a:t>¿Qué otra cosa recuerdas de los CUENTOS?</a:t>
            </a:r>
            <a:endParaRPr lang="es-CL" b="1" dirty="0">
              <a:latin typeface="Maiandra GD" panose="020E0502030308020204" pitchFamily="34" charset="0"/>
            </a:endParaRPr>
          </a:p>
        </p:txBody>
      </p:sp>
      <p:pic>
        <p:nvPicPr>
          <p:cNvPr id="6150" name="Picture 6" descr="Ilustración de una niña sosteniendo un paraguas | Vector Premiu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34" y="4483321"/>
            <a:ext cx="2413275" cy="24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lamada rectangular redondeada 5"/>
          <p:cNvSpPr/>
          <p:nvPr/>
        </p:nvSpPr>
        <p:spPr>
          <a:xfrm>
            <a:off x="4615256" y="5459822"/>
            <a:ext cx="5144724" cy="783198"/>
          </a:xfrm>
          <a:prstGeom prst="wedgeRoundRectCallout">
            <a:avLst>
              <a:gd name="adj1" fmla="val -78802"/>
              <a:gd name="adj2" fmla="val -2163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Script MT Bold" panose="03040602040607080904" pitchFamily="66" charset="0"/>
              </a:rPr>
              <a:t>Responde estas preguntas oralmente, lo puedes hacer en compañía de un adulto. </a:t>
            </a:r>
            <a:endParaRPr lang="es-CL" sz="2000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9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1504" y="836712"/>
            <a:ext cx="8761413" cy="1015172"/>
          </a:xfrm>
          <a:ln w="28575">
            <a:solidFill>
              <a:srgbClr val="00B0F0"/>
            </a:solidFill>
            <a:prstDash val="dash"/>
          </a:ln>
        </p:spPr>
        <p:txBody>
          <a:bodyPr>
            <a:noAutofit/>
          </a:bodyPr>
          <a:lstStyle/>
          <a:p>
            <a:pPr algn="ctr"/>
            <a:r>
              <a:rPr lang="es-CL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Objetivo</a:t>
            </a:r>
            <a:endParaRPr lang="es-CL" sz="2000" dirty="0">
              <a:solidFill>
                <a:schemeClr val="tx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86436" y="2420888"/>
            <a:ext cx="8825659" cy="3416300"/>
          </a:xfrm>
        </p:spPr>
        <p:txBody>
          <a:bodyPr>
            <a:normAutofit/>
          </a:bodyPr>
          <a:lstStyle/>
          <a:p>
            <a:pPr algn="just"/>
            <a:endParaRPr lang="es-CL" sz="2400" dirty="0"/>
          </a:p>
          <a:p>
            <a:pPr algn="just"/>
            <a:r>
              <a:rPr lang="es-ES" sz="2400" dirty="0"/>
              <a:t>Profundizar su comprensión de las narraciones leídas: </a:t>
            </a:r>
            <a:r>
              <a:rPr lang="es-ES" sz="2400" dirty="0" smtClean="0"/>
              <a:t>principalmente: Cuentos “ El lobo y los siete cabritos” y “El gato con botas”.</a:t>
            </a:r>
            <a:endParaRPr lang="es-ES" sz="2400" dirty="0"/>
          </a:p>
          <a:p>
            <a:pPr algn="just"/>
            <a:r>
              <a:rPr lang="es-CL" sz="2400" dirty="0" smtClean="0"/>
              <a:t>Extraer </a:t>
            </a:r>
            <a:r>
              <a:rPr lang="es-CL" sz="2400" dirty="0"/>
              <a:t>información explícita e </a:t>
            </a:r>
            <a:r>
              <a:rPr lang="es-CL" sz="2400" dirty="0" smtClean="0"/>
              <a:t>implícita. </a:t>
            </a:r>
            <a:r>
              <a:rPr lang="es-CL" sz="2400" dirty="0"/>
              <a:t>	</a:t>
            </a:r>
          </a:p>
          <a:p>
            <a:pPr marL="0" indent="0" algn="just">
              <a:buNone/>
            </a:pPr>
            <a:endParaRPr lang="es-CL" sz="2400" dirty="0"/>
          </a:p>
        </p:txBody>
      </p:sp>
      <p:pic>
        <p:nvPicPr>
          <p:cNvPr id="6" name="Picture 2" descr="El nuevo logo de la plataforma de video YouTube es así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22712" r="22482" b="26495"/>
          <a:stretch/>
        </p:blipFill>
        <p:spPr bwMode="auto">
          <a:xfrm>
            <a:off x="7896200" y="5426219"/>
            <a:ext cx="1617669" cy="9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 rot="21332302">
            <a:off x="652759" y="5623963"/>
            <a:ext cx="4320481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Si quieres aclarar las diferencias entre explícito e implícito, pincha en el link.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5612049" y="6296212"/>
            <a:ext cx="6398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www.youtube.com/watch?v=bRLyhkkyOEg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8" name="Flecha abajo 7"/>
          <p:cNvSpPr/>
          <p:nvPr/>
        </p:nvSpPr>
        <p:spPr>
          <a:xfrm rot="16200000">
            <a:off x="5447928" y="5733256"/>
            <a:ext cx="360040" cy="352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965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5440" y="68567"/>
            <a:ext cx="8761413" cy="706964"/>
          </a:xfrm>
        </p:spPr>
        <p:txBody>
          <a:bodyPr>
            <a:noAutofit/>
          </a:bodyPr>
          <a:lstStyle/>
          <a:p>
            <a:r>
              <a:rPr lang="es-CL" sz="2400" dirty="0">
                <a:solidFill>
                  <a:schemeClr val="tx1"/>
                </a:solidFill>
                <a:latin typeface="Maiandra GD" panose="020E0502030308020204" pitchFamily="34" charset="0"/>
                <a:cs typeface="Arial" pitchFamily="34" charset="0"/>
              </a:rPr>
              <a:t/>
            </a:r>
            <a:br>
              <a:rPr lang="es-CL" sz="2400" dirty="0">
                <a:solidFill>
                  <a:schemeClr val="tx1"/>
                </a:solidFill>
                <a:latin typeface="Maiandra GD" panose="020E0502030308020204" pitchFamily="34" charset="0"/>
                <a:cs typeface="Arial" pitchFamily="34" charset="0"/>
              </a:rPr>
            </a:br>
            <a:r>
              <a:rPr lang="es-CL" sz="2400" b="1" dirty="0" smtClean="0">
                <a:solidFill>
                  <a:schemeClr val="tx1"/>
                </a:solidFill>
                <a:latin typeface="Maiandra GD" panose="020E0502030308020204" pitchFamily="34" charset="0"/>
                <a:cs typeface="Arial" pitchFamily="34" charset="0"/>
              </a:rPr>
              <a:t>ACTIVIDAD:</a:t>
            </a:r>
            <a:r>
              <a:rPr lang="es-CL" sz="2400" dirty="0" smtClean="0">
                <a:solidFill>
                  <a:schemeClr val="tx1"/>
                </a:solidFill>
                <a:latin typeface="Maiandra GD" panose="020E0502030308020204" pitchFamily="34" charset="0"/>
                <a:cs typeface="Arial" pitchFamily="34" charset="0"/>
              </a:rPr>
              <a:t> </a:t>
            </a:r>
            <a:r>
              <a:rPr lang="es-CL" sz="2400" dirty="0" smtClean="0">
                <a:solidFill>
                  <a:schemeClr val="tx1"/>
                </a:solidFill>
                <a:latin typeface="Maiandra GD" panose="020E0502030308020204" pitchFamily="34" charset="0"/>
                <a:cs typeface="Arial" pitchFamily="34" charset="0"/>
              </a:rPr>
              <a:t>Lee </a:t>
            </a:r>
            <a:r>
              <a:rPr lang="es-CL" sz="2400" dirty="0">
                <a:solidFill>
                  <a:schemeClr val="tx1"/>
                </a:solidFill>
                <a:latin typeface="Maiandra GD" panose="020E0502030308020204" pitchFamily="34" charset="0"/>
                <a:cs typeface="Arial" pitchFamily="34" charset="0"/>
              </a:rPr>
              <a:t>con atención </a:t>
            </a:r>
            <a:r>
              <a:rPr lang="es-CL" sz="2400" dirty="0" smtClean="0">
                <a:solidFill>
                  <a:schemeClr val="tx1"/>
                </a:solidFill>
                <a:latin typeface="Maiandra GD" panose="020E0502030308020204" pitchFamily="34" charset="0"/>
                <a:cs typeface="Arial" pitchFamily="34" charset="0"/>
              </a:rPr>
              <a:t>el siguiente cuento. </a:t>
            </a:r>
            <a:endParaRPr lang="es-CL" sz="2400" dirty="0">
              <a:solidFill>
                <a:schemeClr val="tx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7" name="6 Estrella de 5 puntas"/>
          <p:cNvSpPr/>
          <p:nvPr/>
        </p:nvSpPr>
        <p:spPr>
          <a:xfrm rot="21358454">
            <a:off x="282353" y="245738"/>
            <a:ext cx="584690" cy="561845"/>
          </a:xfrm>
          <a:prstGeom prst="star5">
            <a:avLst>
              <a:gd name="adj" fmla="val 22344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407368" y="1583336"/>
            <a:ext cx="861565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300" dirty="0">
                <a:latin typeface="Arial Narrow" panose="020B0606020202030204" pitchFamily="34" charset="0"/>
              </a:rPr>
              <a:t>El hijo pequeño de un molinero se lamentaba de su suerte, pues además de haberse quedado sin padre, por toda herencia había recibido un gato gris.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-Si consigues unas botas y un sombrero para mí –le dijo un día el gato a su sorprendido dueño-, verás en poco tiempo todas las cosas que yo puedo hacer por ti.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Con un saco y una zanahoria el gato preparó una trampa y cogió un conejo gordo y </a:t>
            </a:r>
            <a:r>
              <a:rPr lang="es-ES" sz="1300" dirty="0">
                <a:solidFill>
                  <a:srgbClr val="00B050"/>
                </a:solidFill>
                <a:latin typeface="Arial Narrow" panose="020B0606020202030204" pitchFamily="34" charset="0"/>
              </a:rPr>
              <a:t>orondo</a:t>
            </a:r>
            <a:r>
              <a:rPr lang="es-ES" sz="13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Después, se presentó ante el rey. –Majestad –le informó el gato-, mi amo os envía este conejo, uno de los miles que hay en sus campos.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Al monarca le parecía increíble lo bien que se expresaba un gato.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-¿cómo has dicho que se llama tu amo?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-¡El marques de </a:t>
            </a:r>
            <a:r>
              <a:rPr lang="es-ES" sz="1300" dirty="0" err="1">
                <a:latin typeface="Arial Narrow" panose="020B0606020202030204" pitchFamily="34" charset="0"/>
              </a:rPr>
              <a:t>carabás</a:t>
            </a:r>
            <a:r>
              <a:rPr lang="es-ES" sz="1300" dirty="0">
                <a:latin typeface="Arial Narrow" panose="020B0606020202030204" pitchFamily="34" charset="0"/>
              </a:rPr>
              <a:t>! –respondió con orgullo el gato.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-Amo –le dijo un día el gato con botas a su dueño-, </a:t>
            </a:r>
            <a:r>
              <a:rPr lang="es-ES" sz="1300" dirty="0" smtClean="0">
                <a:latin typeface="Arial Narrow" panose="020B0606020202030204" pitchFamily="34" charset="0"/>
              </a:rPr>
              <a:t>debes </a:t>
            </a:r>
            <a:r>
              <a:rPr lang="es-ES" sz="1300" dirty="0">
                <a:latin typeface="Arial Narrow" panose="020B0606020202030204" pitchFamily="34" charset="0"/>
              </a:rPr>
              <a:t>casarte  con la hija del rey.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-¿Y cómo un pobre como yo podría casarse con una princesa?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-Sigue mis instrucciones.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Hoy a las doce en punto debes meterte en el río y estarte calladito. El chico no entendía nada, pero obedeció.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El gato sabía que era costumbre del rey pasar todos los días a las doce en punto de la mañana en su carroza por el puente que </a:t>
            </a:r>
            <a:r>
              <a:rPr lang="es-ES" sz="1300" dirty="0" smtClean="0">
                <a:latin typeface="Arial Narrow" panose="020B0606020202030204" pitchFamily="34" charset="0"/>
              </a:rPr>
              <a:t>había </a:t>
            </a:r>
            <a:r>
              <a:rPr lang="es-ES" sz="1300" dirty="0">
                <a:latin typeface="Arial Narrow" panose="020B0606020202030204" pitchFamily="34" charset="0"/>
              </a:rPr>
              <a:t>sobre el río.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Cuando vio que aparecía el carruaje, el gato salió de su escondite gritando: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-¡Ayuda</a:t>
            </a:r>
            <a:r>
              <a:rPr lang="es-ES" sz="1300" dirty="0" smtClean="0">
                <a:latin typeface="Arial Narrow" panose="020B0606020202030204" pitchFamily="34" charset="0"/>
              </a:rPr>
              <a:t>! ¡</a:t>
            </a:r>
            <a:r>
              <a:rPr lang="es-ES" sz="1300" dirty="0">
                <a:latin typeface="Arial Narrow" panose="020B0606020202030204" pitchFamily="34" charset="0"/>
              </a:rPr>
              <a:t>Mi señor el marqués de </a:t>
            </a:r>
            <a:r>
              <a:rPr lang="es-ES" sz="1300" dirty="0" err="1">
                <a:latin typeface="Arial Narrow" panose="020B0606020202030204" pitchFamily="34" charset="0"/>
              </a:rPr>
              <a:t>carabás</a:t>
            </a:r>
            <a:r>
              <a:rPr lang="es-ES" sz="1300" dirty="0">
                <a:latin typeface="Arial Narrow" panose="020B0606020202030204" pitchFamily="34" charset="0"/>
              </a:rPr>
              <a:t> ha sido asaltado por unos ladrones</a:t>
            </a:r>
            <a:r>
              <a:rPr lang="es-ES" sz="1300" dirty="0" smtClean="0">
                <a:latin typeface="Arial Narrow" panose="020B0606020202030204" pitchFamily="34" charset="0"/>
              </a:rPr>
              <a:t>! ¡</a:t>
            </a:r>
            <a:r>
              <a:rPr lang="es-ES" sz="1300" dirty="0">
                <a:latin typeface="Arial Narrow" panose="020B0606020202030204" pitchFamily="34" charset="0"/>
              </a:rPr>
              <a:t>Han aprovechado que se estaba bañando y le han robado hasta la ropa!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Al rey le faltó tiempo para reaccionar y mandar a sus servidores que vistieran con los más ricos ropajes al marqués de </a:t>
            </a:r>
            <a:r>
              <a:rPr lang="es-ES" sz="1300" dirty="0" err="1">
                <a:latin typeface="Arial Narrow" panose="020B0606020202030204" pitchFamily="34" charset="0"/>
              </a:rPr>
              <a:t>Carabás</a:t>
            </a:r>
            <a:r>
              <a:rPr lang="es-ES" sz="13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Felices y contentos regresaron todos a palacio, donde el monarca decidió casarle con su única hija, la princesa </a:t>
            </a:r>
            <a:r>
              <a:rPr lang="es-ES" sz="1300" dirty="0" err="1">
                <a:latin typeface="Arial Narrow" panose="020B0606020202030204" pitchFamily="34" charset="0"/>
              </a:rPr>
              <a:t>Florlinda</a:t>
            </a:r>
            <a:r>
              <a:rPr lang="es-ES" sz="13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Y así fue: el gato con botas, con su ingenio, consiguió hacer de su amo todo un príncipe.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Ya rey, el antiguo marqués nombró a su gato gran chambelán, que es, después de sus majestades, quien más manda en el reino.</a:t>
            </a:r>
          </a:p>
          <a:p>
            <a:pPr algn="just"/>
            <a:r>
              <a:rPr lang="es-ES" sz="1300" dirty="0">
                <a:latin typeface="Arial Narrow" panose="020B0606020202030204" pitchFamily="34" charset="0"/>
              </a:rPr>
              <a:t> </a:t>
            </a:r>
          </a:p>
          <a:p>
            <a:pPr algn="ctr"/>
            <a:r>
              <a:rPr lang="es-ES" sz="1300" dirty="0" smtClean="0">
                <a:latin typeface="Arial Narrow" panose="020B0606020202030204" pitchFamily="34" charset="0"/>
              </a:rPr>
              <a:t>Fin</a:t>
            </a:r>
          </a:p>
          <a:p>
            <a:pPr algn="r"/>
            <a:r>
              <a:rPr lang="es-CL" sz="1050" i="1" dirty="0">
                <a:latin typeface="Arial Narrow" panose="020B0606020202030204" pitchFamily="34" charset="0"/>
              </a:rPr>
              <a:t>C</a:t>
            </a:r>
            <a:r>
              <a:rPr lang="es-CL" sz="1050" i="1" dirty="0" smtClean="0">
                <a:latin typeface="Arial Narrow" panose="020B0606020202030204" pitchFamily="34" charset="0"/>
              </a:rPr>
              <a:t>uento </a:t>
            </a:r>
            <a:r>
              <a:rPr lang="es-CL" sz="1050" i="1" dirty="0">
                <a:latin typeface="Arial Narrow" panose="020B0606020202030204" pitchFamily="34" charset="0"/>
              </a:rPr>
              <a:t>popular europeo</a:t>
            </a:r>
            <a:endParaRPr lang="es-ES" sz="1050" i="1" dirty="0">
              <a:latin typeface="Arial Narrow" panose="020B0606020202030204" pitchFamily="34" charset="0"/>
            </a:endParaRPr>
          </a:p>
          <a:p>
            <a:endParaRPr lang="es-ES" sz="1200" b="0" i="0" dirty="0">
              <a:solidFill>
                <a:srgbClr val="696969"/>
              </a:solidFill>
              <a:effectLst/>
              <a:latin typeface="Lora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019" y="2636912"/>
            <a:ext cx="2974464" cy="13647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79" y="1033925"/>
            <a:ext cx="1828800" cy="3429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8331182" y="775531"/>
            <a:ext cx="3825500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Arial Narrow" panose="020B0606020202030204" pitchFamily="34" charset="0"/>
                <a:ea typeface="Cambria" panose="02040503050406030204" pitchFamily="18" charset="0"/>
              </a:rPr>
              <a:t>Orondo: </a:t>
            </a:r>
            <a:r>
              <a:rPr lang="es-CL" dirty="0">
                <a:latin typeface="Arial Narrow" panose="020B0606020202030204" pitchFamily="34" charset="0"/>
              </a:rPr>
              <a:t>Que es o está muy gordo o grueso.</a:t>
            </a:r>
            <a:r>
              <a:rPr lang="es-CL" b="1" dirty="0" smtClean="0">
                <a:latin typeface="Arial Narrow" panose="020B0606020202030204" pitchFamily="34" charset="0"/>
                <a:ea typeface="Cambria" panose="02040503050406030204" pitchFamily="18" charset="0"/>
              </a:rPr>
              <a:t> </a:t>
            </a:r>
            <a:endParaRPr lang="es-CL" b="1" dirty="0">
              <a:latin typeface="Arial Narrow" panose="020B0606020202030204" pitchFamily="34" charset="0"/>
              <a:ea typeface="Cambria" panose="02040503050406030204" pitchFamily="18" charset="0"/>
            </a:endParaRPr>
          </a:p>
        </p:txBody>
      </p:sp>
      <p:pic>
        <p:nvPicPr>
          <p:cNvPr id="16" name="Picture 2" descr="Vectores, imágenes y arte vectorial de stock sobre Mouse+y+mano ...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7183" r="18190" b="14518"/>
          <a:stretch/>
        </p:blipFill>
        <p:spPr bwMode="auto">
          <a:xfrm>
            <a:off x="11280576" y="1308463"/>
            <a:ext cx="576064" cy="7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34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888088" y="222534"/>
            <a:ext cx="4515317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Script MT Bold" panose="03040602040607080904" pitchFamily="66" charset="0"/>
                <a:ea typeface="Cambria" panose="02040503050406030204" pitchFamily="18" charset="0"/>
              </a:rPr>
              <a:t>En estas actividades debes escribirlas en tu cuaderno de lenguaje. </a:t>
            </a:r>
            <a:endParaRPr lang="es-CL" b="1" dirty="0">
              <a:latin typeface="Script MT Bold" panose="03040602040607080904" pitchFamily="66" charset="0"/>
              <a:ea typeface="Cambria" panose="020405030504060302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206E03D-5AC5-2249-AE26-6E1E9BDB45D4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3482">
            <a:off x="10914355" y="246626"/>
            <a:ext cx="978097" cy="118046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1 Título"/>
          <p:cNvSpPr txBox="1">
            <a:spLocks/>
          </p:cNvSpPr>
          <p:nvPr/>
        </p:nvSpPr>
        <p:spPr bwMode="gray">
          <a:xfrm>
            <a:off x="1055440" y="129895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2200" dirty="0" smtClean="0">
                <a:solidFill>
                  <a:schemeClr val="tx1"/>
                </a:solidFill>
                <a:latin typeface="Maiandra GD" panose="020E0502030308020204" pitchFamily="34" charset="0"/>
                <a:cs typeface="Arial" pitchFamily="34" charset="0"/>
              </a:rPr>
              <a:t/>
            </a:r>
            <a:br>
              <a:rPr lang="es-CL" sz="2200" dirty="0" smtClean="0">
                <a:solidFill>
                  <a:schemeClr val="tx1"/>
                </a:solidFill>
                <a:latin typeface="Maiandra GD" panose="020E0502030308020204" pitchFamily="34" charset="0"/>
                <a:cs typeface="Arial" pitchFamily="34" charset="0"/>
              </a:rPr>
            </a:br>
            <a:r>
              <a:rPr lang="es-CL" sz="2200" dirty="0" smtClean="0">
                <a:solidFill>
                  <a:schemeClr val="tx1"/>
                </a:solidFill>
                <a:latin typeface="Maiandra GD" panose="020E0502030308020204" pitchFamily="34" charset="0"/>
                <a:cs typeface="Arial" pitchFamily="34" charset="0"/>
              </a:rPr>
              <a:t>Responde </a:t>
            </a:r>
            <a:r>
              <a:rPr lang="es-CL" sz="2200" dirty="0" smtClean="0">
                <a:solidFill>
                  <a:schemeClr val="tx1"/>
                </a:solidFill>
                <a:latin typeface="Maiandra GD" panose="020E0502030308020204" pitchFamily="34" charset="0"/>
                <a:cs typeface="Arial" pitchFamily="34" charset="0"/>
              </a:rPr>
              <a:t>en tu cuaderno.</a:t>
            </a:r>
            <a:endParaRPr lang="es-CL" sz="2200" dirty="0">
              <a:solidFill>
                <a:schemeClr val="tx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11" name="6 Estrella de 5 puntas"/>
          <p:cNvSpPr/>
          <p:nvPr/>
        </p:nvSpPr>
        <p:spPr>
          <a:xfrm rot="21358454">
            <a:off x="451749" y="264777"/>
            <a:ext cx="584690" cy="561845"/>
          </a:xfrm>
          <a:prstGeom prst="star5">
            <a:avLst>
              <a:gd name="adj" fmla="val 22344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 descr="Hoja de cuaderno | Vector Grati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0EBD7"/>
              </a:clrFrom>
              <a:clrTo>
                <a:srgbClr val="F0EB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t="10410" r="18403" b="12301"/>
          <a:stretch/>
        </p:blipFill>
        <p:spPr bwMode="auto">
          <a:xfrm>
            <a:off x="191693" y="1592976"/>
            <a:ext cx="77699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749" y="1268759"/>
            <a:ext cx="7431360" cy="38633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000" b="1" dirty="0" smtClean="0">
              <a:latin typeface="Maiandra GD" panose="020E0502030308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2000" b="1" dirty="0">
              <a:latin typeface="Maiandra GD" panose="020E0502030308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000" b="1" dirty="0" smtClean="0">
                <a:latin typeface="Maiandra GD" panose="020E0502030308020204" pitchFamily="34" charset="0"/>
                <a:cs typeface="Arial" pitchFamily="34" charset="0"/>
              </a:rPr>
              <a:t>a)¿Cuáles son las características psicológicas del gato con botas? </a:t>
            </a:r>
            <a:endParaRPr lang="es-ES" sz="2000" b="1" dirty="0">
              <a:latin typeface="Maiandra GD" panose="020E0502030308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2000" b="1" dirty="0">
              <a:latin typeface="Maiandra GD" panose="020E0502030308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2000" b="1" dirty="0" smtClean="0">
                <a:latin typeface="Maiandra GD" panose="020E0502030308020204" pitchFamily="34" charset="0"/>
                <a:cs typeface="Arial" pitchFamily="34" charset="0"/>
              </a:rPr>
              <a:t>b</a:t>
            </a:r>
            <a:r>
              <a:rPr lang="es-CL" sz="2000" b="1" dirty="0">
                <a:latin typeface="Maiandra GD" panose="020E0502030308020204" pitchFamily="34" charset="0"/>
                <a:cs typeface="Arial" pitchFamily="34" charset="0"/>
              </a:rPr>
              <a:t>) </a:t>
            </a:r>
            <a:r>
              <a:rPr lang="es-CL" sz="2000" b="1" dirty="0" smtClean="0">
                <a:latin typeface="Maiandra GD" panose="020E0502030308020204" pitchFamily="34" charset="0"/>
                <a:cs typeface="Arial" pitchFamily="34" charset="0"/>
              </a:rPr>
              <a:t>¿Crees que el hijo menor del molinero, fue el que recibió la mejor herencia de los tres hermanos? Justifica tu respuesta.</a:t>
            </a:r>
            <a:endParaRPr lang="es-CL" sz="2000" b="1" dirty="0">
              <a:latin typeface="Maiandra GD" panose="020E0502030308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L" sz="2000" b="1" dirty="0">
                <a:latin typeface="Maiandra GD" panose="020E0502030308020204" pitchFamily="34" charset="0"/>
                <a:cs typeface="Arial" pitchFamily="34" charset="0"/>
              </a:rPr>
              <a:t>       </a:t>
            </a:r>
            <a:endParaRPr lang="es-CL" sz="2000" b="1" dirty="0" smtClean="0">
              <a:latin typeface="Maiandra GD" panose="020E0502030308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2400" b="1" dirty="0">
              <a:latin typeface="Maiandra GD" panose="020E0502030308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2400" b="1" dirty="0">
              <a:latin typeface="Maiandra GD" panose="020E0502030308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L" sz="2400" b="1" dirty="0">
              <a:latin typeface="Maiandra GD" panose="020E0502030308020204" pitchFamily="34" charset="0"/>
              <a:cs typeface="Arial" pitchFamily="34" charset="0"/>
            </a:endParaRPr>
          </a:p>
        </p:txBody>
      </p:sp>
      <p:pic>
        <p:nvPicPr>
          <p:cNvPr id="3076" name="Picture 4" descr="post it rosa[4] | Educaendigital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076" y="1995567"/>
            <a:ext cx="3790371" cy="37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 rot="21411650">
            <a:off x="8699606" y="3064113"/>
            <a:ext cx="2509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latin typeface="Comic Sans MS" panose="030F0702030302020204" pitchFamily="66" charset="0"/>
                <a:cs typeface="Arial" pitchFamily="34" charset="0"/>
              </a:rPr>
              <a:t>ACTIVIDAD COMPLEMENTARIA</a:t>
            </a:r>
          </a:p>
          <a:p>
            <a:pPr algn="ctr"/>
            <a:endParaRPr lang="es-CL" sz="16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ctr"/>
            <a:r>
              <a:rPr lang="es-CL" sz="1600" dirty="0" smtClean="0">
                <a:latin typeface="Comic Sans MS" panose="030F0702030302020204" pitchFamily="66" charset="0"/>
                <a:cs typeface="Arial" pitchFamily="34" charset="0"/>
              </a:rPr>
              <a:t>Responde en tu cuaderno las preguntas que ha enviado nuestra querida profesora </a:t>
            </a:r>
            <a:r>
              <a:rPr lang="es-CL" sz="1600" dirty="0" err="1" smtClean="0">
                <a:latin typeface="Comic Sans MS" panose="030F0702030302020204" pitchFamily="66" charset="0"/>
                <a:cs typeface="Arial" pitchFamily="34" charset="0"/>
              </a:rPr>
              <a:t>Susanne</a:t>
            </a:r>
            <a:r>
              <a:rPr lang="es-CL" sz="1600" dirty="0" smtClean="0">
                <a:latin typeface="Comic Sans MS" panose="030F0702030302020204" pitchFamily="66" charset="0"/>
                <a:cs typeface="Arial" pitchFamily="34" charset="0"/>
              </a:rPr>
              <a:t>.</a:t>
            </a:r>
            <a:endParaRPr lang="es-CL" sz="1600" dirty="0"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60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31504" y="2852936"/>
            <a:ext cx="8613454" cy="17616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CL" sz="24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Identificar la estructura de los cuentos y su propósito comunicativo.</a:t>
            </a:r>
          </a:p>
          <a:p>
            <a:pPr marL="0" indent="0">
              <a:buNone/>
            </a:pPr>
            <a:endParaRPr lang="es-CL" sz="24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s-CL" sz="2400" dirty="0" smtClean="0">
                <a:latin typeface="+mj-lt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s-CL" sz="24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s-CL" sz="2400" dirty="0">
              <a:latin typeface="+mj-lt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17" y="724668"/>
            <a:ext cx="1656184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>
            <a:extLst>
              <a:ext uri="{FF2B5EF4-FFF2-40B4-BE49-F238E27FC236}">
                <a16:creationId xmlns:a16="http://schemas.microsoft.com/office/drawing/2014/main" id="{5A7783D4-0D8B-DA41-BB5A-0C74444C73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948254"/>
            <a:ext cx="1008112" cy="792088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 bwMode="gray">
          <a:xfrm>
            <a:off x="1631504" y="836712"/>
            <a:ext cx="8761413" cy="1015172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L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¿Continuemos?</a:t>
            </a:r>
            <a:endParaRPr lang="es-CL" sz="2000" dirty="0">
              <a:solidFill>
                <a:schemeClr val="tx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9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5760" y="1705289"/>
            <a:ext cx="4517668" cy="6338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¿Qué es un cuento?</a:t>
            </a:r>
          </a:p>
          <a:p>
            <a:pPr marL="0" indent="0">
              <a:buNone/>
            </a:pPr>
            <a:r>
              <a:rPr lang="es-E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  <a:cs typeface="Arial" pitchFamily="34" charset="0"/>
              </a:rPr>
              <a:t> </a:t>
            </a:r>
            <a:endParaRPr lang="es-ES" sz="4000" dirty="0">
              <a:solidFill>
                <a:schemeClr val="accent1">
                  <a:lumMod val="60000"/>
                  <a:lumOff val="40000"/>
                </a:schemeClr>
              </a:solidFill>
              <a:latin typeface="Berlin Sans FB Demi" panose="020E0802020502020306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6182" y="2757751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600" dirty="0">
                <a:latin typeface="Gabriola" panose="04040605051002020D02" pitchFamily="82" charset="0"/>
              </a:rPr>
              <a:t>El cuento es una narración corta en la que intervienen </a:t>
            </a:r>
            <a:r>
              <a:rPr lang="es-CL" sz="3600" dirty="0" smtClean="0">
                <a:latin typeface="Gabriola" panose="04040605051002020D02" pitchFamily="82" charset="0"/>
              </a:rPr>
              <a:t> </a:t>
            </a:r>
            <a:r>
              <a:rPr lang="es-CL" sz="3600" dirty="0" smtClean="0">
                <a:latin typeface="Gabriola" panose="04040605051002020D02" pitchFamily="82" charset="0"/>
              </a:rPr>
              <a:t>personajes, que </a:t>
            </a:r>
            <a:r>
              <a:rPr lang="es-CL" sz="3600" dirty="0">
                <a:latin typeface="Gabriola" panose="04040605051002020D02" pitchFamily="82" charset="0"/>
              </a:rPr>
              <a:t>realizan acciones en un lugar y un tiempo </a:t>
            </a:r>
            <a:r>
              <a:rPr lang="es-CL" sz="3600" dirty="0" smtClean="0">
                <a:latin typeface="Gabriola" panose="04040605051002020D02" pitchFamily="82" charset="0"/>
              </a:rPr>
              <a:t> determinado</a:t>
            </a:r>
            <a:r>
              <a:rPr lang="es-CL" sz="3600" dirty="0">
                <a:latin typeface="Gabriola" panose="04040605051002020D02" pitchFamily="82" charset="0"/>
              </a:rPr>
              <a:t>.</a:t>
            </a:r>
          </a:p>
          <a:p>
            <a:pPr algn="just"/>
            <a:endParaRPr lang="es-CL" sz="3600" dirty="0">
              <a:latin typeface="Gabriola" panose="04040605051002020D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3573534"/>
            <a:ext cx="1676526" cy="14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004">
            <a:off x="1703512" y="1101702"/>
            <a:ext cx="1565340" cy="165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847528" y="5545667"/>
            <a:ext cx="7776863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atin typeface="Maiandra GD" panose="020E0502030308020204" pitchFamily="34" charset="0"/>
                <a:ea typeface="Cambria" panose="02040503050406030204" pitchFamily="18" charset="0"/>
              </a:rPr>
              <a:t>RECUERDA</a:t>
            </a:r>
            <a:r>
              <a:rPr lang="es-CL" sz="2000" b="1" dirty="0" smtClean="0">
                <a:latin typeface="Script MT Bold" panose="03040602040607080904" pitchFamily="66" charset="0"/>
                <a:ea typeface="Cambria" panose="02040503050406030204" pitchFamily="18" charset="0"/>
              </a:rPr>
              <a:t>: cuando veas esta manito, copia en tu cuaderno de lenguaje</a:t>
            </a:r>
            <a:endParaRPr lang="es-CL" sz="2000" b="1" dirty="0">
              <a:latin typeface="Script MT Bold" panose="03040602040607080904" pitchFamily="66" charset="0"/>
              <a:ea typeface="Cambria" panose="02040503050406030204" pitchFamily="18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4206E03D-5AC5-2249-AE26-6E1E9BDB45D4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3482">
            <a:off x="9349937" y="5303660"/>
            <a:ext cx="1268988" cy="128423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6626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>
            <a:off x="695400" y="2132856"/>
            <a:ext cx="5904656" cy="2808312"/>
          </a:xfrm>
          <a:prstGeom prst="wedgeEllipseCallout">
            <a:avLst>
              <a:gd name="adj1" fmla="val 70697"/>
              <a:gd name="adj2" fmla="val 2848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3512" y="652239"/>
            <a:ext cx="8761413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4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¿Quiénes participan de la narración?</a:t>
            </a:r>
            <a:endParaRPr lang="es-CL" sz="4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4955" y="2603500"/>
            <a:ext cx="4725022" cy="13295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3200" dirty="0" smtClean="0">
                <a:solidFill>
                  <a:schemeClr val="bg1"/>
                </a:solidFill>
                <a:latin typeface="Script MT Bold" panose="03040602040607080904" pitchFamily="66" charset="0"/>
              </a:rPr>
              <a:t>Personajes que viven algunas situaciones o acontecimientos especiales. </a:t>
            </a:r>
            <a:endParaRPr lang="es-CL" sz="3200" dirty="0">
              <a:solidFill>
                <a:schemeClr val="bg1"/>
              </a:solidFill>
              <a:latin typeface="Script MT Bold" panose="03040602040607080904" pitchFamily="66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206E03D-5AC5-2249-AE26-6E1E9BDB45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3482">
            <a:off x="10586113" y="415488"/>
            <a:ext cx="978097" cy="118046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497" y="2348880"/>
            <a:ext cx="30003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75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6889</TotalTime>
  <Words>1071</Words>
  <Application>Microsoft Office PowerPoint</Application>
  <PresentationFormat>Panorámica</PresentationFormat>
  <Paragraphs>193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5" baseType="lpstr">
      <vt:lpstr>Arial</vt:lpstr>
      <vt:lpstr>Arial Narrow</vt:lpstr>
      <vt:lpstr>Berlin Sans FB Demi</vt:lpstr>
      <vt:lpstr>Bernard MT Condensed</vt:lpstr>
      <vt:lpstr>Brush Script MT</vt:lpstr>
      <vt:lpstr>Calibri</vt:lpstr>
      <vt:lpstr>Cambria</vt:lpstr>
      <vt:lpstr>Comic Sans MS</vt:lpstr>
      <vt:lpstr>Cooper Black</vt:lpstr>
      <vt:lpstr>Gabriola</vt:lpstr>
      <vt:lpstr>Lora</vt:lpstr>
      <vt:lpstr>Maiandra GD</vt:lpstr>
      <vt:lpstr>Script MT Bold</vt:lpstr>
      <vt:lpstr>Trebuchet MS</vt:lpstr>
      <vt:lpstr>Wingdings 3</vt:lpstr>
      <vt:lpstr>Faceta</vt:lpstr>
      <vt:lpstr>Presentación de PowerPoint</vt:lpstr>
      <vt:lpstr>“El presente material ha sido diseñado para que el/la estudiante que no cuente con la posibilidad de imprimirlo, pueda desarrollar las actividades, sin mayor problema, en sus cuadernos o en el mismo archivo PPT”</vt:lpstr>
      <vt:lpstr>Activando conocimientos previos</vt:lpstr>
      <vt:lpstr>Objetivo</vt:lpstr>
      <vt:lpstr> ACTIVIDAD: Lee con atención el siguiente cuento. </vt:lpstr>
      <vt:lpstr>Presentación de PowerPoint</vt:lpstr>
      <vt:lpstr>Presentación de PowerPoint</vt:lpstr>
      <vt:lpstr>Presentación de PowerPoint</vt:lpstr>
      <vt:lpstr>¿Quiénes participan de la narración?</vt:lpstr>
      <vt:lpstr>Tipos de personajes </vt:lpstr>
      <vt:lpstr>Estructura del cuento</vt:lpstr>
      <vt:lpstr>Palabras claves para armar tu cuento. </vt:lpstr>
      <vt:lpstr>Presentación de PowerPoint</vt:lpstr>
      <vt:lpstr>Planificando mi cuento</vt:lpstr>
      <vt:lpstr>Manos a la obra!  A escribir  tu cuento</vt:lpstr>
      <vt:lpstr>Presentación de PowerPoint</vt:lpstr>
      <vt:lpstr> </vt:lpstr>
      <vt:lpstr>¿Qué es un cuento?</vt:lpstr>
      <vt:lpstr>Presentación de PowerPoint</vt:lpstr>
      <vt:lpstr>Presentación de PowerPoint</vt:lpstr>
      <vt:lpstr>¿Cuál es la diferencia entre un personaje principal y un secundario?</vt:lpstr>
      <vt:lpstr>Presentación de PowerPoint</vt:lpstr>
      <vt:lpstr>Presentación de PowerPoint</vt:lpstr>
      <vt:lpstr>“De repente” es una palabra clave de:</vt:lpstr>
      <vt:lpstr>Presentación de PowerPoint</vt:lpstr>
      <vt:lpstr>Presentación de PowerPoint</vt:lpstr>
      <vt:lpstr>¿Cómo reconoces el final de un cuento?</vt:lpstr>
      <vt:lpstr>Presentación de PowerPoint</vt:lpstr>
      <vt:lpstr>¡Felicidades!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Felipe Oyanader</cp:lastModifiedBy>
  <cp:revision>103</cp:revision>
  <dcterms:created xsi:type="dcterms:W3CDTF">2020-04-08T14:32:02Z</dcterms:created>
  <dcterms:modified xsi:type="dcterms:W3CDTF">2020-05-03T23:00:59Z</dcterms:modified>
</cp:coreProperties>
</file>