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/>
    <p:restoredTop sz="94669"/>
  </p:normalViewPr>
  <p:slideViewPr>
    <p:cSldViewPr>
      <p:cViewPr varScale="1">
        <p:scale>
          <a:sx n="69" d="100"/>
          <a:sy n="69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211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702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9540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424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5250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552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7822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1350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8929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38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335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674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0340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036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8156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89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97F8A-EBE4-4D0D-B841-5944BB3CC6E2}" type="datetimeFigureOut">
              <a:rPr lang="es-CL" smtClean="0"/>
              <a:t>08-05-2020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4D57A40-C18B-4E22-80D4-A40C09E5A9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07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1511141"/>
            <a:ext cx="3450679" cy="306998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8865" y="126876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es-CL" sz="5400" dirty="0" smtClean="0">
                <a:latin typeface="Arial Black" panose="020B0A04020102020204" pitchFamily="34" charset="0"/>
              </a:rPr>
              <a:t>¿REPASEMOS?</a:t>
            </a:r>
            <a:endParaRPr lang="es-CL" sz="5400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87624" y="4581128"/>
            <a:ext cx="6347714" cy="3880773"/>
          </a:xfrm>
        </p:spPr>
        <p:txBody>
          <a:bodyPr/>
          <a:lstStyle/>
          <a:p>
            <a:pPr marL="0" indent="0" algn="ctr">
              <a:buNone/>
            </a:pPr>
            <a:r>
              <a:rPr lang="es-CL" dirty="0" smtClean="0"/>
              <a:t>Programa de Integración Escolar</a:t>
            </a:r>
          </a:p>
          <a:p>
            <a:pPr marL="0" indent="0" algn="ctr">
              <a:buNone/>
            </a:pPr>
            <a:r>
              <a:rPr lang="es-CL" dirty="0" smtClean="0"/>
              <a:t>Educadora Diferencial Daniela Bustamante </a:t>
            </a:r>
          </a:p>
          <a:p>
            <a:pPr marL="0" indent="0" algn="ctr">
              <a:buNone/>
            </a:pPr>
            <a:r>
              <a:rPr lang="es-CL" dirty="0" smtClean="0"/>
              <a:t>Escuela San José, Recoleta</a:t>
            </a:r>
            <a:endParaRPr lang="es-CL" dirty="0"/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4117"/>
            <a:ext cx="2533585" cy="10108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25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7016" y="2204864"/>
            <a:ext cx="8856984" cy="5577483"/>
          </a:xfrm>
        </p:spPr>
        <p:txBody>
          <a:bodyPr/>
          <a:lstStyle/>
          <a:p>
            <a:pPr marL="0" indent="0">
              <a:buNone/>
            </a:pPr>
            <a:r>
              <a:rPr lang="es-CL" sz="4800" b="1" dirty="0">
                <a:solidFill>
                  <a:srgbClr val="00B0F0"/>
                </a:solidFill>
              </a:rPr>
              <a:t>¿Qué es </a:t>
            </a:r>
            <a:r>
              <a:rPr lang="es-CL" sz="4800" b="1" dirty="0" smtClean="0">
                <a:solidFill>
                  <a:srgbClr val="00B0F0"/>
                </a:solidFill>
              </a:rPr>
              <a:t>un algoritmo</a:t>
            </a:r>
            <a:r>
              <a:rPr lang="es-CL" sz="4800" b="1" dirty="0">
                <a:solidFill>
                  <a:srgbClr val="00B0F0"/>
                </a:solidFill>
              </a:rPr>
              <a:t>?</a:t>
            </a:r>
          </a:p>
          <a:p>
            <a:pPr marL="0" indent="0">
              <a:buNone/>
            </a:pPr>
            <a:endParaRPr lang="es-CL" dirty="0"/>
          </a:p>
          <a:p>
            <a:pPr marL="0" indent="0" algn="ctr">
              <a:buNone/>
            </a:pPr>
            <a:r>
              <a:rPr lang="es-CL" sz="4000" dirty="0">
                <a:solidFill>
                  <a:schemeClr val="tx1"/>
                </a:solidFill>
                <a:latin typeface="Comic Sans MS" pitchFamily="66" charset="0"/>
              </a:rPr>
              <a:t>Son instrucciones que se dan paso a paso para resolver un problema o una operación matemática.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56" y="257950"/>
            <a:ext cx="168592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4550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852" y="16015"/>
            <a:ext cx="6347713" cy="1320800"/>
          </a:xfrm>
        </p:spPr>
        <p:txBody>
          <a:bodyPr/>
          <a:lstStyle/>
          <a:p>
            <a:r>
              <a:rPr lang="es-CL" b="1" dirty="0">
                <a:solidFill>
                  <a:srgbClr val="00B0F0"/>
                </a:solidFill>
              </a:rPr>
              <a:t>Algoritmo de la adición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837580"/>
            <a:ext cx="8229600" cy="5001419"/>
          </a:xfrm>
        </p:spPr>
        <p:txBody>
          <a:bodyPr/>
          <a:lstStyle/>
          <a:p>
            <a:pPr marL="0" indent="0" algn="just">
              <a:buNone/>
            </a:pPr>
            <a:r>
              <a:rPr lang="es-CL" sz="2800" dirty="0"/>
              <a:t>Imagina que necesitas sumar </a:t>
            </a:r>
            <a:r>
              <a:rPr lang="es-CL" sz="2800" dirty="0"/>
              <a:t>2</a:t>
            </a:r>
            <a:r>
              <a:rPr lang="es-CL" sz="2800" dirty="0" smtClean="0"/>
              <a:t>43 </a:t>
            </a:r>
            <a:r>
              <a:rPr lang="es-CL" sz="2800" dirty="0"/>
              <a:t>+ </a:t>
            </a:r>
            <a:r>
              <a:rPr lang="es-CL" sz="2800" dirty="0" smtClean="0"/>
              <a:t>129</a:t>
            </a:r>
            <a:r>
              <a:rPr lang="es-CL" sz="2800" dirty="0"/>
              <a:t>, entonces:</a:t>
            </a:r>
          </a:p>
          <a:p>
            <a:pPr marL="0" indent="0" algn="just">
              <a:buNone/>
            </a:pPr>
            <a:r>
              <a:rPr lang="es-CL" sz="2400" dirty="0" smtClean="0">
                <a:solidFill>
                  <a:srgbClr val="0070C0"/>
                </a:solidFill>
                <a:latin typeface="Comic Sans MS" pitchFamily="66" charset="0"/>
              </a:rPr>
              <a:t>1. Ubica </a:t>
            </a:r>
            <a:r>
              <a:rPr lang="es-CL" sz="2400" dirty="0">
                <a:solidFill>
                  <a:srgbClr val="0070C0"/>
                </a:solidFill>
                <a:latin typeface="Comic Sans MS" pitchFamily="66" charset="0"/>
              </a:rPr>
              <a:t>los números según su posición (unidades, decenas y centenas)</a:t>
            </a:r>
          </a:p>
          <a:p>
            <a:pPr marL="0" indent="0" algn="just">
              <a:buNone/>
            </a:pPr>
            <a:endParaRPr lang="es-CL" sz="2400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421845"/>
              </p:ext>
            </p:extLst>
          </p:nvPr>
        </p:nvGraphicFramePr>
        <p:xfrm>
          <a:off x="971600" y="2420891"/>
          <a:ext cx="6456040" cy="3384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9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2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77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437">
                <a:tc>
                  <a:txBody>
                    <a:bodyPr/>
                    <a:lstStyle/>
                    <a:p>
                      <a:endParaRPr lang="es-C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CENTENA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DECENA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UNIDAD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9498">
                <a:tc>
                  <a:txBody>
                    <a:bodyPr/>
                    <a:lstStyle/>
                    <a:p>
                      <a:r>
                        <a:rPr lang="es-CL" sz="28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r>
                        <a:rPr lang="es-CL" sz="3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CL" sz="3200" dirty="0" smtClean="0">
                          <a:solidFill>
                            <a:schemeClr val="tx1"/>
                          </a:solidFill>
                        </a:rPr>
                        <a:t>2  </a:t>
                      </a:r>
                      <a:r>
                        <a:rPr lang="es-CL" sz="3200" dirty="0">
                          <a:solidFill>
                            <a:schemeClr val="tx1"/>
                          </a:solidFill>
                        </a:rPr>
                        <a:t>4  </a:t>
                      </a:r>
                      <a:r>
                        <a:rPr lang="es-CL" sz="3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CL" sz="3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s-CL" sz="3200" u="sng" dirty="0" smtClean="0">
                          <a:solidFill>
                            <a:schemeClr val="tx1"/>
                          </a:solidFill>
                        </a:rPr>
                        <a:t>+1  2  9 </a:t>
                      </a:r>
                      <a:r>
                        <a:rPr lang="es-CL" sz="3200" u="sng" baseline="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s-CL" sz="3200" u="sng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s-CL" sz="28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s-C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437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744" y="2884658"/>
            <a:ext cx="783825" cy="847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659" y="2884658"/>
            <a:ext cx="674863" cy="815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44231" y="3068960"/>
            <a:ext cx="214952" cy="538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6 Conector recto"/>
          <p:cNvCxnSpPr/>
          <p:nvPr/>
        </p:nvCxnSpPr>
        <p:spPr>
          <a:xfrm>
            <a:off x="2943744" y="3732009"/>
            <a:ext cx="4436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095" y="2868545"/>
            <a:ext cx="7810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802276"/>
            <a:ext cx="7810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569" y="3801360"/>
            <a:ext cx="360442" cy="828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636" y="3978455"/>
            <a:ext cx="196913" cy="6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769402"/>
            <a:ext cx="218148" cy="896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028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sz="2400" dirty="0" smtClean="0">
                <a:solidFill>
                  <a:srgbClr val="0070C0"/>
                </a:solidFill>
                <a:latin typeface="Comic Sans MS" pitchFamily="66" charset="0"/>
              </a:rPr>
              <a:t>2. Suma </a:t>
            </a:r>
            <a:r>
              <a:rPr lang="es-CL" sz="2400" dirty="0">
                <a:solidFill>
                  <a:srgbClr val="0070C0"/>
                </a:solidFill>
                <a:latin typeface="Comic Sans MS" pitchFamily="66" charset="0"/>
              </a:rPr>
              <a:t>unidades con unidades, decenas con decenas y centenas con centenas.  Si el número de cada posición es mayor que 9 canjea como se muestra en la imagen (reserva)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2060848"/>
            <a:ext cx="781050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1114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8204" y="236126"/>
            <a:ext cx="6347713" cy="1320800"/>
          </a:xfrm>
        </p:spPr>
        <p:txBody>
          <a:bodyPr/>
          <a:lstStyle/>
          <a:p>
            <a:r>
              <a:rPr lang="es-CL" b="1" dirty="0">
                <a:solidFill>
                  <a:srgbClr val="00B0F0"/>
                </a:solidFill>
              </a:rPr>
              <a:t>Algoritmo de la sustracción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39552" y="134076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rgbClr val="0070C0"/>
                </a:solidFill>
              </a:rPr>
              <a:t>1. Primero debes tener presente que lo </a:t>
            </a:r>
            <a:r>
              <a:rPr lang="es-CL" sz="2000" b="1" dirty="0">
                <a:solidFill>
                  <a:srgbClr val="FF0000"/>
                </a:solidFill>
              </a:rPr>
              <a:t>«</a:t>
            </a:r>
            <a:r>
              <a:rPr lang="es-CL" sz="2000" b="1" u="sng" dirty="0">
                <a:solidFill>
                  <a:srgbClr val="FF0000"/>
                </a:solidFill>
              </a:rPr>
              <a:t>MINUENDO»</a:t>
            </a:r>
            <a:r>
              <a:rPr lang="es-CL" sz="2000" b="1" dirty="0">
                <a:solidFill>
                  <a:srgbClr val="FF0000"/>
                </a:solidFill>
              </a:rPr>
              <a:t>  </a:t>
            </a:r>
            <a:r>
              <a:rPr lang="es-CL" sz="2000" b="1" dirty="0">
                <a:solidFill>
                  <a:srgbClr val="0070C0"/>
                </a:solidFill>
              </a:rPr>
              <a:t>es lo que tienes, y el </a:t>
            </a:r>
            <a:r>
              <a:rPr lang="es-CL" sz="2000" b="1" u="sng" dirty="0">
                <a:solidFill>
                  <a:schemeClr val="accent2"/>
                </a:solidFill>
              </a:rPr>
              <a:t>«SUSTRAENDO»</a:t>
            </a:r>
            <a:r>
              <a:rPr lang="es-CL" sz="2000" b="1" dirty="0">
                <a:solidFill>
                  <a:schemeClr val="accent2"/>
                </a:solidFill>
              </a:rPr>
              <a:t> </a:t>
            </a:r>
            <a:r>
              <a:rPr lang="es-CL" sz="2000" b="1" dirty="0">
                <a:solidFill>
                  <a:srgbClr val="0070C0"/>
                </a:solidFill>
              </a:rPr>
              <a:t>es lo que debes quitar.</a:t>
            </a:r>
          </a:p>
        </p:txBody>
      </p:sp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29" y="2492896"/>
            <a:ext cx="8453535" cy="3037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20796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400" b="1" dirty="0">
                <a:solidFill>
                  <a:srgbClr val="0070C0"/>
                </a:solidFill>
              </a:rPr>
              <a:t>2. Ahora debes restar </a:t>
            </a:r>
            <a:r>
              <a:rPr lang="es-CL" sz="2400" b="1" dirty="0">
                <a:solidFill>
                  <a:srgbClr val="FF0000"/>
                </a:solidFill>
              </a:rPr>
              <a:t>(quitar) </a:t>
            </a:r>
            <a:r>
              <a:rPr lang="es-CL" sz="2400" b="1" dirty="0">
                <a:solidFill>
                  <a:srgbClr val="0070C0"/>
                </a:solidFill>
              </a:rPr>
              <a:t>las unidades a las unidades, las decenas a las decenas y las centenas a  las centenas.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54" y="2132856"/>
            <a:ext cx="8147031" cy="3119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447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s-CL" sz="2400" dirty="0">
                <a:solidFill>
                  <a:srgbClr val="00B0F0"/>
                </a:solidFill>
              </a:rPr>
              <a:t>… puedes canjear con la decena, es decir, «pedirle al vecino»…</a:t>
            </a:r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3" y="1531855"/>
            <a:ext cx="8188027" cy="3539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142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es-CL" sz="2800" dirty="0" smtClean="0">
                <a:solidFill>
                  <a:srgbClr val="00B0F0"/>
                </a:solidFill>
              </a:rPr>
              <a:t>Ahora </a:t>
            </a:r>
            <a:r>
              <a:rPr lang="es-CL" sz="2800" dirty="0">
                <a:solidFill>
                  <a:srgbClr val="00B0F0"/>
                </a:solidFill>
              </a:rPr>
              <a:t>sí podemos restar.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41" y="1340768"/>
            <a:ext cx="8470283" cy="3325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3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4400" b="1" dirty="0">
                <a:solidFill>
                  <a:srgbClr val="00B0F0"/>
                </a:solidFill>
              </a:rPr>
              <a:t>Ahora, puedes resolver </a:t>
            </a:r>
            <a:r>
              <a:rPr lang="es-CL" sz="4400" b="1" dirty="0" smtClean="0">
                <a:solidFill>
                  <a:srgbClr val="00B0F0"/>
                </a:solidFill>
              </a:rPr>
              <a:t>ejercicios en tu cuaderno</a:t>
            </a:r>
            <a:endParaRPr lang="es-CL" sz="4400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s-CL" sz="4400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s-CL" sz="4400" b="1" dirty="0" smtClean="0">
                <a:solidFill>
                  <a:srgbClr val="00B0F0"/>
                </a:solidFill>
              </a:rPr>
              <a:t>¡</a:t>
            </a:r>
            <a:r>
              <a:rPr lang="es-CL" sz="4400" b="1" dirty="0">
                <a:solidFill>
                  <a:srgbClr val="00B0F0"/>
                </a:solidFill>
              </a:rPr>
              <a:t>Suerte!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275" y="2996952"/>
            <a:ext cx="3981450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26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</TotalTime>
  <Words>203</Words>
  <Application>Microsoft Office PowerPoint</Application>
  <PresentationFormat>Presentación en pantalla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Comic Sans MS</vt:lpstr>
      <vt:lpstr>Trebuchet MS</vt:lpstr>
      <vt:lpstr>Wingdings 3</vt:lpstr>
      <vt:lpstr>Faceta</vt:lpstr>
      <vt:lpstr>¿REPASEMOS?</vt:lpstr>
      <vt:lpstr>Presentación de PowerPoint</vt:lpstr>
      <vt:lpstr>Algoritmo de la adición</vt:lpstr>
      <vt:lpstr>Presentación de PowerPoint</vt:lpstr>
      <vt:lpstr>Algoritmo de la sustracción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User</dc:creator>
  <cp:lastModifiedBy>Felipe Oyanader</cp:lastModifiedBy>
  <cp:revision>13</cp:revision>
  <dcterms:created xsi:type="dcterms:W3CDTF">2020-03-19T20:04:20Z</dcterms:created>
  <dcterms:modified xsi:type="dcterms:W3CDTF">2020-05-08T22:39:40Z</dcterms:modified>
</cp:coreProperties>
</file>