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1" autoAdjust="0"/>
    <p:restoredTop sz="94660"/>
  </p:normalViewPr>
  <p:slideViewPr>
    <p:cSldViewPr>
      <p:cViewPr>
        <p:scale>
          <a:sx n="75" d="100"/>
          <a:sy n="75" d="100"/>
        </p:scale>
        <p:origin x="12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8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8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3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5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9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5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4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9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4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43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6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1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88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61897"/>
            <a:ext cx="7772400" cy="1780108"/>
          </a:xfrm>
        </p:spPr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ADICIÓN Y SUSTRACCIÓN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86626" y="2852936"/>
            <a:ext cx="6400800" cy="593079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SEGÚN ORDEN POSICIONAL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835696" y="5726711"/>
            <a:ext cx="5472608" cy="75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600" dirty="0" smtClean="0">
                <a:solidFill>
                  <a:schemeClr val="tx1"/>
                </a:solidFill>
              </a:rPr>
              <a:t>Programa de Integración Escolar</a:t>
            </a:r>
          </a:p>
          <a:p>
            <a:pPr>
              <a:lnSpc>
                <a:spcPct val="100000"/>
              </a:lnSpc>
            </a:pPr>
            <a:r>
              <a:rPr lang="es-CL" sz="1600" dirty="0" smtClean="0">
                <a:solidFill>
                  <a:schemeClr val="tx1"/>
                </a:solidFill>
              </a:rPr>
              <a:t>Educadora Diferencial Daniela Bustamante</a:t>
            </a:r>
          </a:p>
          <a:p>
            <a:pPr>
              <a:lnSpc>
                <a:spcPct val="100000"/>
              </a:lnSpc>
            </a:pPr>
            <a:r>
              <a:rPr lang="es-CL" sz="1600" dirty="0" smtClean="0">
                <a:solidFill>
                  <a:schemeClr val="tx1"/>
                </a:solidFill>
              </a:rPr>
              <a:t>Escuela San José, Recoleta</a:t>
            </a:r>
            <a:endParaRPr lang="es-CL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Resultado de imagen para post i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4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5591"/>
            <a:ext cx="441429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10"/>
          <p:cNvSpPr/>
          <p:nvPr/>
        </p:nvSpPr>
        <p:spPr>
          <a:xfrm rot="21015459">
            <a:off x="6422734" y="4585950"/>
            <a:ext cx="2194560" cy="7842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mirar el </a:t>
            </a:r>
            <a:r>
              <a:rPr lang="es-CL" dirty="0" err="1" smtClean="0"/>
              <a:t>ppt</a:t>
            </a:r>
            <a:r>
              <a:rPr lang="es-CL" dirty="0" smtClean="0"/>
              <a:t> como presentación.</a:t>
            </a:r>
            <a:endParaRPr lang="es-CL" dirty="0"/>
          </a:p>
        </p:txBody>
      </p:sp>
      <p:pic>
        <p:nvPicPr>
          <p:cNvPr id="10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64" y="5437411"/>
            <a:ext cx="800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836712"/>
            <a:ext cx="66064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Continuemos</a:t>
            </a:r>
            <a:endParaRPr lang="es-E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77" y="2708920"/>
            <a:ext cx="508101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259632" y="102480"/>
            <a:ext cx="8229600" cy="1252728"/>
          </a:xfrm>
        </p:spPr>
        <p:txBody>
          <a:bodyPr/>
          <a:lstStyle/>
          <a:p>
            <a:pPr algn="l"/>
            <a:r>
              <a:rPr lang="es-CL" dirty="0" smtClean="0"/>
              <a:t>ACTIVIDAD N° 4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7408333" cy="15456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Resuelve los siguientes problemas en tu cuaderno,  utiliza la tabla de valor posicional para organizar los datos.</a:t>
            </a:r>
          </a:p>
          <a:p>
            <a:r>
              <a:rPr lang="es-CL" dirty="0" smtClean="0"/>
              <a:t>Guíate por el ejemplo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292494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PROBLEMA: </a:t>
            </a:r>
            <a:r>
              <a:rPr lang="es-CL" dirty="0" smtClean="0"/>
              <a:t>Luis</a:t>
            </a:r>
            <a:r>
              <a:rPr lang="es-CL" dirty="0" smtClean="0"/>
              <a:t> </a:t>
            </a:r>
            <a:r>
              <a:rPr lang="es-CL" dirty="0" smtClean="0"/>
              <a:t>tiene 10 años y Lisa 8 </a:t>
            </a:r>
          </a:p>
          <a:p>
            <a:r>
              <a:rPr lang="es-CL" dirty="0" smtClean="0"/>
              <a:t>¿Cuánto suman sus edades?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419872" y="356395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DATOS: </a:t>
            </a:r>
            <a:r>
              <a:rPr lang="es-CL" dirty="0" smtClean="0"/>
              <a:t>Luis</a:t>
            </a:r>
            <a:r>
              <a:rPr lang="es-CL" dirty="0" smtClean="0"/>
              <a:t> </a:t>
            </a:r>
            <a:r>
              <a:rPr lang="es-CL" dirty="0" smtClean="0"/>
              <a:t>10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Lisa 8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452305" y="421028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OPERACIÓN: </a:t>
            </a:r>
            <a:r>
              <a:rPr lang="es-CL" dirty="0" smtClean="0"/>
              <a:t>Suma</a:t>
            </a:r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29540"/>
              </p:ext>
            </p:extLst>
          </p:nvPr>
        </p:nvGraphicFramePr>
        <p:xfrm>
          <a:off x="3707904" y="4797152"/>
          <a:ext cx="165618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8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8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Más"/>
          <p:cNvSpPr/>
          <p:nvPr/>
        </p:nvSpPr>
        <p:spPr>
          <a:xfrm>
            <a:off x="3419872" y="5628420"/>
            <a:ext cx="183591" cy="28803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623055" y="504238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RESPUESTA: </a:t>
            </a:r>
            <a:r>
              <a:rPr lang="es-CL" dirty="0" smtClean="0"/>
              <a:t>La edad de </a:t>
            </a:r>
            <a:r>
              <a:rPr lang="es-CL" dirty="0" smtClean="0"/>
              <a:t>Luis</a:t>
            </a:r>
            <a:r>
              <a:rPr lang="es-CL" dirty="0" smtClean="0"/>
              <a:t> </a:t>
            </a:r>
            <a:r>
              <a:rPr lang="es-CL" dirty="0" smtClean="0"/>
              <a:t>y Lisa</a:t>
            </a:r>
          </a:p>
          <a:p>
            <a:r>
              <a:rPr lang="es-CL" dirty="0" smtClean="0"/>
              <a:t>Suman 18 años en total.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6" y="4394951"/>
            <a:ext cx="2554372" cy="14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04664"/>
            <a:ext cx="8208912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62068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Andrés tiene $ 578 y Javiera $461 para comprar </a:t>
            </a:r>
            <a:r>
              <a:rPr lang="es-CL" sz="2000" b="1" dirty="0" smtClean="0"/>
              <a:t>plastilina. </a:t>
            </a:r>
            <a:r>
              <a:rPr lang="es-CL" sz="2000" b="1" dirty="0" smtClean="0"/>
              <a:t>¿Cuánto dinero tienen entre ambos?</a:t>
            </a:r>
            <a:endParaRPr lang="es-CL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95029"/>
              </p:ext>
            </p:extLst>
          </p:nvPr>
        </p:nvGraphicFramePr>
        <p:xfrm>
          <a:off x="6228185" y="1141299"/>
          <a:ext cx="136815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38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endParaRPr lang="es-CL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66" name="Picture 2" descr="PROCESO CREATIVO: MODELACIÓN CON PLASTI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831">
            <a:off x="2190950" y="773108"/>
            <a:ext cx="2193260" cy="21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36429" y="2584411"/>
            <a:ext cx="8208912" cy="21212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0465" y="262600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Javier tenía 387 canicas para jugar, pero decidió regalarle 154 a su hermano pequeño. ¿Con cuántas canicas se quedó Javier?</a:t>
            </a:r>
            <a:endParaRPr lang="es-CL" sz="20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94834"/>
              </p:ext>
            </p:extLst>
          </p:nvPr>
        </p:nvGraphicFramePr>
        <p:xfrm>
          <a:off x="1742176" y="3474112"/>
          <a:ext cx="1480953" cy="1210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914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endParaRPr lang="es-CL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19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19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19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68" name="Picture 4" descr="Canicas - Iconos gratis de juego de az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46" y="3645024"/>
            <a:ext cx="691955" cy="6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nicas - Iconos gratis de juego de az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20435" y="3796918"/>
            <a:ext cx="540060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716001" y="4861495"/>
            <a:ext cx="8208912" cy="19052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47722" y="501317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La mamá de Melisa, tenía $5.874 en su bolsillo, compró un libro para su hija y gastó $2.642. ¿Con cuánto dinero se quedó?</a:t>
            </a:r>
            <a:endParaRPr lang="es-CL" sz="2000" b="1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0160"/>
              </p:ext>
            </p:extLst>
          </p:nvPr>
        </p:nvGraphicFramePr>
        <p:xfrm>
          <a:off x="6600116" y="5599774"/>
          <a:ext cx="2292364" cy="1166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682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FF00"/>
                          </a:solidFill>
                        </a:rPr>
                        <a:t>UM</a:t>
                      </a:r>
                      <a:endParaRPr lang="es-CL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endParaRPr lang="es-CL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72" name="Picture 8" descr="Mamá y dauther caminando dibujos animados - Descargar PNG/SV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8" y="557989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Heptágono"/>
          <p:cNvSpPr/>
          <p:nvPr/>
        </p:nvSpPr>
        <p:spPr>
          <a:xfrm>
            <a:off x="502046" y="974631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18 Heptágono"/>
          <p:cNvSpPr/>
          <p:nvPr/>
        </p:nvSpPr>
        <p:spPr>
          <a:xfrm>
            <a:off x="99650" y="3333892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0" name="19 Heptágono"/>
          <p:cNvSpPr/>
          <p:nvPr/>
        </p:nvSpPr>
        <p:spPr>
          <a:xfrm>
            <a:off x="283978" y="5582734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6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827584" y="377774"/>
            <a:ext cx="8208912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Picture 1" descr="Insignia Co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4" y="192965"/>
            <a:ext cx="6699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56840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Carmen compró un raspe en un </a:t>
            </a:r>
            <a:r>
              <a:rPr lang="es-CL" sz="2000" b="1" dirty="0" err="1" smtClean="0"/>
              <a:t>kiosko</a:t>
            </a:r>
            <a:r>
              <a:rPr lang="es-CL" sz="2000" b="1" dirty="0" smtClean="0"/>
              <a:t> y ganó $2.500. </a:t>
            </a:r>
          </a:p>
          <a:p>
            <a:r>
              <a:rPr lang="es-CL" sz="2000" b="1" dirty="0" smtClean="0"/>
              <a:t>Lego revisó su billetera y tenía 8.265 pesos. ¿Cuánto dinero tiene Carmen ahora?</a:t>
            </a:r>
            <a:endParaRPr lang="es-CL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48745"/>
              </p:ext>
            </p:extLst>
          </p:nvPr>
        </p:nvGraphicFramePr>
        <p:xfrm>
          <a:off x="6516216" y="1227076"/>
          <a:ext cx="2292364" cy="1166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682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FF00"/>
                          </a:solidFill>
                        </a:rPr>
                        <a:t>UM</a:t>
                      </a:r>
                      <a:endParaRPr lang="es-CL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endParaRPr lang="es-CL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2" name="Picture 4" descr="Kiosko png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93" y="1076240"/>
            <a:ext cx="1718666" cy="165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95536" y="2610811"/>
            <a:ext cx="8208912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37818" y="2610811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Un perrito juguetón saca de un bote 29 pescados pequeños, si antes habían 78 ¿Cuántos pescados quedaron en el bote?</a:t>
            </a:r>
            <a:endParaRPr lang="es-CL" sz="2000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89700"/>
              </p:ext>
            </p:extLst>
          </p:nvPr>
        </p:nvGraphicFramePr>
        <p:xfrm>
          <a:off x="6084168" y="3289283"/>
          <a:ext cx="9121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8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61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4" name="Picture 6" descr="Perro de caza | Wiki Hay Day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" y="3618923"/>
            <a:ext cx="1132737" cy="11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escado png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76" y="4149518"/>
            <a:ext cx="936103" cy="5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escado png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513">
            <a:off x="1886847" y="4048138"/>
            <a:ext cx="936103" cy="5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395536" y="4734374"/>
            <a:ext cx="8208912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7818" y="48691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En una caja plástica hay 1.226 sacapuntas, para los estudiantes de un colegio, si Mariano dona 853 sacapuntas más ¿Cuántos estudiantes tendrán sacapuntas? </a:t>
            </a:r>
            <a:endParaRPr lang="es-CL" sz="2000" b="1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90728"/>
              </p:ext>
            </p:extLst>
          </p:nvPr>
        </p:nvGraphicFramePr>
        <p:xfrm>
          <a:off x="3802326" y="5583676"/>
          <a:ext cx="2292364" cy="1166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682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FF00"/>
                          </a:solidFill>
                        </a:rPr>
                        <a:t>UM</a:t>
                      </a:r>
                      <a:endParaRPr lang="es-CL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endParaRPr lang="es-CL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endParaRPr lang="es-C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0"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16 Heptágono"/>
          <p:cNvSpPr/>
          <p:nvPr/>
        </p:nvSpPr>
        <p:spPr>
          <a:xfrm>
            <a:off x="502046" y="974631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4</a:t>
            </a:r>
          </a:p>
        </p:txBody>
      </p:sp>
      <p:sp>
        <p:nvSpPr>
          <p:cNvPr id="18" name="17 Heptágono"/>
          <p:cNvSpPr/>
          <p:nvPr/>
        </p:nvSpPr>
        <p:spPr>
          <a:xfrm>
            <a:off x="9494" y="3318697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</a:t>
            </a:r>
            <a:endParaRPr lang="es-CL" dirty="0"/>
          </a:p>
        </p:txBody>
      </p:sp>
      <p:sp>
        <p:nvSpPr>
          <p:cNvPr id="19" name="18 Heptágono"/>
          <p:cNvSpPr/>
          <p:nvPr/>
        </p:nvSpPr>
        <p:spPr>
          <a:xfrm>
            <a:off x="59059" y="5625130"/>
            <a:ext cx="583918" cy="51938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03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331640" y="353400"/>
            <a:ext cx="8229600" cy="1252728"/>
          </a:xfrm>
        </p:spPr>
        <p:txBody>
          <a:bodyPr/>
          <a:lstStyle/>
          <a:p>
            <a:pPr algn="l"/>
            <a:r>
              <a:rPr lang="es-CL" dirty="0" smtClean="0"/>
              <a:t>ACTIVIDAD </a:t>
            </a:r>
            <a:r>
              <a:rPr lang="es-CL" dirty="0" smtClean="0"/>
              <a:t>FINAL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0216" y="1796984"/>
            <a:ext cx="7408333" cy="3432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 smtClean="0"/>
              <a:t>Crea en tu cuaderno:</a:t>
            </a:r>
          </a:p>
          <a:p>
            <a:pPr marL="0" indent="0">
              <a:buNone/>
            </a:pPr>
            <a:endParaRPr lang="es-CL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Dos problemas de adición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Dos problemas de sustracción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Utiliza la tabla de valor posicional</a:t>
            </a:r>
          </a:p>
          <a:p>
            <a:pPr marL="0" indent="0">
              <a:buNone/>
            </a:pPr>
            <a:r>
              <a:rPr lang="es-CL" dirty="0"/>
              <a:t>p</a:t>
            </a:r>
            <a:r>
              <a:rPr lang="es-CL" dirty="0" smtClean="0"/>
              <a:t>ara resolverlos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  <a:p>
            <a:pPr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Puedes pedir ayuda o ideas a tu familia.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33056"/>
            <a:ext cx="384462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64704"/>
            <a:ext cx="5129113" cy="52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000" b="1" dirty="0" smtClean="0"/>
              <a:t>Estimados apoderados y estudiantes:</a:t>
            </a:r>
          </a:p>
          <a:p>
            <a:pPr marL="0" indent="0" algn="just">
              <a:buNone/>
            </a:pPr>
            <a:r>
              <a:rPr lang="es-CL" sz="2000" b="1" dirty="0" smtClean="0"/>
              <a:t>El presenta material ha sido diseñado para que el/la estudiante que no cuente con la posibilidad de imprimirlo pueda desarrollar las actividades, sin mayor problema en sus cuadernos.</a:t>
            </a:r>
          </a:p>
          <a:p>
            <a:pPr marL="0" indent="0" algn="just">
              <a:buNone/>
            </a:pPr>
            <a:endParaRPr lang="es-CL" sz="2000" b="1" dirty="0"/>
          </a:p>
          <a:p>
            <a:pPr marL="0" indent="0" algn="just">
              <a:buNone/>
            </a:pPr>
            <a:r>
              <a:rPr lang="es-CL" sz="2000" b="1" dirty="0" smtClean="0"/>
              <a:t>Un cordial saludo y </a:t>
            </a:r>
            <a:r>
              <a:rPr lang="es-CL" sz="2000" b="1" dirty="0" smtClean="0"/>
              <a:t>esperamos </a:t>
            </a:r>
            <a:r>
              <a:rPr lang="es-CL" sz="2000" b="1" dirty="0" smtClean="0"/>
              <a:t>que se encuentren muy bien junto a su familia.</a:t>
            </a:r>
            <a:endParaRPr lang="es-CL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428999"/>
            <a:ext cx="2666231" cy="25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313164"/>
            <a:ext cx="8229600" cy="1252728"/>
          </a:xfrm>
        </p:spPr>
        <p:txBody>
          <a:bodyPr/>
          <a:lstStyle/>
          <a:p>
            <a:pPr algn="l"/>
            <a:r>
              <a:rPr lang="es-CL" dirty="0" smtClean="0"/>
              <a:t>ACTIVIDAD N° 1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3816" y="114872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Copia en tu cuaderno los siguientes números y ubícalos en la tabla de valor posicional, según corresponda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99153"/>
              </p:ext>
            </p:extLst>
          </p:nvPr>
        </p:nvGraphicFramePr>
        <p:xfrm>
          <a:off x="1331638" y="2340518"/>
          <a:ext cx="619268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r>
                        <a:rPr lang="es-CL" sz="2400" b="1" dirty="0" smtClean="0"/>
                        <a:t>5. 420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L" dirty="0" smtClean="0"/>
                        <a:t>  5 unidades de mil</a:t>
                      </a:r>
                    </a:p>
                    <a:p>
                      <a:r>
                        <a:rPr lang="es-CL" dirty="0" smtClean="0"/>
                        <a:t>4 centenas</a:t>
                      </a:r>
                    </a:p>
                    <a:p>
                      <a:r>
                        <a:rPr lang="es-CL" dirty="0" smtClean="0"/>
                        <a:t>2 decenas</a:t>
                      </a:r>
                    </a:p>
                    <a:p>
                      <a:r>
                        <a:rPr lang="es-CL" dirty="0" smtClean="0"/>
                        <a:t>0 unidades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0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84062"/>
              </p:ext>
            </p:extLst>
          </p:nvPr>
        </p:nvGraphicFramePr>
        <p:xfrm>
          <a:off x="1338356" y="3708670"/>
          <a:ext cx="619268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6 centenas</a:t>
                      </a:r>
                    </a:p>
                    <a:p>
                      <a:r>
                        <a:rPr lang="es-CL" dirty="0" smtClean="0"/>
                        <a:t>0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decenas</a:t>
                      </a:r>
                    </a:p>
                    <a:p>
                      <a:r>
                        <a:rPr lang="es-CL" dirty="0" smtClean="0"/>
                        <a:t>3 unidades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59421"/>
              </p:ext>
            </p:extLst>
          </p:nvPr>
        </p:nvGraphicFramePr>
        <p:xfrm>
          <a:off x="1331638" y="5047599"/>
          <a:ext cx="619268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 </a:t>
                      </a:r>
                      <a:r>
                        <a:rPr lang="es-CL" sz="2400" b="1" dirty="0" smtClean="0"/>
                        <a:t>1.817</a:t>
                      </a:r>
                    </a:p>
                    <a:p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L" dirty="0" smtClean="0"/>
                        <a:t>__ unidad de mil</a:t>
                      </a:r>
                    </a:p>
                    <a:p>
                      <a:r>
                        <a:rPr lang="es-CL" dirty="0" smtClean="0"/>
                        <a:t>__ centenas</a:t>
                      </a:r>
                    </a:p>
                    <a:p>
                      <a:r>
                        <a:rPr lang="es-CL" baseline="0" dirty="0" smtClean="0"/>
                        <a:t>__ </a:t>
                      </a:r>
                      <a:r>
                        <a:rPr lang="es-CL" dirty="0" smtClean="0"/>
                        <a:t>decenas</a:t>
                      </a:r>
                    </a:p>
                    <a:p>
                      <a:r>
                        <a:rPr lang="es-CL" dirty="0" smtClean="0"/>
                        <a:t>__ unidades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26096"/>
              </p:ext>
            </p:extLst>
          </p:nvPr>
        </p:nvGraphicFramePr>
        <p:xfrm>
          <a:off x="1043608" y="1340768"/>
          <a:ext cx="619268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 </a:t>
                      </a:r>
                      <a:r>
                        <a:rPr lang="es-CL" sz="2400" b="1" dirty="0" smtClean="0"/>
                        <a:t>8.356 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L" dirty="0" smtClean="0"/>
                        <a:t>__ unidad de mil</a:t>
                      </a:r>
                    </a:p>
                    <a:p>
                      <a:r>
                        <a:rPr lang="es-CL" dirty="0" smtClean="0"/>
                        <a:t>__ centenas</a:t>
                      </a:r>
                    </a:p>
                    <a:p>
                      <a:r>
                        <a:rPr lang="es-CL" baseline="0" dirty="0" smtClean="0"/>
                        <a:t>__ </a:t>
                      </a:r>
                      <a:r>
                        <a:rPr lang="es-CL" dirty="0" smtClean="0"/>
                        <a:t>decenas</a:t>
                      </a:r>
                    </a:p>
                    <a:p>
                      <a:r>
                        <a:rPr lang="es-CL" dirty="0" smtClean="0"/>
                        <a:t>__ unidades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92344"/>
              </p:ext>
            </p:extLst>
          </p:nvPr>
        </p:nvGraphicFramePr>
        <p:xfrm>
          <a:off x="1043608" y="2996952"/>
          <a:ext cx="619268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5 unidades</a:t>
                      </a:r>
                    </a:p>
                    <a:p>
                      <a:r>
                        <a:rPr lang="es-CL" dirty="0" smtClean="0"/>
                        <a:t>2 unidades de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aseline="0" smtClean="0"/>
                        <a:t>9 </a:t>
                      </a:r>
                      <a:r>
                        <a:rPr lang="es-CL" smtClean="0"/>
                        <a:t>decenas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mtClean="0"/>
                        <a:t>3 centenas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27157"/>
              </p:ext>
            </p:extLst>
          </p:nvPr>
        </p:nvGraphicFramePr>
        <p:xfrm>
          <a:off x="1115616" y="4869160"/>
          <a:ext cx="619268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CL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 </a:t>
                      </a:r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L" dirty="0" smtClean="0"/>
                        <a:t>7 unidades de mil</a:t>
                      </a:r>
                    </a:p>
                    <a:p>
                      <a:r>
                        <a:rPr lang="es-CL" dirty="0" smtClean="0"/>
                        <a:t>__ centenas</a:t>
                      </a:r>
                    </a:p>
                    <a:p>
                      <a:r>
                        <a:rPr lang="es-CL" baseline="0" dirty="0" smtClean="0"/>
                        <a:t>5 </a:t>
                      </a:r>
                      <a:r>
                        <a:rPr lang="es-CL" dirty="0" smtClean="0"/>
                        <a:t>decenas</a:t>
                      </a:r>
                    </a:p>
                    <a:p>
                      <a:r>
                        <a:rPr lang="es-CL" dirty="0" smtClean="0"/>
                        <a:t>__ unidades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376235"/>
            <a:ext cx="8229600" cy="1252728"/>
          </a:xfrm>
        </p:spPr>
        <p:txBody>
          <a:bodyPr/>
          <a:lstStyle/>
          <a:p>
            <a:pPr algn="l"/>
            <a:r>
              <a:rPr lang="es-CL" dirty="0" smtClean="0"/>
              <a:t>ACTIVIDAD N° 2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Copia en tu cuaderno la siguiente tabla y completa los datos según corresponda</a:t>
            </a:r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76825"/>
              </p:ext>
            </p:extLst>
          </p:nvPr>
        </p:nvGraphicFramePr>
        <p:xfrm>
          <a:off x="157518" y="2582337"/>
          <a:ext cx="8748464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4393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NÚMERO</a:t>
                      </a:r>
                      <a:r>
                        <a:rPr lang="es-CL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EN PALABRAS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  <a:endParaRPr lang="es-CL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  <a:endParaRPr lang="es-CL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  <a:endParaRPr lang="es-CL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Tres</a:t>
                      </a:r>
                      <a:r>
                        <a:rPr lang="es-CL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mil doscientos noventa y dos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Cinco mil veintitrés 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Ochocientos cuarenta</a:t>
                      </a:r>
                      <a:r>
                        <a:rPr lang="es-CL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y seis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Mil setecientos</a:t>
                      </a:r>
                      <a:r>
                        <a:rPr lang="es-CL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treinta y ocho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Novecientos cuarenta y nueve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r>
                        <a:rPr lang="es-CL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Dos mil diecisiete </a:t>
                      </a:r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9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252728"/>
          </a:xfrm>
        </p:spPr>
        <p:txBody>
          <a:bodyPr/>
          <a:lstStyle/>
          <a:p>
            <a:pPr algn="l"/>
            <a:r>
              <a:rPr lang="es-CL" dirty="0" smtClean="0"/>
              <a:t>ACTIVIDAD N° 3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Copia en tu cuaderno las siguientes tablas, ordena los datos y resuélvelos.</a:t>
            </a:r>
          </a:p>
          <a:p>
            <a:pPr marL="0" indent="0">
              <a:buNone/>
            </a:pPr>
            <a:r>
              <a:rPr lang="es-CL" dirty="0" smtClean="0"/>
              <a:t>-Guíate por el ejemplo</a:t>
            </a: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95028"/>
              </p:ext>
            </p:extLst>
          </p:nvPr>
        </p:nvGraphicFramePr>
        <p:xfrm>
          <a:off x="1259632" y="3356992"/>
          <a:ext cx="6120680" cy="297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708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1.569</a:t>
                      </a:r>
                      <a:r>
                        <a:rPr lang="es-CL" sz="20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+ 874</a:t>
                      </a: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s-CL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</a:t>
                      </a:r>
                      <a:endParaRPr lang="es-CL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L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s-CL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CL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CL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407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1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07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+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07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2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</a:rPr>
                        <a:t>4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4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8170" y="2924944"/>
            <a:ext cx="210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EJEMPLO:</a:t>
            </a:r>
            <a:endParaRPr lang="es-C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6766"/>
              </p:ext>
            </p:extLst>
          </p:nvPr>
        </p:nvGraphicFramePr>
        <p:xfrm>
          <a:off x="1403648" y="476672"/>
          <a:ext cx="6264696" cy="22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5.435</a:t>
                      </a:r>
                      <a:r>
                        <a:rPr lang="es-CL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- 223</a:t>
                      </a:r>
                      <a:endParaRPr lang="es-CL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1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1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1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3302"/>
              </p:ext>
            </p:extLst>
          </p:nvPr>
        </p:nvGraphicFramePr>
        <p:xfrm>
          <a:off x="2555776" y="3140968"/>
          <a:ext cx="5832648" cy="22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698 + 741</a:t>
                      </a:r>
                      <a:endParaRPr lang="es-CL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+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2" y="4437112"/>
            <a:ext cx="1795733" cy="18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43713"/>
              </p:ext>
            </p:extLst>
          </p:nvPr>
        </p:nvGraphicFramePr>
        <p:xfrm>
          <a:off x="1166582" y="764704"/>
          <a:ext cx="5832648" cy="22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1.867 – 1.425</a:t>
                      </a:r>
                      <a:endParaRPr lang="es-CL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49679"/>
              </p:ext>
            </p:extLst>
          </p:nvPr>
        </p:nvGraphicFramePr>
        <p:xfrm>
          <a:off x="713492" y="3645024"/>
          <a:ext cx="5832648" cy="22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75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2.745</a:t>
                      </a:r>
                      <a:r>
                        <a:rPr lang="es-CL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+ 8.153</a:t>
                      </a:r>
                      <a:endParaRPr lang="es-CL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+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Llamada ovalada"/>
          <p:cNvSpPr/>
          <p:nvPr/>
        </p:nvSpPr>
        <p:spPr>
          <a:xfrm>
            <a:off x="7452320" y="2132856"/>
            <a:ext cx="1584175" cy="1512168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¡Estas haciendo un buen trabajo!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220976"/>
            <a:ext cx="1583612" cy="16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92100"/>
              </p:ext>
            </p:extLst>
          </p:nvPr>
        </p:nvGraphicFramePr>
        <p:xfrm>
          <a:off x="683568" y="3861048"/>
          <a:ext cx="5832648" cy="22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75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6.372 – 4.102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8332"/>
              </p:ext>
            </p:extLst>
          </p:nvPr>
        </p:nvGraphicFramePr>
        <p:xfrm>
          <a:off x="2339752" y="764704"/>
          <a:ext cx="5832648" cy="2491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911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r>
                        <a:rPr lang="es-CL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6.297 + 909</a:t>
                      </a:r>
                      <a:endParaRPr lang="es-CL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UNIDAD DE MIL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CENTENA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DECENA</a:t>
                      </a: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CL" sz="1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UNIDAD</a:t>
                      </a:r>
                      <a:endParaRPr lang="es-CL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1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+</a:t>
                      </a:r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94">
                <a:tc vMerge="1"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66" y="1362968"/>
            <a:ext cx="1452708" cy="12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661</Words>
  <Application>Microsoft Office PowerPoint</Application>
  <PresentationFormat>Presentación en pantalla (4:3)</PresentationFormat>
  <Paragraphs>271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Orgánico</vt:lpstr>
      <vt:lpstr>ADICIÓN Y SUSTRACCIÓN</vt:lpstr>
      <vt:lpstr>Presentación de PowerPoint</vt:lpstr>
      <vt:lpstr>ACTIVIDAD N° 1</vt:lpstr>
      <vt:lpstr>Presentación de PowerPoint</vt:lpstr>
      <vt:lpstr>ACTIVIDAD N° 2</vt:lpstr>
      <vt:lpstr>ACTIVIDAD N° 3</vt:lpstr>
      <vt:lpstr>Presentación de PowerPoint</vt:lpstr>
      <vt:lpstr>Presentación de PowerPoint</vt:lpstr>
      <vt:lpstr>Presentación de PowerPoint</vt:lpstr>
      <vt:lpstr>Presentación de PowerPoint</vt:lpstr>
      <vt:lpstr>ACTIVIDAD N° 4</vt:lpstr>
      <vt:lpstr>Presentación de PowerPoint</vt:lpstr>
      <vt:lpstr>Presentación de PowerPoint</vt:lpstr>
      <vt:lpstr>ACTIVIDAD FINAL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ADICIÓN Y SUSTRACCIÓN</dc:title>
  <dc:creator>Pc</dc:creator>
  <cp:lastModifiedBy>Felipe Oyanader</cp:lastModifiedBy>
  <cp:revision>25</cp:revision>
  <dcterms:created xsi:type="dcterms:W3CDTF">2020-04-01T01:49:37Z</dcterms:created>
  <dcterms:modified xsi:type="dcterms:W3CDTF">2020-05-08T23:41:12Z</dcterms:modified>
</cp:coreProperties>
</file>