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3" r:id="rId1"/>
  </p:sldMasterIdLst>
  <p:sldIdLst>
    <p:sldId id="256" r:id="rId2"/>
    <p:sldId id="257" r:id="rId3"/>
    <p:sldId id="258" r:id="rId4"/>
    <p:sldId id="295" r:id="rId5"/>
    <p:sldId id="259" r:id="rId6"/>
    <p:sldId id="260" r:id="rId7"/>
    <p:sldId id="275" r:id="rId8"/>
    <p:sldId id="261" r:id="rId9"/>
    <p:sldId id="262" r:id="rId10"/>
    <p:sldId id="263" r:id="rId11"/>
    <p:sldId id="264" r:id="rId12"/>
    <p:sldId id="296" r:id="rId13"/>
    <p:sldId id="265" r:id="rId14"/>
    <p:sldId id="266" r:id="rId15"/>
    <p:sldId id="267" r:id="rId16"/>
    <p:sldId id="268" r:id="rId17"/>
    <p:sldId id="269" r:id="rId18"/>
    <p:sldId id="299" r:id="rId19"/>
    <p:sldId id="300" r:id="rId20"/>
    <p:sldId id="273" r:id="rId21"/>
    <p:sldId id="277" r:id="rId22"/>
    <p:sldId id="278" r:id="rId23"/>
    <p:sldId id="279" r:id="rId24"/>
    <p:sldId id="276" r:id="rId25"/>
    <p:sldId id="286" r:id="rId26"/>
    <p:sldId id="287" r:id="rId27"/>
    <p:sldId id="28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A6D-EFF9-42B9-9D7D-27898682C576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9988-BDA2-4BAD-AC9D-806C2DFD4F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74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A6D-EFF9-42B9-9D7D-27898682C576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9988-BDA2-4BAD-AC9D-806C2DFD4F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562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A6D-EFF9-42B9-9D7D-27898682C576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9988-BDA2-4BAD-AC9D-806C2DFD4F17}" type="slidenum">
              <a:rPr lang="es-CL" smtClean="0"/>
              <a:t>‹Nº›</a:t>
            </a:fld>
            <a:endParaRPr lang="es-C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7666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A6D-EFF9-42B9-9D7D-27898682C576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9988-BDA2-4BAD-AC9D-806C2DFD4F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264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A6D-EFF9-42B9-9D7D-27898682C576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9988-BDA2-4BAD-AC9D-806C2DFD4F17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6773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A6D-EFF9-42B9-9D7D-27898682C576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9988-BDA2-4BAD-AC9D-806C2DFD4F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4991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A6D-EFF9-42B9-9D7D-27898682C576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9988-BDA2-4BAD-AC9D-806C2DFD4F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4829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A6D-EFF9-42B9-9D7D-27898682C576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9988-BDA2-4BAD-AC9D-806C2DFD4F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1065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A6D-EFF9-42B9-9D7D-27898682C576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9988-BDA2-4BAD-AC9D-806C2DFD4F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821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A6D-EFF9-42B9-9D7D-27898682C576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9988-BDA2-4BAD-AC9D-806C2DFD4F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346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A6D-EFF9-42B9-9D7D-27898682C576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9988-BDA2-4BAD-AC9D-806C2DFD4F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998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A6D-EFF9-42B9-9D7D-27898682C576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9988-BDA2-4BAD-AC9D-806C2DFD4F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688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A6D-EFF9-42B9-9D7D-27898682C576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9988-BDA2-4BAD-AC9D-806C2DFD4F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4093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A6D-EFF9-42B9-9D7D-27898682C576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9988-BDA2-4BAD-AC9D-806C2DFD4F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27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A6D-EFF9-42B9-9D7D-27898682C576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9988-BDA2-4BAD-AC9D-806C2DFD4F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547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A6D-EFF9-42B9-9D7D-27898682C576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9988-BDA2-4BAD-AC9D-806C2DFD4F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599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58A6D-EFF9-42B9-9D7D-27898682C576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CE69988-BDA2-4BAD-AC9D-806C2DFD4F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542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  <p:sldLayoutId id="2147484056" r:id="rId13"/>
    <p:sldLayoutId id="2147484057" r:id="rId14"/>
    <p:sldLayoutId id="2147484058" r:id="rId15"/>
    <p:sldLayoutId id="21474840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146E29-0B7F-4C39-A384-B1A22B63D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1406" y="1412881"/>
            <a:ext cx="6142311" cy="1505094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es-CL" sz="4800" dirty="0">
                <a:solidFill>
                  <a:srgbClr val="0070C0"/>
                </a:solidFill>
              </a:rPr>
              <a:t>El </a:t>
            </a:r>
            <a:r>
              <a:rPr lang="es-CL" sz="4800" dirty="0" err="1" smtClean="0">
                <a:solidFill>
                  <a:srgbClr val="0070C0"/>
                </a:solidFill>
              </a:rPr>
              <a:t>minimarket</a:t>
            </a:r>
            <a:r>
              <a:rPr lang="es-CL" sz="6000" dirty="0">
                <a:solidFill>
                  <a:srgbClr val="0070C0"/>
                </a:solidFill>
              </a:rPr>
              <a:t/>
            </a:r>
            <a:br>
              <a:rPr lang="es-CL" sz="6000" dirty="0">
                <a:solidFill>
                  <a:srgbClr val="0070C0"/>
                </a:solidFill>
              </a:rPr>
            </a:br>
            <a:endParaRPr lang="es-CL" sz="6000" cap="none" dirty="0">
              <a:solidFill>
                <a:srgbClr val="0070C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142309" y="4906876"/>
            <a:ext cx="4956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solidFill>
                  <a:schemeClr val="tx1">
                    <a:lumMod val="50000"/>
                  </a:schemeClr>
                </a:solidFill>
                <a:latin typeface="Script MT Bold" panose="03040602040607080904" pitchFamily="66" charset="0"/>
              </a:rPr>
              <a:t>Programa de Integración Escolar</a:t>
            </a:r>
          </a:p>
          <a:p>
            <a:pPr algn="ctr"/>
            <a:r>
              <a:rPr lang="es-CL" dirty="0" smtClean="0">
                <a:solidFill>
                  <a:schemeClr val="tx1">
                    <a:lumMod val="50000"/>
                  </a:schemeClr>
                </a:solidFill>
                <a:latin typeface="Script MT Bold" panose="03040602040607080904" pitchFamily="66" charset="0"/>
              </a:rPr>
              <a:t>Escuela San José, Recoleta</a:t>
            </a:r>
          </a:p>
          <a:p>
            <a:pPr algn="ctr"/>
            <a:r>
              <a:rPr lang="es-CL" dirty="0" smtClean="0">
                <a:solidFill>
                  <a:schemeClr val="tx1">
                    <a:lumMod val="50000"/>
                  </a:schemeClr>
                </a:solidFill>
                <a:latin typeface="Script MT Bold" panose="03040602040607080904" pitchFamily="66" charset="0"/>
              </a:rPr>
              <a:t>Educadora Diferencial Daniela Bustamante H.</a:t>
            </a:r>
            <a:endParaRPr lang="es-CL" dirty="0">
              <a:solidFill>
                <a:schemeClr val="tx1">
                  <a:lumMod val="50000"/>
                </a:schemeClr>
              </a:solidFill>
              <a:latin typeface="Script MT Bold" panose="03040602040607080904" pitchFamily="66" charset="0"/>
            </a:endParaRPr>
          </a:p>
        </p:txBody>
      </p:sp>
      <p:pic>
        <p:nvPicPr>
          <p:cNvPr id="1026" name="Picture 2" descr="Mini market shop en estilo plano | Vector Premium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" t="18973" r="7218" b="19182"/>
          <a:stretch/>
        </p:blipFill>
        <p:spPr bwMode="auto">
          <a:xfrm>
            <a:off x="2739295" y="2072059"/>
            <a:ext cx="3499470" cy="250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lamada ovalada 9"/>
          <p:cNvSpPr/>
          <p:nvPr/>
        </p:nvSpPr>
        <p:spPr>
          <a:xfrm>
            <a:off x="7576654" y="2165428"/>
            <a:ext cx="2761800" cy="1663908"/>
          </a:xfrm>
          <a:prstGeom prst="wedgeEllipseCallout">
            <a:avLst>
              <a:gd name="adj1" fmla="val -24632"/>
              <a:gd name="adj2" fmla="val 85023"/>
            </a:avLst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2"/>
          <p:cNvSpPr/>
          <p:nvPr/>
        </p:nvSpPr>
        <p:spPr>
          <a:xfrm>
            <a:off x="8127835" y="2364934"/>
            <a:ext cx="22701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dirty="0">
                <a:solidFill>
                  <a:srgbClr val="080808"/>
                </a:solidFill>
                <a:latin typeface="Maiandra GD" panose="020E0502030308020204" pitchFamily="34" charset="0"/>
              </a:rPr>
              <a:t>¡Números hasta  10.000!</a:t>
            </a:r>
            <a:endParaRPr lang="es-CL" sz="2800" dirty="0"/>
          </a:p>
        </p:txBody>
      </p:sp>
      <p:pic>
        <p:nvPicPr>
          <p:cNvPr id="12" name="Imagen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62" y="327113"/>
            <a:ext cx="2559231" cy="87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131" y="4608349"/>
            <a:ext cx="1801149" cy="209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20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87CC5D-640B-4635-8763-1DBA5A890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070" y="315663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CL" sz="4800" dirty="0"/>
              <a:t>¿CÓMO SE LEE EL NÚMERO?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DF7CB62-7F11-4E68-A015-9D7E615DC7A3}"/>
              </a:ext>
            </a:extLst>
          </p:cNvPr>
          <p:cNvSpPr/>
          <p:nvPr/>
        </p:nvSpPr>
        <p:spPr>
          <a:xfrm>
            <a:off x="4643736" y="1710069"/>
            <a:ext cx="2165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>
                <a:ln/>
              </a:rPr>
              <a:t>2</a:t>
            </a:r>
            <a:r>
              <a:rPr lang="es-ES" sz="5400" b="1" cap="none" spc="0" dirty="0">
                <a:ln/>
                <a:effectLst/>
              </a:rPr>
              <a:t> . 7 0 9</a:t>
            </a:r>
          </a:p>
        </p:txBody>
      </p:sp>
      <p:sp>
        <p:nvSpPr>
          <p:cNvPr id="5" name="Rectángulo: esquinas redondeadas 4">
            <a:hlinkClick r:id="rId2" action="ppaction://hlinksldjump"/>
            <a:extLst>
              <a:ext uri="{FF2B5EF4-FFF2-40B4-BE49-F238E27FC236}">
                <a16:creationId xmlns:a16="http://schemas.microsoft.com/office/drawing/2014/main" id="{F66BCABE-D0CD-4488-9FD2-7033739B2212}"/>
              </a:ext>
            </a:extLst>
          </p:cNvPr>
          <p:cNvSpPr/>
          <p:nvPr/>
        </p:nvSpPr>
        <p:spPr>
          <a:xfrm>
            <a:off x="697619" y="3250175"/>
            <a:ext cx="4878722" cy="56856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latin typeface="Maiandra GD" panose="020E0502030308020204" pitchFamily="34" charset="0"/>
              </a:rPr>
              <a:t>Doscientos setenta y nueve</a:t>
            </a:r>
          </a:p>
        </p:txBody>
      </p:sp>
      <p:sp>
        <p:nvSpPr>
          <p:cNvPr id="6" name="Rectángulo: esquinas redondeadas 5">
            <a:hlinkClick r:id="rId2" action="ppaction://hlinksldjump"/>
            <a:extLst>
              <a:ext uri="{FF2B5EF4-FFF2-40B4-BE49-F238E27FC236}">
                <a16:creationId xmlns:a16="http://schemas.microsoft.com/office/drawing/2014/main" id="{DD94BE87-6C12-4502-BD18-1F6AF6D8678C}"/>
              </a:ext>
            </a:extLst>
          </p:cNvPr>
          <p:cNvSpPr/>
          <p:nvPr/>
        </p:nvSpPr>
        <p:spPr>
          <a:xfrm>
            <a:off x="697619" y="4279390"/>
            <a:ext cx="4878722" cy="56856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latin typeface="Maiandra GD" panose="020E0502030308020204" pitchFamily="34" charset="0"/>
              </a:rPr>
              <a:t>Dos mil setenta y nueve</a:t>
            </a:r>
          </a:p>
        </p:txBody>
      </p:sp>
      <p:sp>
        <p:nvSpPr>
          <p:cNvPr id="7" name="Rectángulo: esquinas redondeadas 6">
            <a:hlinkClick r:id="rId2" action="ppaction://hlinksldjump"/>
            <a:extLst>
              <a:ext uri="{FF2B5EF4-FFF2-40B4-BE49-F238E27FC236}">
                <a16:creationId xmlns:a16="http://schemas.microsoft.com/office/drawing/2014/main" id="{490F132A-BCFE-42F5-B460-1C3410B2E7EA}"/>
              </a:ext>
            </a:extLst>
          </p:cNvPr>
          <p:cNvSpPr/>
          <p:nvPr/>
        </p:nvSpPr>
        <p:spPr>
          <a:xfrm>
            <a:off x="6011538" y="4283138"/>
            <a:ext cx="4878722" cy="56856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latin typeface="Maiandra GD" panose="020E0502030308020204" pitchFamily="34" charset="0"/>
              </a:rPr>
              <a:t>Doscientos setenta y nueve</a:t>
            </a:r>
          </a:p>
        </p:txBody>
      </p:sp>
      <p:sp>
        <p:nvSpPr>
          <p:cNvPr id="8" name="Rectángulo: esquinas redondeadas 7">
            <a:hlinkClick r:id="rId3" action="ppaction://hlinksldjump"/>
            <a:extLst>
              <a:ext uri="{FF2B5EF4-FFF2-40B4-BE49-F238E27FC236}">
                <a16:creationId xmlns:a16="http://schemas.microsoft.com/office/drawing/2014/main" id="{EED9D60A-7359-4211-84AD-8022BFDF6269}"/>
              </a:ext>
            </a:extLst>
          </p:cNvPr>
          <p:cNvSpPr/>
          <p:nvPr/>
        </p:nvSpPr>
        <p:spPr>
          <a:xfrm>
            <a:off x="6011538" y="3250175"/>
            <a:ext cx="4878722" cy="56856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latin typeface="Maiandra GD" panose="020E0502030308020204" pitchFamily="34" charset="0"/>
              </a:rPr>
              <a:t>Dos mil setecientos nueve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C8ADAAD-8833-426D-A6A1-2E77EF077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7624" y="1241072"/>
            <a:ext cx="1993565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75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FB27A7-389E-4384-83D8-449A1019F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547" y="153006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CL" sz="4800" dirty="0"/>
              <a:t>¿CÓMO SE LEE EL NÚMERO?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AB91810-EF20-47EC-9C26-A023FE979402}"/>
              </a:ext>
            </a:extLst>
          </p:cNvPr>
          <p:cNvSpPr/>
          <p:nvPr/>
        </p:nvSpPr>
        <p:spPr>
          <a:xfrm>
            <a:off x="4579616" y="1532327"/>
            <a:ext cx="2294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>
                <a:ln/>
              </a:rPr>
              <a:t>9</a:t>
            </a:r>
            <a:r>
              <a:rPr lang="es-ES" sz="5400" b="1" cap="none" spc="0" dirty="0">
                <a:ln/>
                <a:effectLst/>
              </a:rPr>
              <a:t> . 9 </a:t>
            </a:r>
            <a:r>
              <a:rPr lang="es-ES" sz="5400" b="1" dirty="0">
                <a:ln/>
              </a:rPr>
              <a:t>0</a:t>
            </a:r>
            <a:r>
              <a:rPr lang="es-ES" sz="5400" b="1" cap="none" spc="0" dirty="0">
                <a:ln/>
                <a:effectLst/>
              </a:rPr>
              <a:t> </a:t>
            </a:r>
            <a:r>
              <a:rPr lang="es-ES" sz="5400" b="1" dirty="0">
                <a:ln/>
              </a:rPr>
              <a:t>0</a:t>
            </a:r>
            <a:endParaRPr lang="es-ES" sz="5400" b="1" cap="none" spc="0" dirty="0">
              <a:ln/>
              <a:effectLst/>
            </a:endParaRPr>
          </a:p>
        </p:txBody>
      </p:sp>
      <p:sp>
        <p:nvSpPr>
          <p:cNvPr id="5" name="Rectángulo: esquinas redondeadas 4">
            <a:hlinkClick r:id="rId2" action="ppaction://hlinksldjump"/>
            <a:extLst>
              <a:ext uri="{FF2B5EF4-FFF2-40B4-BE49-F238E27FC236}">
                <a16:creationId xmlns:a16="http://schemas.microsoft.com/office/drawing/2014/main" id="{36DB27D3-6306-4531-981D-EB795001CE3B}"/>
              </a:ext>
            </a:extLst>
          </p:cNvPr>
          <p:cNvSpPr/>
          <p:nvPr/>
        </p:nvSpPr>
        <p:spPr>
          <a:xfrm>
            <a:off x="592688" y="3175224"/>
            <a:ext cx="4878722" cy="56856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latin typeface="Maiandra GD" panose="020E0502030308020204" pitchFamily="34" charset="0"/>
              </a:rPr>
              <a:t>Noventa y nueve</a:t>
            </a:r>
          </a:p>
        </p:txBody>
      </p:sp>
      <p:sp>
        <p:nvSpPr>
          <p:cNvPr id="6" name="Rectángulo: esquinas redondeadas 5">
            <a:hlinkClick r:id="rId2" action="ppaction://hlinksldjump"/>
            <a:extLst>
              <a:ext uri="{FF2B5EF4-FFF2-40B4-BE49-F238E27FC236}">
                <a16:creationId xmlns:a16="http://schemas.microsoft.com/office/drawing/2014/main" id="{8449803D-B6B8-42FA-9693-BC9D00C668E2}"/>
              </a:ext>
            </a:extLst>
          </p:cNvPr>
          <p:cNvSpPr/>
          <p:nvPr/>
        </p:nvSpPr>
        <p:spPr>
          <a:xfrm>
            <a:off x="6275882" y="4325399"/>
            <a:ext cx="4878722" cy="56856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latin typeface="Maiandra GD" panose="020E0502030308020204" pitchFamily="34" charset="0"/>
              </a:rPr>
              <a:t>Novecientos </a:t>
            </a:r>
          </a:p>
        </p:txBody>
      </p:sp>
      <p:sp>
        <p:nvSpPr>
          <p:cNvPr id="7" name="Rectángulo: esquinas redondeadas 6">
            <a:hlinkClick r:id="rId2" action="ppaction://hlinksldjump"/>
            <a:extLst>
              <a:ext uri="{FF2B5EF4-FFF2-40B4-BE49-F238E27FC236}">
                <a16:creationId xmlns:a16="http://schemas.microsoft.com/office/drawing/2014/main" id="{9F2618D2-D0AE-41C7-8875-461F3FD53201}"/>
              </a:ext>
            </a:extLst>
          </p:cNvPr>
          <p:cNvSpPr/>
          <p:nvPr/>
        </p:nvSpPr>
        <p:spPr>
          <a:xfrm>
            <a:off x="6275882" y="3175223"/>
            <a:ext cx="4878722" cy="56856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latin typeface="Maiandra GD" panose="020E0502030308020204" pitchFamily="34" charset="0"/>
              </a:rPr>
              <a:t>Novecientos noventa </a:t>
            </a:r>
          </a:p>
        </p:txBody>
      </p:sp>
      <p:sp>
        <p:nvSpPr>
          <p:cNvPr id="8" name="Rectángulo: esquinas redondeadas 7">
            <a:hlinkClick r:id="rId3" action="ppaction://hlinksldjump"/>
            <a:extLst>
              <a:ext uri="{FF2B5EF4-FFF2-40B4-BE49-F238E27FC236}">
                <a16:creationId xmlns:a16="http://schemas.microsoft.com/office/drawing/2014/main" id="{1A6F55BA-5EB0-4AAB-8734-8AE4E15DB450}"/>
              </a:ext>
            </a:extLst>
          </p:cNvPr>
          <p:cNvSpPr/>
          <p:nvPr/>
        </p:nvSpPr>
        <p:spPr>
          <a:xfrm>
            <a:off x="592688" y="4296140"/>
            <a:ext cx="4878722" cy="56856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latin typeface="Maiandra GD" panose="020E0502030308020204" pitchFamily="34" charset="0"/>
              </a:rPr>
              <a:t>Nueve mil novecientos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599E3A8-FB8C-4004-87EC-5B0E5C9F4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8460" y="1241070"/>
            <a:ext cx="1993565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37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7"/>
          <a:stretch/>
        </p:blipFill>
        <p:spPr>
          <a:xfrm>
            <a:off x="3642610" y="194872"/>
            <a:ext cx="5200571" cy="3357798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37A26053-343C-4F21-9C24-46C190FF9DAF}"/>
              </a:ext>
            </a:extLst>
          </p:cNvPr>
          <p:cNvSpPr txBox="1">
            <a:spLocks/>
          </p:cNvSpPr>
          <p:nvPr/>
        </p:nvSpPr>
        <p:spPr>
          <a:xfrm>
            <a:off x="4479442" y="398867"/>
            <a:ext cx="3461686" cy="1280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L" sz="6000" dirty="0">
              <a:solidFill>
                <a:schemeClr val="tx1"/>
              </a:solidFill>
              <a:latin typeface="Gill Sans Ultra Bold Condensed" panose="020B0A06020104020203" pitchFamily="34" charset="0"/>
            </a:endParaRPr>
          </a:p>
        </p:txBody>
      </p:sp>
      <p:pic>
        <p:nvPicPr>
          <p:cNvPr id="5" name="Picture 4" descr="Supermercado | Vectores, Fotos de Stock y PSD Grati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432" y="3197825"/>
            <a:ext cx="5325749" cy="35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249203" y="763998"/>
            <a:ext cx="39873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C00000"/>
                </a:solidFill>
                <a:latin typeface="Maiandra GD" panose="020E0502030308020204" pitchFamily="34" charset="0"/>
              </a:rPr>
              <a:t>Continuemos…..</a:t>
            </a:r>
            <a:endParaRPr lang="es-CL" sz="2400" b="1" dirty="0">
              <a:solidFill>
                <a:srgbClr val="C00000"/>
              </a:solidFill>
              <a:latin typeface="Maiandra GD" panose="020E0502030308020204" pitchFamily="34" charset="0"/>
            </a:endParaRPr>
          </a:p>
          <a:p>
            <a:pPr algn="ctr"/>
            <a:r>
              <a:rPr lang="es-CL" sz="2400" dirty="0" smtClean="0">
                <a:latin typeface="Maiandra GD" panose="020E0502030308020204" pitchFamily="34" charset="0"/>
              </a:rPr>
              <a:t>Ahora vamos a comparar </a:t>
            </a:r>
            <a:r>
              <a:rPr lang="es-CL" sz="2400" dirty="0">
                <a:latin typeface="Maiandra GD" panose="020E0502030308020204" pitchFamily="34" charset="0"/>
              </a:rPr>
              <a:t>números hasta 10.000 usando tabla de </a:t>
            </a:r>
            <a:r>
              <a:rPr lang="es-CL" sz="2400" dirty="0" smtClean="0">
                <a:latin typeface="Maiandra GD" panose="020E0502030308020204" pitchFamily="34" charset="0"/>
              </a:rPr>
              <a:t>valor posicional que conoces. </a:t>
            </a:r>
            <a:endParaRPr lang="es-CL" sz="24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991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9637F4-6315-4868-AD0E-16B4E3037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03" y="-21882"/>
            <a:ext cx="11633566" cy="947601"/>
          </a:xfrm>
        </p:spPr>
        <p:txBody>
          <a:bodyPr>
            <a:normAutofit/>
          </a:bodyPr>
          <a:lstStyle/>
          <a:p>
            <a:pPr algn="ctr"/>
            <a:r>
              <a:rPr lang="es-CL" sz="4000" dirty="0">
                <a:solidFill>
                  <a:schemeClr val="tx1"/>
                </a:solidFill>
              </a:rPr>
              <a:t>Orden y comparación de números hasta </a:t>
            </a:r>
            <a:r>
              <a:rPr lang="es-CL" sz="4000" dirty="0">
                <a:solidFill>
                  <a:srgbClr val="0070C0"/>
                </a:solidFill>
              </a:rPr>
              <a:t>10.000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E98299-F914-4651-81D3-C1D523AB0882}"/>
              </a:ext>
            </a:extLst>
          </p:cNvPr>
          <p:cNvSpPr txBox="1"/>
          <p:nvPr/>
        </p:nvSpPr>
        <p:spPr>
          <a:xfrm>
            <a:off x="707223" y="820952"/>
            <a:ext cx="107905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200" dirty="0">
                <a:latin typeface="Maiandra GD" panose="020E0502030308020204" pitchFamily="34" charset="0"/>
              </a:rPr>
              <a:t>Para ordenar número hasta 10.000 puedes usar la tabla de valor posicional. Por ejemplo,  supongamos que debes ordenar de </a:t>
            </a:r>
            <a:r>
              <a:rPr lang="es-CL" sz="2200" b="1" u="sng" dirty="0">
                <a:latin typeface="Maiandra GD" panose="020E0502030308020204" pitchFamily="34" charset="0"/>
              </a:rPr>
              <a:t>menor a mayor </a:t>
            </a:r>
            <a:r>
              <a:rPr lang="es-CL" sz="2200" dirty="0">
                <a:latin typeface="Maiandra GD" panose="020E0502030308020204" pitchFamily="34" charset="0"/>
              </a:rPr>
              <a:t>los siguientes números:</a:t>
            </a:r>
          </a:p>
          <a:p>
            <a:pPr algn="ctr"/>
            <a:endParaRPr lang="es-CL" sz="2200" dirty="0">
              <a:latin typeface="Maiandra GD" panose="020E0502030308020204" pitchFamily="34" charset="0"/>
            </a:endParaRPr>
          </a:p>
          <a:p>
            <a:pPr algn="ctr"/>
            <a:endParaRPr lang="es-CL" sz="2200" dirty="0">
              <a:latin typeface="Maiandra GD" panose="020E0502030308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DAD800E-2396-441B-9163-15B33A338D07}"/>
              </a:ext>
            </a:extLst>
          </p:cNvPr>
          <p:cNvSpPr/>
          <p:nvPr/>
        </p:nvSpPr>
        <p:spPr>
          <a:xfrm>
            <a:off x="3570926" y="1735565"/>
            <a:ext cx="5063117" cy="83099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800" cap="none" spc="0" dirty="0">
                <a:ln/>
                <a:solidFill>
                  <a:srgbClr val="0070C0"/>
                </a:solidFill>
                <a:effectLst/>
              </a:rPr>
              <a:t>3.245  -  349  -  3.722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5A532EDB-3453-444D-BF0A-936BEB4516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024842"/>
              </p:ext>
            </p:extLst>
          </p:nvPr>
        </p:nvGraphicFramePr>
        <p:xfrm>
          <a:off x="4290419" y="3779498"/>
          <a:ext cx="3498057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0703">
                  <a:extLst>
                    <a:ext uri="{9D8B030D-6E8A-4147-A177-3AD203B41FA5}">
                      <a16:colId xmlns:a16="http://schemas.microsoft.com/office/drawing/2014/main" val="2519379651"/>
                    </a:ext>
                  </a:extLst>
                </a:gridCol>
                <a:gridCol w="879230">
                  <a:extLst>
                    <a:ext uri="{9D8B030D-6E8A-4147-A177-3AD203B41FA5}">
                      <a16:colId xmlns:a16="http://schemas.microsoft.com/office/drawing/2014/main" val="1679406686"/>
                    </a:ext>
                  </a:extLst>
                </a:gridCol>
                <a:gridCol w="820616">
                  <a:extLst>
                    <a:ext uri="{9D8B030D-6E8A-4147-A177-3AD203B41FA5}">
                      <a16:colId xmlns:a16="http://schemas.microsoft.com/office/drawing/2014/main" val="1458368616"/>
                    </a:ext>
                  </a:extLst>
                </a:gridCol>
                <a:gridCol w="867508">
                  <a:extLst>
                    <a:ext uri="{9D8B030D-6E8A-4147-A177-3AD203B41FA5}">
                      <a16:colId xmlns:a16="http://schemas.microsoft.com/office/drawing/2014/main" val="18475007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Abadi" panose="020B0604020104020204" pitchFamily="34" charset="0"/>
                        </a:rPr>
                        <a:t>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Abadi" panose="020B060402010402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Abadi" panose="020B0604020104020204" pitchFamily="34" charset="0"/>
                        </a:rPr>
                        <a:t>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0" dirty="0">
                          <a:latin typeface="Abadi" panose="020B0604020104020204" pitchFamily="34" charset="0"/>
                        </a:rPr>
                        <a:t>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589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Abadi" panose="020B0604020104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Abadi" panose="020B0604020104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Abadi" panose="020B0604020104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Abadi" panose="020B0604020104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786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200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Abadi" panose="020B0604020104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Abadi" panose="020B0604020104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Abadi" panose="020B0604020104020204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6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Abadi" panose="020B0604020104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Abadi" panose="020B0604020104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Abadi" panose="020B0604020104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Abadi" panose="020B0604020104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081573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9434613-36A2-4583-BAEF-9C1D201EAB6C}"/>
              </a:ext>
            </a:extLst>
          </p:cNvPr>
          <p:cNvSpPr txBox="1"/>
          <p:nvPr/>
        </p:nvSpPr>
        <p:spPr>
          <a:xfrm>
            <a:off x="285703" y="4036490"/>
            <a:ext cx="3716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u="sng" dirty="0">
                <a:latin typeface="Comic Sans MS" panose="030F0702030302020204" pitchFamily="66" charset="0"/>
              </a:rPr>
              <a:t>Paso 2:</a:t>
            </a:r>
            <a:r>
              <a:rPr lang="es-CL" sz="2000" b="1" dirty="0">
                <a:latin typeface="Comic Sans MS" panose="030F0702030302020204" pitchFamily="66" charset="0"/>
              </a:rPr>
              <a:t> </a:t>
            </a:r>
            <a:r>
              <a:rPr lang="es-CL" sz="2000" dirty="0">
                <a:latin typeface="Comic Sans MS" panose="030F0702030302020204" pitchFamily="66" charset="0"/>
              </a:rPr>
              <a:t>Compara las unidades de mil. Como 349 no tiene unidad de mil sabemos que es el número menor.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40FC675-340B-4586-91B8-533F3A3614D1}"/>
              </a:ext>
            </a:extLst>
          </p:cNvPr>
          <p:cNvSpPr txBox="1"/>
          <p:nvPr/>
        </p:nvSpPr>
        <p:spPr>
          <a:xfrm>
            <a:off x="8105505" y="3846130"/>
            <a:ext cx="33922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u="sng" dirty="0">
                <a:latin typeface="Comic Sans MS" panose="030F0702030302020204" pitchFamily="66" charset="0"/>
              </a:rPr>
              <a:t>Paso 3: </a:t>
            </a:r>
            <a:r>
              <a:rPr lang="es-CL" sz="2000" dirty="0">
                <a:latin typeface="Comic Sans MS" panose="030F0702030302020204" pitchFamily="66" charset="0"/>
              </a:rPr>
              <a:t>Compara las centenas de los números que quedan.  Como el 2 es menor que 7, sabemos que 3245 es menor.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F76F0844-CFA6-4CFE-BD80-BC730AED5C65}"/>
              </a:ext>
            </a:extLst>
          </p:cNvPr>
          <p:cNvCxnSpPr/>
          <p:nvPr/>
        </p:nvCxnSpPr>
        <p:spPr>
          <a:xfrm>
            <a:off x="5337374" y="4739672"/>
            <a:ext cx="2440695" cy="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DF669D01-E475-4F34-B6F3-CD1606D99404}"/>
              </a:ext>
            </a:extLst>
          </p:cNvPr>
          <p:cNvSpPr/>
          <p:nvPr/>
        </p:nvSpPr>
        <p:spPr>
          <a:xfrm>
            <a:off x="5337374" y="4143982"/>
            <a:ext cx="644769" cy="1233832"/>
          </a:xfrm>
          <a:prstGeom prst="round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1EB8565-250F-457C-9E6D-76960AF87B34}"/>
              </a:ext>
            </a:extLst>
          </p:cNvPr>
          <p:cNvSpPr/>
          <p:nvPr/>
        </p:nvSpPr>
        <p:spPr>
          <a:xfrm>
            <a:off x="3330922" y="5377814"/>
            <a:ext cx="4884430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cap="none" spc="0" dirty="0">
                <a:ln/>
                <a:solidFill>
                  <a:schemeClr val="bg1"/>
                </a:solidFill>
                <a:effectLst/>
              </a:rPr>
              <a:t> </a:t>
            </a:r>
            <a:r>
              <a:rPr lang="es-ES" sz="4400" b="1" cap="none" spc="0" dirty="0">
                <a:ln/>
                <a:solidFill>
                  <a:srgbClr val="00B0F0"/>
                </a:solidFill>
                <a:effectLst/>
              </a:rPr>
              <a:t>349  &lt; 3.245 &lt;  3.722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85F753D-2D5A-4E06-85F7-B7D13D20DB0F}"/>
              </a:ext>
            </a:extLst>
          </p:cNvPr>
          <p:cNvSpPr txBox="1"/>
          <p:nvPr/>
        </p:nvSpPr>
        <p:spPr>
          <a:xfrm>
            <a:off x="2794785" y="2749007"/>
            <a:ext cx="6615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u="sng" dirty="0">
                <a:latin typeface="Comic Sans MS" panose="030F0702030302020204" pitchFamily="66" charset="0"/>
              </a:rPr>
              <a:t>Paso 1:</a:t>
            </a:r>
            <a:r>
              <a:rPr lang="es-CL" sz="2000" b="1" dirty="0">
                <a:latin typeface="Comic Sans MS" panose="030F0702030302020204" pitchFamily="66" charset="0"/>
              </a:rPr>
              <a:t> </a:t>
            </a:r>
            <a:r>
              <a:rPr lang="es-CL" sz="2000" dirty="0">
                <a:latin typeface="Comic Sans MS" panose="030F0702030302020204" pitchFamily="66" charset="0"/>
              </a:rPr>
              <a:t>Ubica todos los números en una tabla de valor posicional como la que se muestra a continuación.</a:t>
            </a:r>
          </a:p>
        </p:txBody>
      </p:sp>
    </p:spTree>
    <p:extLst>
      <p:ext uri="{BB962C8B-B14F-4D97-AF65-F5344CB8AC3E}">
        <p14:creationId xmlns:p14="http://schemas.microsoft.com/office/powerpoint/2010/main" val="3426011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8" grpId="0"/>
      <p:bldP spid="9" grpId="0"/>
      <p:bldP spid="12" grpId="0" animBg="1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2744996-9A7F-42CA-9738-A99FB3535CA6}"/>
              </a:ext>
            </a:extLst>
          </p:cNvPr>
          <p:cNvSpPr txBox="1"/>
          <p:nvPr/>
        </p:nvSpPr>
        <p:spPr>
          <a:xfrm rot="21268280">
            <a:off x="206481" y="1234938"/>
            <a:ext cx="8745415" cy="224676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L" sz="2800" dirty="0" smtClean="0">
                <a:latin typeface="Comic Sans MS" panose="030F0702030302020204" pitchFamily="66" charset="0"/>
              </a:rPr>
              <a:t>Juan José </a:t>
            </a:r>
            <a:r>
              <a:rPr lang="es-CL" sz="2800" dirty="0">
                <a:latin typeface="Comic Sans MS" panose="030F0702030302020204" pitchFamily="66" charset="0"/>
              </a:rPr>
              <a:t>necesita ordenar los productos de acuerdo a sus precios. ¿Puedes ayudarlo?</a:t>
            </a:r>
          </a:p>
          <a:p>
            <a:pPr algn="just"/>
            <a:endParaRPr lang="es-CL" sz="2800" dirty="0">
              <a:latin typeface="Comic Sans MS" panose="030F0702030302020204" pitchFamily="66" charset="0"/>
            </a:endParaRPr>
          </a:p>
          <a:p>
            <a:pPr algn="just"/>
            <a:r>
              <a:rPr lang="es-CL" sz="2800" dirty="0">
                <a:latin typeface="Comic Sans MS" panose="030F0702030302020204" pitchFamily="66" charset="0"/>
              </a:rPr>
              <a:t>Observa las siguientes diapositivas y pincha sobre el producto, según se pregunta.</a:t>
            </a:r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292550"/>
            <a:ext cx="8911687" cy="934867"/>
          </a:xfrm>
        </p:spPr>
        <p:txBody>
          <a:bodyPr>
            <a:normAutofit/>
          </a:bodyPr>
          <a:lstStyle/>
          <a:p>
            <a:pPr algn="ctr"/>
            <a:r>
              <a:rPr lang="es-CL" sz="4800" dirty="0">
                <a:solidFill>
                  <a:schemeClr val="tx1"/>
                </a:solidFill>
              </a:rPr>
              <a:t>Actividad 1: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514" y="2416629"/>
            <a:ext cx="2995892" cy="384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8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56C64-66B9-4834-B5DD-093D16FF8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968" y="299949"/>
            <a:ext cx="5028036" cy="1280890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¿Cuál es </a:t>
            </a:r>
            <a:r>
              <a:rPr lang="es-CL" dirty="0">
                <a:solidFill>
                  <a:srgbClr val="00B050"/>
                </a:solidFill>
              </a:rPr>
              <a:t>menor</a:t>
            </a:r>
            <a:r>
              <a:rPr lang="es-CL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2510B6-39B4-4127-9946-AC2A5C297DD1}"/>
              </a:ext>
            </a:extLst>
          </p:cNvPr>
          <p:cNvSpPr txBox="1"/>
          <p:nvPr/>
        </p:nvSpPr>
        <p:spPr>
          <a:xfrm>
            <a:off x="8559510" y="299949"/>
            <a:ext cx="1828799" cy="1248604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pPr algn="ctr"/>
            <a:r>
              <a:rPr lang="es-CL" b="1" dirty="0">
                <a:latin typeface="PAbadi"/>
              </a:rPr>
              <a:t>Pincha sobre el producto más barato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C4A0EA-49E5-4235-9E35-067093751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609" y="2294485"/>
            <a:ext cx="1555093" cy="23943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67922F0-A732-47B9-8AED-931F9C6748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265051"/>
            <a:ext cx="1515871" cy="24001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06B201A-4475-4CC5-AF10-D298EA9FC0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0028" y="2235048"/>
            <a:ext cx="1516572" cy="230932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D948E9E-FA1A-4DB5-9E92-D505E6AB529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175" t="10538" r="26752" b="13895"/>
          <a:stretch/>
        </p:blipFill>
        <p:spPr>
          <a:xfrm rot="21205201">
            <a:off x="9004691" y="349969"/>
            <a:ext cx="938435" cy="1137918"/>
          </a:xfrm>
          <a:prstGeom prst="rect">
            <a:avLst/>
          </a:prstGeom>
        </p:spPr>
      </p:pic>
      <p:sp>
        <p:nvSpPr>
          <p:cNvPr id="9" name="Pentágono 1">
            <a:hlinkClick r:id="rId8" action="ppaction://hlinksldjump"/>
            <a:extLst>
              <a:ext uri="{FF2B5EF4-FFF2-40B4-BE49-F238E27FC236}">
                <a16:creationId xmlns:a16="http://schemas.microsoft.com/office/drawing/2014/main" id="{3A31FA46-7BD0-4611-B745-BA37C30054FC}"/>
              </a:ext>
            </a:extLst>
          </p:cNvPr>
          <p:cNvSpPr/>
          <p:nvPr/>
        </p:nvSpPr>
        <p:spPr>
          <a:xfrm>
            <a:off x="4572000" y="5683347"/>
            <a:ext cx="2912011" cy="633046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>
                <a:latin typeface="Bernard MT Condensed" panose="02050806060905020404" pitchFamily="18" charset="0"/>
              </a:rPr>
              <a:t>Siguiente</a:t>
            </a:r>
          </a:p>
        </p:txBody>
      </p:sp>
    </p:spTree>
    <p:extLst>
      <p:ext uri="{BB962C8B-B14F-4D97-AF65-F5344CB8AC3E}">
        <p14:creationId xmlns:p14="http://schemas.microsoft.com/office/powerpoint/2010/main" val="3660625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714EE9-5844-4365-AE2D-F66C2D3C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364799"/>
            <a:ext cx="8911687" cy="1280890"/>
          </a:xfrm>
        </p:spPr>
        <p:txBody>
          <a:bodyPr/>
          <a:lstStyle/>
          <a:p>
            <a:r>
              <a:rPr lang="es-CL" dirty="0">
                <a:solidFill>
                  <a:schemeClr val="tx1"/>
                </a:solidFill>
              </a:rPr>
              <a:t>¿Cuál es </a:t>
            </a:r>
            <a:r>
              <a:rPr lang="es-CL" dirty="0">
                <a:solidFill>
                  <a:srgbClr val="FFC000"/>
                </a:solidFill>
              </a:rPr>
              <a:t>mayor</a:t>
            </a:r>
            <a:r>
              <a:rPr lang="es-CL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94AEF9-389D-4B1A-BB7C-1EB23B8BF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8967" y="2432531"/>
            <a:ext cx="1505390" cy="215889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7B19FE1-9CEF-492F-8465-14EA0D176F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0604" y="2486411"/>
            <a:ext cx="2132710" cy="205113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DBD97AD-3F38-4882-B35F-7B0AC9F556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2953" y="2378651"/>
            <a:ext cx="1965356" cy="209905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B63DC77-2D29-4986-9F82-85CE128E1C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7126" y="109467"/>
            <a:ext cx="1993565" cy="150584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E2510B6-39B4-4127-9946-AC2A5C297DD1}"/>
              </a:ext>
            </a:extLst>
          </p:cNvPr>
          <p:cNvSpPr txBox="1"/>
          <p:nvPr/>
        </p:nvSpPr>
        <p:spPr>
          <a:xfrm>
            <a:off x="8559510" y="299949"/>
            <a:ext cx="1828799" cy="1248604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pPr algn="ctr"/>
            <a:r>
              <a:rPr lang="es-CL" b="1" dirty="0">
                <a:latin typeface="PAbadi"/>
              </a:rPr>
              <a:t>Pincha sobre el producto menos barato</a:t>
            </a:r>
          </a:p>
        </p:txBody>
      </p:sp>
      <p:sp>
        <p:nvSpPr>
          <p:cNvPr id="9" name="Pentágono 1">
            <a:hlinkClick r:id="rId8" action="ppaction://hlinksldjump"/>
            <a:extLst>
              <a:ext uri="{FF2B5EF4-FFF2-40B4-BE49-F238E27FC236}">
                <a16:creationId xmlns:a16="http://schemas.microsoft.com/office/drawing/2014/main" id="{E977FD0C-01EB-4788-8D5D-319D7EB3E48D}"/>
              </a:ext>
            </a:extLst>
          </p:cNvPr>
          <p:cNvSpPr/>
          <p:nvPr/>
        </p:nvSpPr>
        <p:spPr>
          <a:xfrm>
            <a:off x="4572000" y="5683347"/>
            <a:ext cx="2912011" cy="633046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>
                <a:latin typeface="Bernard MT Condensed" panose="02050806060905020404" pitchFamily="18" charset="0"/>
              </a:rPr>
              <a:t>Siguiente</a:t>
            </a:r>
          </a:p>
        </p:txBody>
      </p:sp>
    </p:spTree>
    <p:extLst>
      <p:ext uri="{BB962C8B-B14F-4D97-AF65-F5344CB8AC3E}">
        <p14:creationId xmlns:p14="http://schemas.microsoft.com/office/powerpoint/2010/main" val="2911974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88C06-2A36-46AD-AEFF-A1E807643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181" y="308145"/>
            <a:ext cx="8911687" cy="1280890"/>
          </a:xfrm>
        </p:spPr>
        <p:txBody>
          <a:bodyPr/>
          <a:lstStyle/>
          <a:p>
            <a:r>
              <a:rPr lang="es-CL" dirty="0">
                <a:solidFill>
                  <a:schemeClr val="tx1"/>
                </a:solidFill>
              </a:rPr>
              <a:t>¿Cuál es </a:t>
            </a:r>
            <a:r>
              <a:rPr lang="es-CL" dirty="0">
                <a:solidFill>
                  <a:srgbClr val="92D050"/>
                </a:solidFill>
              </a:rPr>
              <a:t>menor</a:t>
            </a:r>
            <a:r>
              <a:rPr lang="es-CL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A737B4-47B9-484A-9AD8-97FAD6DC9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812" y="2108584"/>
            <a:ext cx="1842868" cy="27643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6C1C6FC-D272-4F5C-9F1E-D050795AD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4247" y="1985111"/>
            <a:ext cx="1313869" cy="28877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668781A-A546-40E7-AA8D-4BDCF66368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744" y="2011949"/>
            <a:ext cx="1946617" cy="286093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76ED779-0B81-47A9-A4EA-E6F5D434DD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4744" y="124048"/>
            <a:ext cx="1993565" cy="150584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E2510B6-39B4-4127-9946-AC2A5C297DD1}"/>
              </a:ext>
            </a:extLst>
          </p:cNvPr>
          <p:cNvSpPr txBox="1"/>
          <p:nvPr/>
        </p:nvSpPr>
        <p:spPr>
          <a:xfrm>
            <a:off x="8559510" y="299949"/>
            <a:ext cx="1828799" cy="1248604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pPr algn="ctr"/>
            <a:r>
              <a:rPr lang="es-CL" b="1" dirty="0">
                <a:latin typeface="PAbadi"/>
              </a:rPr>
              <a:t>Pincha sobre el producto más barato</a:t>
            </a:r>
          </a:p>
        </p:txBody>
      </p:sp>
      <p:sp>
        <p:nvSpPr>
          <p:cNvPr id="8" name="Pentágono 1">
            <a:hlinkClick r:id="rId8" action="ppaction://hlinksldjump"/>
            <a:extLst>
              <a:ext uri="{FF2B5EF4-FFF2-40B4-BE49-F238E27FC236}">
                <a16:creationId xmlns:a16="http://schemas.microsoft.com/office/drawing/2014/main" id="{6FB3B1AD-AE66-4F04-A125-4B6B52FC42B9}"/>
              </a:ext>
            </a:extLst>
          </p:cNvPr>
          <p:cNvSpPr/>
          <p:nvPr/>
        </p:nvSpPr>
        <p:spPr>
          <a:xfrm>
            <a:off x="4572000" y="5683347"/>
            <a:ext cx="2912011" cy="633046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>
                <a:latin typeface="Bernard MT Condensed" panose="02050806060905020404" pitchFamily="18" charset="0"/>
              </a:rPr>
              <a:t>Siguiente</a:t>
            </a:r>
          </a:p>
        </p:txBody>
      </p:sp>
    </p:spTree>
    <p:extLst>
      <p:ext uri="{BB962C8B-B14F-4D97-AF65-F5344CB8AC3E}">
        <p14:creationId xmlns:p14="http://schemas.microsoft.com/office/powerpoint/2010/main" val="2834193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59142" y="249357"/>
            <a:ext cx="3720796" cy="934867"/>
          </a:xfrm>
        </p:spPr>
        <p:txBody>
          <a:bodyPr>
            <a:normAutofit/>
          </a:bodyPr>
          <a:lstStyle/>
          <a:p>
            <a:pPr algn="ctr"/>
            <a:r>
              <a:rPr lang="es-CL" sz="4800" dirty="0">
                <a:solidFill>
                  <a:schemeClr val="tx1"/>
                </a:solidFill>
              </a:rPr>
              <a:t>Actividad 2 </a:t>
            </a:r>
          </a:p>
        </p:txBody>
      </p:sp>
      <p:pic>
        <p:nvPicPr>
          <p:cNvPr id="4098" name="Picture 2" descr="Note papers doodle style vector set | free image by rawpixel.com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5" t="7955" r="5653" b="55418"/>
          <a:stretch/>
        </p:blipFill>
        <p:spPr bwMode="auto">
          <a:xfrm>
            <a:off x="7091032" y="1319134"/>
            <a:ext cx="4526346" cy="420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7729386" y="2471200"/>
            <a:ext cx="32496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Script MT Bold" panose="03040602040607080904" pitchFamily="66" charset="0"/>
              </a:rPr>
              <a:t>Esta actividad </a:t>
            </a:r>
            <a:r>
              <a:rPr lang="es-CL" sz="2400" dirty="0" smtClean="0">
                <a:latin typeface="Script MT Bold" panose="03040602040607080904" pitchFamily="66" charset="0"/>
              </a:rPr>
              <a:t>puedes </a:t>
            </a:r>
            <a:r>
              <a:rPr lang="es-CL" sz="2400" dirty="0">
                <a:latin typeface="Script MT Bold" panose="03040602040607080904" pitchFamily="66" charset="0"/>
              </a:rPr>
              <a:t>escribirla y realizarla en tu cuaderno de </a:t>
            </a:r>
            <a:r>
              <a:rPr lang="es-CL" sz="2400" dirty="0" smtClean="0">
                <a:latin typeface="Script MT Bold" panose="03040602040607080904" pitchFamily="66" charset="0"/>
              </a:rPr>
              <a:t>matemáticas para practicar. </a:t>
            </a:r>
            <a:endParaRPr lang="es-CL" sz="2400" dirty="0">
              <a:latin typeface="Script MT Bold" panose="03040602040607080904" pitchFamily="66" charset="0"/>
            </a:endParaRPr>
          </a:p>
          <a:p>
            <a:pPr algn="ctr"/>
            <a:r>
              <a:rPr lang="es-CL" sz="2400" dirty="0">
                <a:latin typeface="Script MT Bold" panose="03040602040607080904" pitchFamily="66" charset="0"/>
              </a:rPr>
              <a:t>Recuerda ser </a:t>
            </a:r>
            <a:r>
              <a:rPr lang="es-CL" sz="2400" dirty="0" smtClean="0">
                <a:latin typeface="Script MT Bold" panose="03040602040607080904" pitchFamily="66" charset="0"/>
              </a:rPr>
              <a:t>ordenado/a. </a:t>
            </a:r>
            <a:endParaRPr lang="es-CL" sz="2400" dirty="0">
              <a:latin typeface="Script MT Bold" panose="03040602040607080904" pitchFamily="66" charset="0"/>
            </a:endParaRPr>
          </a:p>
        </p:txBody>
      </p:sp>
      <p:pic>
        <p:nvPicPr>
          <p:cNvPr id="6" name="Picture 2" descr="Recambio Cuadriculado R4040 Finoc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1" t="4650" r="17607" b="19461"/>
          <a:stretch/>
        </p:blipFill>
        <p:spPr bwMode="auto">
          <a:xfrm>
            <a:off x="0" y="0"/>
            <a:ext cx="5824025" cy="685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581526" y="1021471"/>
            <a:ext cx="487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latin typeface="Calisto MT" panose="02040603050505030304" pitchFamily="18" charset="0"/>
              </a:rPr>
              <a:t>Actividad 2</a:t>
            </a:r>
          </a:p>
          <a:p>
            <a:endParaRPr lang="es-CL" dirty="0">
              <a:latin typeface="Calisto MT" panose="02040603050505030304" pitchFamily="18" charset="0"/>
            </a:endParaRPr>
          </a:p>
          <a:p>
            <a:pPr marL="342900" indent="-342900" algn="just">
              <a:buAutoNum type="arabicPeriod"/>
            </a:pPr>
            <a:r>
              <a:rPr lang="es-CL" dirty="0">
                <a:latin typeface="Calisto MT" panose="02040603050505030304" pitchFamily="18" charset="0"/>
              </a:rPr>
              <a:t>Ordena de mayor a menor los siguientes números: </a:t>
            </a:r>
            <a:r>
              <a:rPr lang="es-CL" b="1" dirty="0">
                <a:latin typeface="Calisto MT" panose="02040603050505030304" pitchFamily="18" charset="0"/>
              </a:rPr>
              <a:t>2.540 – 980 – 3.570</a:t>
            </a:r>
            <a:endParaRPr lang="es-CL" dirty="0">
              <a:latin typeface="Calisto MT" panose="02040603050505030304" pitchFamily="18" charset="0"/>
            </a:endParaRPr>
          </a:p>
          <a:p>
            <a:pPr marL="342900" indent="-342900" algn="just">
              <a:buAutoNum type="arabicPeriod"/>
            </a:pPr>
            <a:endParaRPr lang="es-CL" dirty="0">
              <a:latin typeface="Calisto MT" panose="02040603050505030304" pitchFamily="18" charset="0"/>
            </a:endParaRPr>
          </a:p>
          <a:p>
            <a:pPr marL="342900" indent="-342900" algn="just">
              <a:buAutoNum type="arabicPeriod"/>
            </a:pPr>
            <a:endParaRPr lang="es-CL" dirty="0">
              <a:latin typeface="Calisto MT" panose="02040603050505030304" pitchFamily="18" charset="0"/>
            </a:endParaRPr>
          </a:p>
          <a:p>
            <a:pPr marL="342900" indent="-342900" algn="just">
              <a:buAutoNum type="arabicPeriod"/>
            </a:pPr>
            <a:endParaRPr lang="es-CL" dirty="0">
              <a:latin typeface="Calisto MT" panose="02040603050505030304" pitchFamily="18" charset="0"/>
            </a:endParaRPr>
          </a:p>
          <a:p>
            <a:pPr marL="342900" indent="-342900" algn="just">
              <a:buAutoNum type="arabicPeriod"/>
            </a:pPr>
            <a:endParaRPr lang="es-CL" dirty="0">
              <a:latin typeface="Calisto MT" panose="02040603050505030304" pitchFamily="18" charset="0"/>
            </a:endParaRPr>
          </a:p>
          <a:p>
            <a:pPr marL="342900" indent="-342900" algn="just">
              <a:buAutoNum type="arabicPeriod"/>
            </a:pPr>
            <a:endParaRPr lang="es-CL" dirty="0">
              <a:latin typeface="Calisto MT" panose="02040603050505030304" pitchFamily="18" charset="0"/>
            </a:endParaRPr>
          </a:p>
          <a:p>
            <a:pPr marL="342900" indent="-342900" algn="just">
              <a:buAutoNum type="arabicPeriod"/>
            </a:pPr>
            <a:endParaRPr lang="es-CL" dirty="0">
              <a:latin typeface="Calisto MT" panose="02040603050505030304" pitchFamily="18" charset="0"/>
            </a:endParaRPr>
          </a:p>
          <a:p>
            <a:pPr marL="342900" indent="-342900" algn="just">
              <a:buAutoNum type="arabicPeriod"/>
            </a:pPr>
            <a:endParaRPr lang="es-CL" dirty="0">
              <a:latin typeface="Calisto MT" panose="02040603050505030304" pitchFamily="18" charset="0"/>
            </a:endParaRPr>
          </a:p>
          <a:p>
            <a:pPr marL="342900" indent="-342900" algn="just">
              <a:buAutoNum type="arabicPeriod"/>
            </a:pPr>
            <a:endParaRPr lang="es-CL" dirty="0">
              <a:latin typeface="Calisto MT" panose="02040603050505030304" pitchFamily="18" charset="0"/>
            </a:endParaRPr>
          </a:p>
          <a:p>
            <a:pPr marL="342900" indent="-342900" algn="just">
              <a:buAutoNum type="arabicPeriod"/>
            </a:pPr>
            <a:r>
              <a:rPr lang="es-CL" dirty="0">
                <a:latin typeface="Calisto MT" panose="02040603050505030304" pitchFamily="18" charset="0"/>
              </a:rPr>
              <a:t>Ordena de menor a mayor los siguientes números: </a:t>
            </a:r>
            <a:r>
              <a:rPr lang="es-CL" b="1" dirty="0">
                <a:latin typeface="Calisto MT" panose="02040603050505030304" pitchFamily="18" charset="0"/>
              </a:rPr>
              <a:t>4.900 – 590 – 3.950</a:t>
            </a:r>
            <a:endParaRPr lang="es-CL" dirty="0">
              <a:latin typeface="Calisto MT" panose="02040603050505030304" pitchFamily="18" charset="0"/>
            </a:endParaRPr>
          </a:p>
        </p:txBody>
      </p:sp>
      <p:graphicFrame>
        <p:nvGraphicFramePr>
          <p:cNvPr id="8" name="Tabla 6">
            <a:extLst>
              <a:ext uri="{FF2B5EF4-FFF2-40B4-BE49-F238E27FC236}">
                <a16:creationId xmlns:a16="http://schemas.microsoft.com/office/drawing/2014/main" id="{5A532EDB-3453-444D-BF0A-936BEB4516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203605"/>
              </p:ext>
            </p:extLst>
          </p:nvPr>
        </p:nvGraphicFramePr>
        <p:xfrm>
          <a:off x="1336203" y="2471200"/>
          <a:ext cx="3306136" cy="1495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640">
                  <a:extLst>
                    <a:ext uri="{9D8B030D-6E8A-4147-A177-3AD203B41FA5}">
                      <a16:colId xmlns:a16="http://schemas.microsoft.com/office/drawing/2014/main" val="2519379651"/>
                    </a:ext>
                  </a:extLst>
                </a:gridCol>
                <a:gridCol w="830991">
                  <a:extLst>
                    <a:ext uri="{9D8B030D-6E8A-4147-A177-3AD203B41FA5}">
                      <a16:colId xmlns:a16="http://schemas.microsoft.com/office/drawing/2014/main" val="1679406686"/>
                    </a:ext>
                  </a:extLst>
                </a:gridCol>
                <a:gridCol w="775593">
                  <a:extLst>
                    <a:ext uri="{9D8B030D-6E8A-4147-A177-3AD203B41FA5}">
                      <a16:colId xmlns:a16="http://schemas.microsoft.com/office/drawing/2014/main" val="1458368616"/>
                    </a:ext>
                  </a:extLst>
                </a:gridCol>
                <a:gridCol w="819912">
                  <a:extLst>
                    <a:ext uri="{9D8B030D-6E8A-4147-A177-3AD203B41FA5}">
                      <a16:colId xmlns:a16="http://schemas.microsoft.com/office/drawing/2014/main" val="1847500763"/>
                    </a:ext>
                  </a:extLst>
                </a:gridCol>
              </a:tblGrid>
              <a:tr h="373972"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Maiandra GD" panose="020E0502030308020204" pitchFamily="34" charset="0"/>
                        </a:rPr>
                        <a:t>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Maiandra GD" panose="020E050203030802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Maiandra GD" panose="020E0502030308020204" pitchFamily="34" charset="0"/>
                        </a:rPr>
                        <a:t>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latin typeface="Maiandra GD" panose="020E0502030308020204" pitchFamily="34" charset="0"/>
                        </a:rPr>
                        <a:t>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589687"/>
                  </a:ext>
                </a:extLst>
              </a:tr>
              <a:tr h="373972">
                <a:tc>
                  <a:txBody>
                    <a:bodyPr/>
                    <a:lstStyle/>
                    <a:p>
                      <a:pPr algn="ctr"/>
                      <a:endParaRPr lang="es-CL" sz="18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8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8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8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786561"/>
                  </a:ext>
                </a:extLst>
              </a:tr>
              <a:tr h="373972">
                <a:tc>
                  <a:txBody>
                    <a:bodyPr/>
                    <a:lstStyle/>
                    <a:p>
                      <a:pPr algn="ctr"/>
                      <a:endParaRPr lang="es-CL" sz="180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8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8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8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674182"/>
                  </a:ext>
                </a:extLst>
              </a:tr>
              <a:tr h="373972">
                <a:tc>
                  <a:txBody>
                    <a:bodyPr/>
                    <a:lstStyle/>
                    <a:p>
                      <a:pPr algn="ctr"/>
                      <a:endParaRPr lang="es-CL" sz="18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8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8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8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081573"/>
                  </a:ext>
                </a:extLst>
              </a:tr>
            </a:tbl>
          </a:graphicData>
        </a:graphic>
      </p:graphicFrame>
      <p:graphicFrame>
        <p:nvGraphicFramePr>
          <p:cNvPr id="9" name="Tabla 6">
            <a:extLst>
              <a:ext uri="{FF2B5EF4-FFF2-40B4-BE49-F238E27FC236}">
                <a16:creationId xmlns:a16="http://schemas.microsoft.com/office/drawing/2014/main" id="{5A532EDB-3453-444D-BF0A-936BEB4516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302792"/>
              </p:ext>
            </p:extLst>
          </p:nvPr>
        </p:nvGraphicFramePr>
        <p:xfrm>
          <a:off x="1361994" y="5141717"/>
          <a:ext cx="3306136" cy="1495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640">
                  <a:extLst>
                    <a:ext uri="{9D8B030D-6E8A-4147-A177-3AD203B41FA5}">
                      <a16:colId xmlns:a16="http://schemas.microsoft.com/office/drawing/2014/main" val="2519379651"/>
                    </a:ext>
                  </a:extLst>
                </a:gridCol>
                <a:gridCol w="830991">
                  <a:extLst>
                    <a:ext uri="{9D8B030D-6E8A-4147-A177-3AD203B41FA5}">
                      <a16:colId xmlns:a16="http://schemas.microsoft.com/office/drawing/2014/main" val="1679406686"/>
                    </a:ext>
                  </a:extLst>
                </a:gridCol>
                <a:gridCol w="775593">
                  <a:extLst>
                    <a:ext uri="{9D8B030D-6E8A-4147-A177-3AD203B41FA5}">
                      <a16:colId xmlns:a16="http://schemas.microsoft.com/office/drawing/2014/main" val="1458368616"/>
                    </a:ext>
                  </a:extLst>
                </a:gridCol>
                <a:gridCol w="819912">
                  <a:extLst>
                    <a:ext uri="{9D8B030D-6E8A-4147-A177-3AD203B41FA5}">
                      <a16:colId xmlns:a16="http://schemas.microsoft.com/office/drawing/2014/main" val="1847500763"/>
                    </a:ext>
                  </a:extLst>
                </a:gridCol>
              </a:tblGrid>
              <a:tr h="373972"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Maiandra GD" panose="020E0502030308020204" pitchFamily="34" charset="0"/>
                        </a:rPr>
                        <a:t>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Maiandra GD" panose="020E050203030802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Maiandra GD" panose="020E0502030308020204" pitchFamily="34" charset="0"/>
                        </a:rPr>
                        <a:t>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latin typeface="Maiandra GD" panose="020E0502030308020204" pitchFamily="34" charset="0"/>
                        </a:rPr>
                        <a:t>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589687"/>
                  </a:ext>
                </a:extLst>
              </a:tr>
              <a:tr h="373972">
                <a:tc>
                  <a:txBody>
                    <a:bodyPr/>
                    <a:lstStyle/>
                    <a:p>
                      <a:pPr algn="ctr"/>
                      <a:endParaRPr lang="es-CL" sz="18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8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8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8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786561"/>
                  </a:ext>
                </a:extLst>
              </a:tr>
              <a:tr h="373972">
                <a:tc>
                  <a:txBody>
                    <a:bodyPr/>
                    <a:lstStyle/>
                    <a:p>
                      <a:pPr algn="ctr"/>
                      <a:endParaRPr lang="es-CL" sz="180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8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8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8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674182"/>
                  </a:ext>
                </a:extLst>
              </a:tr>
              <a:tr h="373972">
                <a:tc>
                  <a:txBody>
                    <a:bodyPr/>
                    <a:lstStyle/>
                    <a:p>
                      <a:pPr algn="ctr"/>
                      <a:endParaRPr lang="es-CL" sz="18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8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8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8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081573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92289" y="249357"/>
            <a:ext cx="5439446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latin typeface="Script MT Bold" panose="03040602040607080904" pitchFamily="66" charset="0"/>
              </a:rPr>
              <a:t>Puedes usar la tabla de valor posicional para guiarte.</a:t>
            </a:r>
          </a:p>
        </p:txBody>
      </p:sp>
    </p:spTree>
    <p:extLst>
      <p:ext uri="{BB962C8B-B14F-4D97-AF65-F5344CB8AC3E}">
        <p14:creationId xmlns:p14="http://schemas.microsoft.com/office/powerpoint/2010/main" val="3137218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C9156495-3095-449B-BCCD-C447492AB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377" y="2980781"/>
            <a:ext cx="5428489" cy="3278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dirty="0" smtClean="0">
                <a:latin typeface="Bahnschrift SemiBold Condensed" panose="020B0502040204020203" pitchFamily="34" charset="0"/>
              </a:rPr>
              <a:t>Hasta la </a:t>
            </a:r>
            <a:r>
              <a:rPr lang="en-US" sz="5600" dirty="0" err="1" smtClean="0">
                <a:latin typeface="Bahnschrift SemiBold Condensed" panose="020B0502040204020203" pitchFamily="34" charset="0"/>
              </a:rPr>
              <a:t>proxima</a:t>
            </a:r>
            <a:r>
              <a:rPr lang="en-US" sz="5600" dirty="0" smtClean="0">
                <a:latin typeface="Bahnschrift SemiBold Condensed" panose="020B0502040204020203" pitchFamily="34" charset="0"/>
              </a:rPr>
              <a:t> </a:t>
            </a:r>
            <a:r>
              <a:rPr lang="en-US" sz="5600" dirty="0" err="1" smtClean="0">
                <a:latin typeface="Bahnschrift SemiBold Condensed" panose="020B0502040204020203" pitchFamily="34" charset="0"/>
              </a:rPr>
              <a:t>semana</a:t>
            </a:r>
            <a:endParaRPr lang="en-US" sz="5600" dirty="0">
              <a:latin typeface="Bahnschrift SemiBold Condensed" panose="020B050204020402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708" y="846772"/>
            <a:ext cx="317182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cadillo: rectángulo con esquinas redondeadas 3">
            <a:extLst>
              <a:ext uri="{FF2B5EF4-FFF2-40B4-BE49-F238E27FC236}">
                <a16:creationId xmlns:a16="http://schemas.microsoft.com/office/drawing/2014/main" id="{F1C97C33-1504-4416-92A0-19FD55D3BD05}"/>
              </a:ext>
            </a:extLst>
          </p:cNvPr>
          <p:cNvSpPr/>
          <p:nvPr/>
        </p:nvSpPr>
        <p:spPr>
          <a:xfrm>
            <a:off x="4401920" y="796438"/>
            <a:ext cx="6685613" cy="3222885"/>
          </a:xfrm>
          <a:prstGeom prst="wedgeRoundRectCallout">
            <a:avLst>
              <a:gd name="adj1" fmla="val -47661"/>
              <a:gd name="adj2" fmla="val 67229"/>
              <a:gd name="adj3" fmla="val 16667"/>
            </a:avLst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es-CL" sz="3600" b="1" dirty="0">
                <a:solidFill>
                  <a:prstClr val="white"/>
                </a:solidFill>
                <a:latin typeface="Gabriola" panose="04040605051002020D02" pitchFamily="82" charset="0"/>
              </a:rPr>
              <a:t>«El presente material ha sido diseñado para que el/la estudiante que no cuente con la posibilidad de imprimirlo, pueda desarrollar las actividades, sin mayor problema, en sus cuadernos o en el mismo archivo PPT»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" y="1676172"/>
            <a:ext cx="3096516" cy="362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25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l blog de Doru: siguiente">
            <a:hlinkClick r:id="rId2" action="ppaction://hlinksldjump"/>
            <a:extLst>
              <a:ext uri="{FF2B5EF4-FFF2-40B4-BE49-F238E27FC236}">
                <a16:creationId xmlns:a16="http://schemas.microsoft.com/office/drawing/2014/main" id="{ACCE6E27-1939-4F51-8228-F5D899595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3080000">
            <a:off x="1139393" y="1694624"/>
            <a:ext cx="4810608" cy="355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410" y="1611764"/>
            <a:ext cx="30099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77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l blog de Doru: siguiente">
            <a:hlinkClick r:id="rId2" action="ppaction://hlinksldjump"/>
            <a:extLst>
              <a:ext uri="{FF2B5EF4-FFF2-40B4-BE49-F238E27FC236}">
                <a16:creationId xmlns:a16="http://schemas.microsoft.com/office/drawing/2014/main" id="{ACCE6E27-1939-4F51-8228-F5D899595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3080000">
            <a:off x="1139393" y="1694624"/>
            <a:ext cx="4810608" cy="355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913" y="1611764"/>
            <a:ext cx="30099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02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l blog de Doru: siguiente">
            <a:hlinkClick r:id="rId2" action="ppaction://hlinksldjump"/>
            <a:extLst>
              <a:ext uri="{FF2B5EF4-FFF2-40B4-BE49-F238E27FC236}">
                <a16:creationId xmlns:a16="http://schemas.microsoft.com/office/drawing/2014/main" id="{ACCE6E27-1939-4F51-8228-F5D899595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3080000">
            <a:off x="1139393" y="1694624"/>
            <a:ext cx="4810608" cy="355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718" y="1744708"/>
            <a:ext cx="30099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64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l blog de Doru: siguiente">
            <a:hlinkClick r:id="rId2" action="ppaction://hlinksldjump"/>
            <a:extLst>
              <a:ext uri="{FF2B5EF4-FFF2-40B4-BE49-F238E27FC236}">
                <a16:creationId xmlns:a16="http://schemas.microsoft.com/office/drawing/2014/main" id="{ACCE6E27-1939-4F51-8228-F5D899595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3080000">
            <a:off x="1139393" y="1694624"/>
            <a:ext cx="4810608" cy="355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719" y="1718582"/>
            <a:ext cx="30099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25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eguntas frecuentes_FAQs | Máster Universitario online en ...">
            <a:hlinkClick r:id="rId2" action="ppaction://hlinksldjump"/>
            <a:extLst>
              <a:ext uri="{FF2B5EF4-FFF2-40B4-BE49-F238E27FC236}">
                <a16:creationId xmlns:a16="http://schemas.microsoft.com/office/drawing/2014/main" id="{B70D21C5-8DF7-4B9A-8BD4-1750C0BB7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46" y="2159990"/>
            <a:ext cx="268605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815" y="1211036"/>
            <a:ext cx="2556510" cy="388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3873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eguntas frecuentes_FAQs | Máster Universitario online en ...">
            <a:hlinkClick r:id="rId2" action="ppaction://hlinksldjump"/>
            <a:extLst>
              <a:ext uri="{FF2B5EF4-FFF2-40B4-BE49-F238E27FC236}">
                <a16:creationId xmlns:a16="http://schemas.microsoft.com/office/drawing/2014/main" id="{B70D21C5-8DF7-4B9A-8BD4-1750C0BB7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46" y="2159990"/>
            <a:ext cx="268605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815" y="1211036"/>
            <a:ext cx="2556510" cy="388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4905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eguntas frecuentes_FAQs | Máster Universitario online en ...">
            <a:hlinkClick r:id="rId2" action="ppaction://hlinksldjump"/>
            <a:extLst>
              <a:ext uri="{FF2B5EF4-FFF2-40B4-BE49-F238E27FC236}">
                <a16:creationId xmlns:a16="http://schemas.microsoft.com/office/drawing/2014/main" id="{B70D21C5-8DF7-4B9A-8BD4-1750C0BB7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46" y="2159990"/>
            <a:ext cx="268605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815" y="1211036"/>
            <a:ext cx="2556510" cy="388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3177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eguntas frecuentes_FAQs | Máster Universitario online en ...">
            <a:hlinkClick r:id="rId2" action="ppaction://hlinksldjump"/>
            <a:extLst>
              <a:ext uri="{FF2B5EF4-FFF2-40B4-BE49-F238E27FC236}">
                <a16:creationId xmlns:a16="http://schemas.microsoft.com/office/drawing/2014/main" id="{B70D21C5-8DF7-4B9A-8BD4-1750C0BB7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46" y="2159990"/>
            <a:ext cx="268605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815" y="1211036"/>
            <a:ext cx="2556510" cy="388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3928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1FA3F84-D318-47F6-9E4B-9ECB7FDB00B7}"/>
              </a:ext>
            </a:extLst>
          </p:cNvPr>
          <p:cNvSpPr txBox="1"/>
          <p:nvPr/>
        </p:nvSpPr>
        <p:spPr>
          <a:xfrm>
            <a:off x="717791" y="359764"/>
            <a:ext cx="4957273" cy="5636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 algn="just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F0"/>
                </a:solidFill>
                <a:latin typeface="Maiandra GD" panose="020E0502030308020204" pitchFamily="34" charset="0"/>
              </a:rPr>
              <a:t>La </a:t>
            </a:r>
            <a:r>
              <a:rPr lang="es-CL" sz="3200" dirty="0">
                <a:solidFill>
                  <a:srgbClr val="00B0F0"/>
                </a:solidFill>
                <a:latin typeface="Maiandra GD" panose="020E0502030308020204" pitchFamily="34" charset="0"/>
              </a:rPr>
              <a:t>familia</a:t>
            </a:r>
            <a:r>
              <a:rPr lang="en-US" sz="3200" dirty="0">
                <a:solidFill>
                  <a:srgbClr val="00B0F0"/>
                </a:solidFill>
                <a:latin typeface="Maiandra GD" panose="020E0502030308020204" pitchFamily="34" charset="0"/>
              </a:rPr>
              <a:t> de </a:t>
            </a:r>
            <a:r>
              <a:rPr lang="en-US" sz="3200" dirty="0" smtClean="0">
                <a:solidFill>
                  <a:srgbClr val="00B0F0"/>
                </a:solidFill>
                <a:latin typeface="Maiandra GD" panose="020E0502030308020204" pitchFamily="34" charset="0"/>
              </a:rPr>
              <a:t>Juan José </a:t>
            </a:r>
            <a:r>
              <a:rPr lang="en-US" sz="3200" dirty="0">
                <a:solidFill>
                  <a:srgbClr val="00B0F0"/>
                </a:solidFill>
                <a:latin typeface="Maiandra GD" panose="020E0502030308020204" pitchFamily="34" charset="0"/>
              </a:rPr>
              <a:t>ha </a:t>
            </a:r>
            <a:r>
              <a:rPr lang="es-CL" sz="3200" dirty="0">
                <a:solidFill>
                  <a:srgbClr val="00B0F0"/>
                </a:solidFill>
                <a:latin typeface="Maiandra GD" panose="020E0502030308020204" pitchFamily="34" charset="0"/>
              </a:rPr>
              <a:t>puesto</a:t>
            </a:r>
            <a:r>
              <a:rPr lang="en-US" sz="3200" dirty="0">
                <a:solidFill>
                  <a:srgbClr val="00B0F0"/>
                </a:solidFill>
                <a:latin typeface="Maiandra GD" panose="020E0502030308020204" pitchFamily="34" charset="0"/>
              </a:rPr>
              <a:t> un minimarket en </a:t>
            </a:r>
            <a:r>
              <a:rPr lang="es-CL" sz="3200" dirty="0">
                <a:solidFill>
                  <a:srgbClr val="00B0F0"/>
                </a:solidFill>
                <a:latin typeface="Maiandra GD" panose="020E0502030308020204" pitchFamily="34" charset="0"/>
              </a:rPr>
              <a:t>su</a:t>
            </a:r>
            <a:r>
              <a:rPr lang="en-US" sz="3200" dirty="0">
                <a:solidFill>
                  <a:srgbClr val="00B0F0"/>
                </a:solidFill>
                <a:latin typeface="Maiandra GD" panose="020E0502030308020204" pitchFamily="34" charset="0"/>
              </a:rPr>
              <a:t> barrio, </a:t>
            </a:r>
            <a:r>
              <a:rPr lang="es-CL" sz="3200" dirty="0">
                <a:solidFill>
                  <a:srgbClr val="00B0F0"/>
                </a:solidFill>
                <a:latin typeface="Maiandra GD" panose="020E0502030308020204" pitchFamily="34" charset="0"/>
              </a:rPr>
              <a:t>por</a:t>
            </a:r>
            <a:r>
              <a:rPr lang="en-US" sz="3200" dirty="0">
                <a:solidFill>
                  <a:srgbClr val="00B0F0"/>
                </a:solidFill>
                <a:latin typeface="Maiandra GD" panose="020E0502030308020204" pitchFamily="34" charset="0"/>
              </a:rPr>
              <a:t> lo </a:t>
            </a:r>
            <a:r>
              <a:rPr lang="es-CL" sz="3200" dirty="0">
                <a:solidFill>
                  <a:srgbClr val="00B0F0"/>
                </a:solidFill>
                <a:latin typeface="Maiandra GD" panose="020E0502030308020204" pitchFamily="34" charset="0"/>
              </a:rPr>
              <a:t>que</a:t>
            </a:r>
            <a:r>
              <a:rPr lang="en-US" sz="3200" dirty="0">
                <a:solidFill>
                  <a:srgbClr val="00B0F0"/>
                </a:solidFill>
                <a:latin typeface="Maiandra GD" panose="020E0502030308020204" pitchFamily="34" charset="0"/>
              </a:rPr>
              <a:t> se le </a:t>
            </a:r>
            <a:r>
              <a:rPr lang="en-US" sz="3200" dirty="0" err="1">
                <a:solidFill>
                  <a:srgbClr val="00B0F0"/>
                </a:solidFill>
                <a:latin typeface="Maiandra GD" panose="020E0502030308020204" pitchFamily="34" charset="0"/>
              </a:rPr>
              <a:t>han</a:t>
            </a:r>
            <a:r>
              <a:rPr lang="en-US" sz="3200" dirty="0">
                <a:solidFill>
                  <a:srgbClr val="00B0F0"/>
                </a:solidFill>
                <a:latin typeface="Maiandra GD" panose="020E0502030308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Maiandra GD" panose="020E0502030308020204" pitchFamily="34" charset="0"/>
              </a:rPr>
              <a:t>presentado</a:t>
            </a:r>
            <a:r>
              <a:rPr lang="en-US" sz="3200" dirty="0">
                <a:solidFill>
                  <a:srgbClr val="00B0F0"/>
                </a:solidFill>
                <a:latin typeface="Maiandra GD" panose="020E0502030308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Maiandra GD" panose="020E0502030308020204" pitchFamily="34" charset="0"/>
              </a:rPr>
              <a:t>algunas</a:t>
            </a:r>
            <a:r>
              <a:rPr lang="en-US" sz="3200" dirty="0">
                <a:solidFill>
                  <a:srgbClr val="00B0F0"/>
                </a:solidFill>
                <a:latin typeface="Maiandra GD" panose="020E0502030308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Maiandra GD" panose="020E0502030308020204" pitchFamily="34" charset="0"/>
              </a:rPr>
              <a:t>situaciones</a:t>
            </a:r>
            <a:r>
              <a:rPr lang="en-US" sz="3200" dirty="0">
                <a:solidFill>
                  <a:srgbClr val="00B0F0"/>
                </a:solidFill>
                <a:latin typeface="Maiandra GD" panose="020E0502030308020204" pitchFamily="34" charset="0"/>
              </a:rPr>
              <a:t> en </a:t>
            </a:r>
            <a:r>
              <a:rPr lang="en-US" sz="3200" dirty="0" err="1">
                <a:solidFill>
                  <a:srgbClr val="00B0F0"/>
                </a:solidFill>
                <a:latin typeface="Maiandra GD" panose="020E0502030308020204" pitchFamily="34" charset="0"/>
              </a:rPr>
              <a:t>las</a:t>
            </a:r>
            <a:r>
              <a:rPr lang="en-US" sz="3200" dirty="0">
                <a:solidFill>
                  <a:srgbClr val="00B0F0"/>
                </a:solidFill>
                <a:latin typeface="Maiandra GD" panose="020E0502030308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Maiandra GD" panose="020E0502030308020204" pitchFamily="34" charset="0"/>
              </a:rPr>
              <a:t>que</a:t>
            </a:r>
            <a:r>
              <a:rPr lang="en-US" sz="3200" dirty="0">
                <a:solidFill>
                  <a:srgbClr val="00B0F0"/>
                </a:solidFill>
                <a:latin typeface="Maiandra GD" panose="020E0502030308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Maiandra GD" panose="020E0502030308020204" pitchFamily="34" charset="0"/>
              </a:rPr>
              <a:t>necesitará</a:t>
            </a:r>
            <a:r>
              <a:rPr lang="en-US" sz="3200" dirty="0">
                <a:solidFill>
                  <a:srgbClr val="00B0F0"/>
                </a:solidFill>
                <a:latin typeface="Maiandra GD" panose="020E0502030308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Maiandra GD" panose="020E0502030308020204" pitchFamily="34" charset="0"/>
              </a:rPr>
              <a:t>ayuda</a:t>
            </a:r>
            <a:r>
              <a:rPr lang="en-US" sz="3200" dirty="0">
                <a:solidFill>
                  <a:srgbClr val="00B0F0"/>
                </a:solidFill>
                <a:latin typeface="Maiandra GD" panose="020E0502030308020204" pitchFamily="34" charset="0"/>
              </a:rPr>
              <a:t>.</a:t>
            </a:r>
          </a:p>
          <a:p>
            <a:pPr algn="just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60000"/>
            </a:pPr>
            <a:endParaRPr lang="en-US" sz="3200" dirty="0">
              <a:solidFill>
                <a:srgbClr val="00B0F0"/>
              </a:solidFill>
              <a:latin typeface="Maiandra GD" panose="020E0502030308020204" pitchFamily="34" charset="0"/>
            </a:endParaRPr>
          </a:p>
          <a:p>
            <a:pPr indent="-228600" algn="just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F0"/>
                </a:solidFill>
                <a:latin typeface="Maiandra GD" panose="020E0502030308020204" pitchFamily="34" charset="0"/>
              </a:rPr>
              <a:t>¿</a:t>
            </a:r>
            <a:r>
              <a:rPr lang="en-US" sz="3200" dirty="0" err="1">
                <a:solidFill>
                  <a:srgbClr val="00B0F0"/>
                </a:solidFill>
                <a:latin typeface="Maiandra GD" panose="020E0502030308020204" pitchFamily="34" charset="0"/>
              </a:rPr>
              <a:t>Quieres</a:t>
            </a:r>
            <a:r>
              <a:rPr lang="en-US" sz="3200" dirty="0">
                <a:solidFill>
                  <a:srgbClr val="00B0F0"/>
                </a:solidFill>
                <a:latin typeface="Maiandra GD" panose="020E0502030308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Maiandra GD" panose="020E0502030308020204" pitchFamily="34" charset="0"/>
              </a:rPr>
              <a:t>ayudar</a:t>
            </a:r>
            <a:r>
              <a:rPr lang="en-US" sz="3200" dirty="0">
                <a:solidFill>
                  <a:srgbClr val="00B0F0"/>
                </a:solidFill>
                <a:latin typeface="Maiandra GD" panose="020E0502030308020204" pitchFamily="34" charset="0"/>
              </a:rPr>
              <a:t> a </a:t>
            </a:r>
            <a:r>
              <a:rPr lang="en-US" sz="3200" dirty="0" smtClean="0">
                <a:solidFill>
                  <a:srgbClr val="00B0F0"/>
                </a:solidFill>
                <a:latin typeface="Maiandra GD" panose="020E0502030308020204" pitchFamily="34" charset="0"/>
              </a:rPr>
              <a:t>Juan José?</a:t>
            </a:r>
            <a:endParaRPr lang="en-US" sz="3200" dirty="0">
              <a:solidFill>
                <a:srgbClr val="00B0F0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092" y="1375137"/>
            <a:ext cx="3193187" cy="328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62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412" y="0"/>
            <a:ext cx="5325749" cy="34194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7A26053-343C-4F21-9C24-46C190FF9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432" y="469686"/>
            <a:ext cx="3461686" cy="1280890"/>
          </a:xfrm>
        </p:spPr>
        <p:txBody>
          <a:bodyPr>
            <a:normAutofit/>
          </a:bodyPr>
          <a:lstStyle/>
          <a:p>
            <a:pPr algn="ctr"/>
            <a:r>
              <a:rPr lang="es-CL" sz="6000" dirty="0" smtClean="0">
                <a:solidFill>
                  <a:schemeClr val="tx1"/>
                </a:solidFill>
                <a:latin typeface="Gill Sans Ultra Bold Condensed" panose="020B0A06020104020203" pitchFamily="34" charset="0"/>
              </a:rPr>
              <a:t>Objetivo</a:t>
            </a:r>
            <a:endParaRPr lang="es-CL" sz="6000" dirty="0">
              <a:solidFill>
                <a:schemeClr val="tx1"/>
              </a:solidFill>
              <a:latin typeface="Gill Sans Ultra Bold Condensed" panose="020B0A06020104020203" pitchFamily="34" charset="0"/>
            </a:endParaRPr>
          </a:p>
        </p:txBody>
      </p:sp>
      <p:pic>
        <p:nvPicPr>
          <p:cNvPr id="2052" name="Picture 4" descr="Supermercado | Vectores, Fotos de Stock y PSD Grati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123" y="3001882"/>
            <a:ext cx="5325749" cy="35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227227" y="1571553"/>
            <a:ext cx="3987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latin typeface="Maiandra GD" panose="020E0502030308020204" pitchFamily="34" charset="0"/>
              </a:rPr>
              <a:t>Reforzar números </a:t>
            </a:r>
            <a:r>
              <a:rPr lang="es-CL" sz="2400" dirty="0">
                <a:latin typeface="Maiandra GD" panose="020E0502030308020204" pitchFamily="34" charset="0"/>
              </a:rPr>
              <a:t>hasta 10.000 en palabras y cifras. </a:t>
            </a:r>
          </a:p>
        </p:txBody>
      </p:sp>
    </p:spTree>
    <p:extLst>
      <p:ext uri="{BB962C8B-B14F-4D97-AF65-F5344CB8AC3E}">
        <p14:creationId xmlns:p14="http://schemas.microsoft.com/office/powerpoint/2010/main" val="136744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4D8B0C-61E2-4EEC-A2D7-6FA9C199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278" y="-206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NÚMEROS HASTA </a:t>
            </a:r>
            <a:r>
              <a:rPr lang="es-CL" dirty="0">
                <a:solidFill>
                  <a:srgbClr val="0070C0"/>
                </a:solidFill>
              </a:rPr>
              <a:t>10.000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FF5A686-0CD1-402F-AE9D-50CDF77EBBE2}"/>
              </a:ext>
            </a:extLst>
          </p:cNvPr>
          <p:cNvSpPr txBox="1"/>
          <p:nvPr/>
        </p:nvSpPr>
        <p:spPr>
          <a:xfrm>
            <a:off x="1034319" y="1278822"/>
            <a:ext cx="97436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Maiandra GD" panose="020E0502030308020204" pitchFamily="34" charset="0"/>
              </a:rPr>
              <a:t>Para ayudar a </a:t>
            </a:r>
            <a:r>
              <a:rPr lang="es-CL" sz="2400" dirty="0" smtClean="0">
                <a:latin typeface="Maiandra GD" panose="020E0502030308020204" pitchFamily="34" charset="0"/>
              </a:rPr>
              <a:t>Juan José </a:t>
            </a:r>
            <a:r>
              <a:rPr lang="es-CL" sz="2400" dirty="0">
                <a:latin typeface="Maiandra GD" panose="020E0502030308020204" pitchFamily="34" charset="0"/>
              </a:rPr>
              <a:t>primero debemos estudiar los números hasta </a:t>
            </a:r>
            <a:r>
              <a:rPr lang="es-CL" sz="3200" b="1" dirty="0">
                <a:solidFill>
                  <a:srgbClr val="0070C0"/>
                </a:solidFill>
                <a:latin typeface="Maiandra GD" panose="020E0502030308020204" pitchFamily="34" charset="0"/>
              </a:rPr>
              <a:t>10.000.</a:t>
            </a:r>
            <a:endParaRPr lang="es-CL" sz="24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pPr algn="ctr"/>
            <a:r>
              <a:rPr lang="es-CL" sz="2400" b="1" dirty="0">
                <a:latin typeface="Maiandra GD" panose="020E0502030308020204" pitchFamily="34" charset="0"/>
              </a:rPr>
              <a:t>Para esto podemos usar los bloques multibase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8BBA654-BC3F-4FD2-8DA0-2C7F42B0F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787" y="2799113"/>
            <a:ext cx="6926673" cy="277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55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ovalada 2"/>
          <p:cNvSpPr/>
          <p:nvPr/>
        </p:nvSpPr>
        <p:spPr>
          <a:xfrm>
            <a:off x="2479082" y="1500266"/>
            <a:ext cx="2992328" cy="1992442"/>
          </a:xfrm>
          <a:prstGeom prst="wedgeEllipseCallout">
            <a:avLst>
              <a:gd name="adj1" fmla="val -67519"/>
              <a:gd name="adj2" fmla="val 58681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DDA419-5D49-4BDD-A328-8EE522B98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853" y="204386"/>
            <a:ext cx="11279760" cy="665044"/>
          </a:xfrm>
        </p:spPr>
        <p:txBody>
          <a:bodyPr>
            <a:normAutofit fontScale="90000"/>
          </a:bodyPr>
          <a:lstStyle/>
          <a:p>
            <a:pPr algn="ctr"/>
            <a:r>
              <a:rPr lang="es-CL" sz="4800" dirty="0">
                <a:solidFill>
                  <a:schemeClr val="tx1"/>
                </a:solidFill>
              </a:rPr>
              <a:t>Lectura y escritura números hasta </a:t>
            </a:r>
            <a:r>
              <a:rPr lang="es-CL" sz="4800" dirty="0">
                <a:solidFill>
                  <a:srgbClr val="FFC000"/>
                </a:solidFill>
              </a:rPr>
              <a:t>10.000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67F3B1F-CC30-4558-8041-2806A0C9A662}"/>
              </a:ext>
            </a:extLst>
          </p:cNvPr>
          <p:cNvSpPr txBox="1"/>
          <p:nvPr/>
        </p:nvSpPr>
        <p:spPr>
          <a:xfrm>
            <a:off x="2653260" y="1824087"/>
            <a:ext cx="2608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latin typeface="Maiandra GD" panose="020E0502030308020204" pitchFamily="34" charset="0"/>
              </a:rPr>
              <a:t>Para leer números hasta </a:t>
            </a:r>
            <a:r>
              <a:rPr lang="es-CL" sz="2000" b="1" dirty="0">
                <a:latin typeface="Maiandra GD" panose="020E0502030308020204" pitchFamily="34" charset="0"/>
              </a:rPr>
              <a:t>10.000</a:t>
            </a:r>
            <a:r>
              <a:rPr lang="es-CL" sz="2000" dirty="0">
                <a:latin typeface="Maiandra GD" panose="020E0502030308020204" pitchFamily="34" charset="0"/>
              </a:rPr>
              <a:t> puedes utilizar la siguiente estrategia.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79DA7C5-4D9B-4F8D-9C4C-6BB8506DB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212" y="3014001"/>
            <a:ext cx="5620157" cy="2374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4" name="Picture 2" descr="Checkout+counter+isolated Stock Vectors, Images &amp; Vector Art ..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97"/>
          <a:stretch/>
        </p:blipFill>
        <p:spPr bwMode="auto">
          <a:xfrm>
            <a:off x="-241053" y="2861711"/>
            <a:ext cx="3597639" cy="285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6759985" y="1866496"/>
            <a:ext cx="3642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>
                <a:solidFill>
                  <a:srgbClr val="00B0F0"/>
                </a:solidFill>
                <a:latin typeface="Gill Sans Ultra Bold Condensed" panose="020B0A06020104020203" pitchFamily="34" charset="0"/>
              </a:rPr>
              <a:t>Estrategia </a:t>
            </a:r>
          </a:p>
        </p:txBody>
      </p:sp>
      <p:sp>
        <p:nvSpPr>
          <p:cNvPr id="5" name="Cheurón 4"/>
          <p:cNvSpPr/>
          <p:nvPr/>
        </p:nvSpPr>
        <p:spPr>
          <a:xfrm rot="5400000">
            <a:off x="8376070" y="2266747"/>
            <a:ext cx="410439" cy="779488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38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C66C8F1-AD64-42D4-AE96-7B2B7EDC9944}"/>
              </a:ext>
            </a:extLst>
          </p:cNvPr>
          <p:cNvSpPr txBox="1"/>
          <p:nvPr/>
        </p:nvSpPr>
        <p:spPr>
          <a:xfrm rot="21409620">
            <a:off x="67959" y="779641"/>
            <a:ext cx="8019738" cy="267765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L" sz="2800" dirty="0">
                <a:latin typeface="Maiandra GD" panose="020E0502030308020204" pitchFamily="34" charset="0"/>
              </a:rPr>
              <a:t>La mamá de </a:t>
            </a:r>
            <a:r>
              <a:rPr lang="es-CL" sz="2800" dirty="0" smtClean="0">
                <a:latin typeface="Maiandra GD" panose="020E0502030308020204" pitchFamily="34" charset="0"/>
              </a:rPr>
              <a:t>Juan José </a:t>
            </a:r>
            <a:r>
              <a:rPr lang="es-CL" sz="2800" dirty="0">
                <a:latin typeface="Maiandra GD" panose="020E0502030308020204" pitchFamily="34" charset="0"/>
              </a:rPr>
              <a:t>le pidió que hiciera una lista de precios de los productos .</a:t>
            </a:r>
          </a:p>
          <a:p>
            <a:pPr algn="just"/>
            <a:r>
              <a:rPr lang="es-CL" sz="2800" dirty="0">
                <a:latin typeface="Maiandra GD" panose="020E0502030308020204" pitchFamily="34" charset="0"/>
              </a:rPr>
              <a:t>Para hacer esto, </a:t>
            </a:r>
            <a:r>
              <a:rPr lang="es-CL" sz="2800" dirty="0" smtClean="0">
                <a:latin typeface="Maiandra GD" panose="020E0502030308020204" pitchFamily="34" charset="0"/>
              </a:rPr>
              <a:t>Juan José </a:t>
            </a:r>
            <a:r>
              <a:rPr lang="es-CL" sz="2800" dirty="0">
                <a:latin typeface="Maiandra GD" panose="020E0502030308020204" pitchFamily="34" charset="0"/>
              </a:rPr>
              <a:t>necesita practicar la lectura y escritura de números hasta 10.000</a:t>
            </a:r>
          </a:p>
          <a:p>
            <a:pPr algn="just"/>
            <a:endParaRPr lang="es-CL" sz="2800" dirty="0">
              <a:latin typeface="Maiandra GD" panose="020E0502030308020204" pitchFamily="34" charset="0"/>
            </a:endParaRPr>
          </a:p>
          <a:p>
            <a:pPr algn="just"/>
            <a:r>
              <a:rPr lang="es-CL" sz="2800" dirty="0">
                <a:latin typeface="Maiandra GD" panose="020E0502030308020204" pitchFamily="34" charset="0"/>
              </a:rPr>
              <a:t>¡Vamos a ayudarle a practicar!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440" y="1538423"/>
            <a:ext cx="3680966" cy="471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79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591455-1000-428E-84E1-F8C8D2E0F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36" y="102433"/>
            <a:ext cx="10616541" cy="952778"/>
          </a:xfrm>
        </p:spPr>
        <p:txBody>
          <a:bodyPr>
            <a:normAutofit/>
          </a:bodyPr>
          <a:lstStyle/>
          <a:p>
            <a:pPr algn="ctr"/>
            <a:r>
              <a:rPr lang="es-CL" sz="4400" dirty="0"/>
              <a:t>Actividad: ¿Cómo se lee el número?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634B12-CAAA-41D2-80DA-54BA88CDDD9C}"/>
              </a:ext>
            </a:extLst>
          </p:cNvPr>
          <p:cNvSpPr txBox="1"/>
          <p:nvPr/>
        </p:nvSpPr>
        <p:spPr>
          <a:xfrm>
            <a:off x="1617230" y="957566"/>
            <a:ext cx="8431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Maiandra GD" panose="020E0502030308020204" pitchFamily="34" charset="0"/>
              </a:rPr>
              <a:t>Pincha sobre el botón que indica la forma correcta en que se lee cada número:</a:t>
            </a:r>
          </a:p>
        </p:txBody>
      </p:sp>
      <p:sp>
        <p:nvSpPr>
          <p:cNvPr id="9" name="Rectángulo: esquinas redondeadas 8">
            <a:hlinkClick r:id="rId2" action="ppaction://hlinksldjump"/>
            <a:extLst>
              <a:ext uri="{FF2B5EF4-FFF2-40B4-BE49-F238E27FC236}">
                <a16:creationId xmlns:a16="http://schemas.microsoft.com/office/drawing/2014/main" id="{D66850F6-546F-4548-8EA8-2DF21C16CC32}"/>
              </a:ext>
            </a:extLst>
          </p:cNvPr>
          <p:cNvSpPr/>
          <p:nvPr/>
        </p:nvSpPr>
        <p:spPr>
          <a:xfrm>
            <a:off x="864435" y="3175224"/>
            <a:ext cx="4878722" cy="56856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latin typeface="Maiandra GD" panose="020E0502030308020204" pitchFamily="34" charset="0"/>
              </a:rPr>
              <a:t>Treinta y cinco mil cuarenta y dos</a:t>
            </a:r>
          </a:p>
        </p:txBody>
      </p:sp>
      <p:sp>
        <p:nvSpPr>
          <p:cNvPr id="10" name="Rectángulo: esquinas redondeadas 9">
            <a:hlinkClick r:id="rId2" action="ppaction://hlinksldjump"/>
            <a:extLst>
              <a:ext uri="{FF2B5EF4-FFF2-40B4-BE49-F238E27FC236}">
                <a16:creationId xmlns:a16="http://schemas.microsoft.com/office/drawing/2014/main" id="{9F123393-54B7-4315-9686-E7F48555EC78}"/>
              </a:ext>
            </a:extLst>
          </p:cNvPr>
          <p:cNvSpPr/>
          <p:nvPr/>
        </p:nvSpPr>
        <p:spPr>
          <a:xfrm>
            <a:off x="864435" y="4256041"/>
            <a:ext cx="4878722" cy="56856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latin typeface="Maiandra GD" panose="020E0502030308020204" pitchFamily="34" charset="0"/>
              </a:rPr>
              <a:t>Trescientos cuarenta y dos</a:t>
            </a:r>
          </a:p>
        </p:txBody>
      </p:sp>
      <p:sp>
        <p:nvSpPr>
          <p:cNvPr id="11" name="Rectángulo: esquinas redondeadas 10">
            <a:hlinkClick r:id="rId2" action="ppaction://hlinksldjump"/>
            <a:extLst>
              <a:ext uri="{FF2B5EF4-FFF2-40B4-BE49-F238E27FC236}">
                <a16:creationId xmlns:a16="http://schemas.microsoft.com/office/drawing/2014/main" id="{7DCC5603-4C1C-40C9-9F64-C91CC9B77ED7}"/>
              </a:ext>
            </a:extLst>
          </p:cNvPr>
          <p:cNvSpPr/>
          <p:nvPr/>
        </p:nvSpPr>
        <p:spPr>
          <a:xfrm>
            <a:off x="6170569" y="3147430"/>
            <a:ext cx="4878722" cy="56856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latin typeface="Maiandra GD" panose="020E0502030308020204" pitchFamily="34" charset="0"/>
              </a:rPr>
              <a:t>Tres mil cincuenta y cuatro</a:t>
            </a:r>
          </a:p>
        </p:txBody>
      </p:sp>
      <p:sp>
        <p:nvSpPr>
          <p:cNvPr id="12" name="Rectángulo: esquinas redondeadas 11">
            <a:hlinkClick r:id="rId3" action="ppaction://hlinksldjump"/>
            <a:extLst>
              <a:ext uri="{FF2B5EF4-FFF2-40B4-BE49-F238E27FC236}">
                <a16:creationId xmlns:a16="http://schemas.microsoft.com/office/drawing/2014/main" id="{FA3EF643-41A5-4D00-96D4-35FF18379E7C}"/>
              </a:ext>
            </a:extLst>
          </p:cNvPr>
          <p:cNvSpPr/>
          <p:nvPr/>
        </p:nvSpPr>
        <p:spPr>
          <a:xfrm>
            <a:off x="6186444" y="4256041"/>
            <a:ext cx="4878722" cy="56856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latin typeface="Maiandra GD" panose="020E0502030308020204" pitchFamily="34" charset="0"/>
              </a:rPr>
              <a:t>Tres mil quinientos cuarenta y dos</a:t>
            </a:r>
          </a:p>
        </p:txBody>
      </p:sp>
      <p:pic>
        <p:nvPicPr>
          <p:cNvPr id="1026" name="Picture 2" descr="Hand Click Sticker by glamit_arg for iOS &amp; Android | GIPHY">
            <a:extLst>
              <a:ext uri="{FF2B5EF4-FFF2-40B4-BE49-F238E27FC236}">
                <a16:creationId xmlns:a16="http://schemas.microsoft.com/office/drawing/2014/main" id="{D97B955B-0209-403D-93A2-1D0AB3C8CC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988" y="841550"/>
            <a:ext cx="1993822" cy="150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5036695" y="1858646"/>
            <a:ext cx="2758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dirty="0"/>
              <a:t>3 . 5 4 2</a:t>
            </a:r>
          </a:p>
        </p:txBody>
      </p:sp>
    </p:spTree>
    <p:extLst>
      <p:ext uri="{BB962C8B-B14F-4D97-AF65-F5344CB8AC3E}">
        <p14:creationId xmlns:p14="http://schemas.microsoft.com/office/powerpoint/2010/main" val="2316005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472C65-30C6-4EC1-9087-BA351096D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881" y="239463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CL" sz="4800" dirty="0"/>
              <a:t>¿Cómo se lee el número?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BB91808-8E66-495F-8759-950A45EFD28F}"/>
              </a:ext>
            </a:extLst>
          </p:cNvPr>
          <p:cNvSpPr/>
          <p:nvPr/>
        </p:nvSpPr>
        <p:spPr>
          <a:xfrm>
            <a:off x="4637322" y="1557669"/>
            <a:ext cx="2178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>
                <a:ln/>
              </a:rPr>
              <a:t>6</a:t>
            </a:r>
            <a:r>
              <a:rPr lang="es-ES" sz="5400" b="1" cap="none" spc="0" dirty="0">
                <a:ln/>
                <a:effectLst/>
              </a:rPr>
              <a:t> . 3 5 1</a:t>
            </a:r>
          </a:p>
        </p:txBody>
      </p:sp>
      <p:sp>
        <p:nvSpPr>
          <p:cNvPr id="5" name="Rectángulo: esquinas redondeadas 4">
            <a:hlinkClick r:id="rId2" action="ppaction://hlinksldjump"/>
            <a:extLst>
              <a:ext uri="{FF2B5EF4-FFF2-40B4-BE49-F238E27FC236}">
                <a16:creationId xmlns:a16="http://schemas.microsoft.com/office/drawing/2014/main" id="{B76F4C31-B785-4C62-B4F8-356E529544AC}"/>
              </a:ext>
            </a:extLst>
          </p:cNvPr>
          <p:cNvSpPr/>
          <p:nvPr/>
        </p:nvSpPr>
        <p:spPr>
          <a:xfrm>
            <a:off x="577697" y="3310136"/>
            <a:ext cx="4878722" cy="56856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latin typeface="Maiandra GD" panose="020E0502030308020204" pitchFamily="34" charset="0"/>
              </a:rPr>
              <a:t>Seis mil trescientos cincuenta y uno</a:t>
            </a:r>
          </a:p>
        </p:txBody>
      </p:sp>
      <p:sp>
        <p:nvSpPr>
          <p:cNvPr id="6" name="Rectángulo: esquinas redondeadas 5">
            <a:hlinkClick r:id="rId3" action="ppaction://hlinksldjump"/>
            <a:extLst>
              <a:ext uri="{FF2B5EF4-FFF2-40B4-BE49-F238E27FC236}">
                <a16:creationId xmlns:a16="http://schemas.microsoft.com/office/drawing/2014/main" id="{C67471C8-2521-4264-B1BA-45CB5AE9C516}"/>
              </a:ext>
            </a:extLst>
          </p:cNvPr>
          <p:cNvSpPr/>
          <p:nvPr/>
        </p:nvSpPr>
        <p:spPr>
          <a:xfrm>
            <a:off x="6026621" y="4258137"/>
            <a:ext cx="4878722" cy="56856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latin typeface="Maiandra GD" panose="020E0502030308020204" pitchFamily="34" charset="0"/>
              </a:rPr>
              <a:t>Sesenta y tres y cincuenta y uno</a:t>
            </a:r>
          </a:p>
        </p:txBody>
      </p:sp>
      <p:sp>
        <p:nvSpPr>
          <p:cNvPr id="7" name="Rectángulo: esquinas redondeadas 6">
            <a:hlinkClick r:id="rId3" action="ppaction://hlinksldjump"/>
            <a:extLst>
              <a:ext uri="{FF2B5EF4-FFF2-40B4-BE49-F238E27FC236}">
                <a16:creationId xmlns:a16="http://schemas.microsoft.com/office/drawing/2014/main" id="{F9AFA72B-E8B2-480E-AA77-C8DB0DAB5545}"/>
              </a:ext>
            </a:extLst>
          </p:cNvPr>
          <p:cNvSpPr/>
          <p:nvPr/>
        </p:nvSpPr>
        <p:spPr>
          <a:xfrm>
            <a:off x="577697" y="4258137"/>
            <a:ext cx="4878722" cy="56856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200" dirty="0">
                <a:latin typeface="Maiandra GD" panose="020E0502030308020204" pitchFamily="34" charset="0"/>
              </a:rPr>
              <a:t>Seiscientos trescientos cincuenta y uno</a:t>
            </a:r>
          </a:p>
        </p:txBody>
      </p:sp>
      <p:sp>
        <p:nvSpPr>
          <p:cNvPr id="8" name="Rectángulo: esquinas redondeadas 7">
            <a:hlinkClick r:id="rId3" action="ppaction://hlinksldjump"/>
            <a:extLst>
              <a:ext uri="{FF2B5EF4-FFF2-40B4-BE49-F238E27FC236}">
                <a16:creationId xmlns:a16="http://schemas.microsoft.com/office/drawing/2014/main" id="{BCEC4860-47B9-469D-8937-FECE70EB506D}"/>
              </a:ext>
            </a:extLst>
          </p:cNvPr>
          <p:cNvSpPr/>
          <p:nvPr/>
        </p:nvSpPr>
        <p:spPr>
          <a:xfrm>
            <a:off x="6026621" y="3318179"/>
            <a:ext cx="4878722" cy="56856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latin typeface="Maiandra GD" panose="020E0502030308020204" pitchFamily="34" charset="0"/>
              </a:rPr>
              <a:t>Seis mil treinta y cinco y uno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8150D58-5528-4C93-B286-C5737C342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7328" y="1266412"/>
            <a:ext cx="1993565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02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</TotalTime>
  <Words>615</Words>
  <Application>Microsoft Office PowerPoint</Application>
  <PresentationFormat>Panorámica</PresentationFormat>
  <Paragraphs>108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41" baseType="lpstr">
      <vt:lpstr>Abadi</vt:lpstr>
      <vt:lpstr>Arial</vt:lpstr>
      <vt:lpstr>Bahnschrift SemiBold Condensed</vt:lpstr>
      <vt:lpstr>Bernard MT Condensed</vt:lpstr>
      <vt:lpstr>Calisto MT</vt:lpstr>
      <vt:lpstr>Comic Sans MS</vt:lpstr>
      <vt:lpstr>Gabriola</vt:lpstr>
      <vt:lpstr>Gill Sans Ultra Bold Condensed</vt:lpstr>
      <vt:lpstr>Maiandra GD</vt:lpstr>
      <vt:lpstr>PAbadi</vt:lpstr>
      <vt:lpstr>Script MT Bold</vt:lpstr>
      <vt:lpstr>Trebuchet MS</vt:lpstr>
      <vt:lpstr>Wingdings 3</vt:lpstr>
      <vt:lpstr>Faceta</vt:lpstr>
      <vt:lpstr>El minimarket </vt:lpstr>
      <vt:lpstr>Presentación de PowerPoint</vt:lpstr>
      <vt:lpstr>Presentación de PowerPoint</vt:lpstr>
      <vt:lpstr>Objetivo</vt:lpstr>
      <vt:lpstr>NÚMEROS HASTA 10.000</vt:lpstr>
      <vt:lpstr>Lectura y escritura números hasta 10.000</vt:lpstr>
      <vt:lpstr>Presentación de PowerPoint</vt:lpstr>
      <vt:lpstr>Actividad: ¿Cómo se lee el número?</vt:lpstr>
      <vt:lpstr>¿Cómo se lee el número?</vt:lpstr>
      <vt:lpstr>¿CÓMO SE LEE EL NÚMERO?</vt:lpstr>
      <vt:lpstr>¿CÓMO SE LEE EL NÚMERO?</vt:lpstr>
      <vt:lpstr>Presentación de PowerPoint</vt:lpstr>
      <vt:lpstr>Orden y comparación de números hasta 10.000</vt:lpstr>
      <vt:lpstr>Actividad 1:</vt:lpstr>
      <vt:lpstr>¿Cuál es menor?</vt:lpstr>
      <vt:lpstr>¿Cuál es mayor?</vt:lpstr>
      <vt:lpstr>¿Cuál es menor?</vt:lpstr>
      <vt:lpstr>Actividad 2 </vt:lpstr>
      <vt:lpstr>Hasta la proxima semana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mini- market</dc:title>
  <dc:creator>sssss</dc:creator>
  <cp:lastModifiedBy>Felipe Oyanader</cp:lastModifiedBy>
  <cp:revision>7</cp:revision>
  <dcterms:created xsi:type="dcterms:W3CDTF">2020-04-27T22:49:19Z</dcterms:created>
  <dcterms:modified xsi:type="dcterms:W3CDTF">2020-05-03T23:55:26Z</dcterms:modified>
</cp:coreProperties>
</file>