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CCFF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55B3-F2B6-4C42-AE3A-86D986F71F71}" type="datetimeFigureOut">
              <a:rPr lang="es-CL" smtClean="0"/>
              <a:pPr/>
              <a:t>04-05-2020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941F-4715-44B0-83E9-9E8C46F6A6B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55B3-F2B6-4C42-AE3A-86D986F71F71}" type="datetimeFigureOut">
              <a:rPr lang="es-CL" smtClean="0"/>
              <a:pPr/>
              <a:t>04-05-2020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941F-4715-44B0-83E9-9E8C46F6A6B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55B3-F2B6-4C42-AE3A-86D986F71F71}" type="datetimeFigureOut">
              <a:rPr lang="es-CL" smtClean="0"/>
              <a:pPr/>
              <a:t>04-05-2020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941F-4715-44B0-83E9-9E8C46F6A6B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55B3-F2B6-4C42-AE3A-86D986F71F71}" type="datetimeFigureOut">
              <a:rPr lang="es-CL" smtClean="0"/>
              <a:pPr/>
              <a:t>04-05-2020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941F-4715-44B0-83E9-9E8C46F6A6B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55B3-F2B6-4C42-AE3A-86D986F71F71}" type="datetimeFigureOut">
              <a:rPr lang="es-CL" smtClean="0"/>
              <a:pPr/>
              <a:t>04-05-2020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941F-4715-44B0-83E9-9E8C46F6A6B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55B3-F2B6-4C42-AE3A-86D986F71F71}" type="datetimeFigureOut">
              <a:rPr lang="es-CL" smtClean="0"/>
              <a:pPr/>
              <a:t>04-05-2020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941F-4715-44B0-83E9-9E8C46F6A6B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55B3-F2B6-4C42-AE3A-86D986F71F71}" type="datetimeFigureOut">
              <a:rPr lang="es-CL" smtClean="0"/>
              <a:pPr/>
              <a:t>04-05-2020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941F-4715-44B0-83E9-9E8C46F6A6B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55B3-F2B6-4C42-AE3A-86D986F71F71}" type="datetimeFigureOut">
              <a:rPr lang="es-CL" smtClean="0"/>
              <a:pPr/>
              <a:t>04-05-2020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941F-4715-44B0-83E9-9E8C46F6A6B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55B3-F2B6-4C42-AE3A-86D986F71F71}" type="datetimeFigureOut">
              <a:rPr lang="es-CL" smtClean="0"/>
              <a:pPr/>
              <a:t>04-05-2020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941F-4715-44B0-83E9-9E8C46F6A6B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55B3-F2B6-4C42-AE3A-86D986F71F71}" type="datetimeFigureOut">
              <a:rPr lang="es-CL" smtClean="0"/>
              <a:pPr/>
              <a:t>04-05-2020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941F-4715-44B0-83E9-9E8C46F6A6B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55B3-F2B6-4C42-AE3A-86D986F71F71}" type="datetimeFigureOut">
              <a:rPr lang="es-CL" smtClean="0"/>
              <a:pPr/>
              <a:t>04-05-2020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941F-4715-44B0-83E9-9E8C46F6A6B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955B3-F2B6-4C42-AE3A-86D986F71F71}" type="datetimeFigureOut">
              <a:rPr lang="es-CL" smtClean="0"/>
              <a:pPr/>
              <a:t>04-05-2020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9941F-4715-44B0-83E9-9E8C46F6A6B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2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785794"/>
            <a:ext cx="442915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sz="3600" b="1" dirty="0"/>
              <a:t>Propiedades del </a:t>
            </a:r>
            <a:r>
              <a:rPr lang="es-CL" sz="3600" b="1" dirty="0" smtClean="0"/>
              <a:t>suelo</a:t>
            </a:r>
            <a:endParaRPr lang="es-CL" sz="3600" b="1" dirty="0"/>
          </a:p>
        </p:txBody>
      </p:sp>
      <p:sp>
        <p:nvSpPr>
          <p:cNvPr id="6" name="5 Rectángulo"/>
          <p:cNvSpPr/>
          <p:nvPr/>
        </p:nvSpPr>
        <p:spPr>
          <a:xfrm>
            <a:off x="357158" y="1500174"/>
            <a:ext cx="850109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sz="2400" b="1" dirty="0"/>
              <a:t>En nuestro planeta encontramos diversos tipos de suelos, que se </a:t>
            </a:r>
            <a:r>
              <a:rPr lang="es-CL" sz="2400" b="1" dirty="0" smtClean="0"/>
              <a:t>diferencian según </a:t>
            </a:r>
            <a:r>
              <a:rPr lang="es-CL" sz="2400" b="1" dirty="0"/>
              <a:t>sus propiedades </a:t>
            </a:r>
            <a:r>
              <a:rPr lang="es-CL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químicas, físicas y biológicas</a:t>
            </a:r>
            <a:r>
              <a:rPr lang="es-CL" sz="2400" b="1" dirty="0"/>
              <a:t>.</a:t>
            </a:r>
          </a:p>
        </p:txBody>
      </p:sp>
      <p:pic>
        <p:nvPicPr>
          <p:cNvPr id="11266" name="Picture 2" descr="AgroA -- ESTRATEGIAS PARA RECUPERAR LA FERTILIDAD EN LOS SUELOS ..."/>
          <p:cNvPicPr>
            <a:picLocks noChangeAspect="1" noChangeArrowheads="1"/>
          </p:cNvPicPr>
          <p:nvPr/>
        </p:nvPicPr>
        <p:blipFill>
          <a:blip r:embed="rId2"/>
          <a:srcRect r="35186" b="1304"/>
          <a:stretch>
            <a:fillRect/>
          </a:stretch>
        </p:blipFill>
        <p:spPr bwMode="auto">
          <a:xfrm>
            <a:off x="857224" y="2428868"/>
            <a:ext cx="2500298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4" descr="El suelo. ¡Un tesoro bajo nuestros pies! | REA"/>
          <p:cNvPicPr>
            <a:picLocks noChangeAspect="1" noChangeArrowheads="1"/>
          </p:cNvPicPr>
          <p:nvPr/>
        </p:nvPicPr>
        <p:blipFill>
          <a:blip r:embed="rId3"/>
          <a:srcRect b="16666"/>
          <a:stretch>
            <a:fillRect/>
          </a:stretch>
        </p:blipFill>
        <p:spPr bwMode="auto">
          <a:xfrm>
            <a:off x="857224" y="4714860"/>
            <a:ext cx="2500306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0" name="Picture 6" descr="Degradación del suelo tiene en jaque a más del 40% de la humanidad ..."/>
          <p:cNvPicPr>
            <a:picLocks noChangeAspect="1" noChangeArrowheads="1"/>
          </p:cNvPicPr>
          <p:nvPr/>
        </p:nvPicPr>
        <p:blipFill>
          <a:blip r:embed="rId4"/>
          <a:srcRect l="29723" t="9091"/>
          <a:stretch>
            <a:fillRect/>
          </a:stretch>
        </p:blipFill>
        <p:spPr bwMode="auto">
          <a:xfrm>
            <a:off x="5857884" y="2428868"/>
            <a:ext cx="2533656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2" name="Picture 8" descr="Garantizan los suelos sanos alimentos de calidad"/>
          <p:cNvPicPr>
            <a:picLocks noChangeAspect="1" noChangeArrowheads="1"/>
          </p:cNvPicPr>
          <p:nvPr/>
        </p:nvPicPr>
        <p:blipFill>
          <a:blip r:embed="rId5"/>
          <a:srcRect t="17583" r="56791"/>
          <a:stretch>
            <a:fillRect/>
          </a:stretch>
        </p:blipFill>
        <p:spPr bwMode="auto">
          <a:xfrm>
            <a:off x="3357554" y="4714884"/>
            <a:ext cx="2500298" cy="2143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4" name="Picture 10" descr="Convocatoria LEISA 31-1. Para lograr suelos sanos: la materia ..."/>
          <p:cNvPicPr>
            <a:picLocks noChangeAspect="1" noChangeArrowheads="1"/>
          </p:cNvPicPr>
          <p:nvPr/>
        </p:nvPicPr>
        <p:blipFill>
          <a:blip r:embed="rId6"/>
          <a:srcRect t="6168" r="10256" b="1313"/>
          <a:stretch>
            <a:fillRect/>
          </a:stretch>
        </p:blipFill>
        <p:spPr bwMode="auto">
          <a:xfrm>
            <a:off x="3357554" y="2428868"/>
            <a:ext cx="2500330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6" name="Picture 12" descr="Propiedades de los suelos arenosos - Grupo SACSA"/>
          <p:cNvPicPr>
            <a:picLocks noChangeAspect="1" noChangeArrowheads="1"/>
          </p:cNvPicPr>
          <p:nvPr/>
        </p:nvPicPr>
        <p:blipFill>
          <a:blip r:embed="rId7"/>
          <a:srcRect r="25532"/>
          <a:stretch>
            <a:fillRect/>
          </a:stretch>
        </p:blipFill>
        <p:spPr bwMode="auto">
          <a:xfrm>
            <a:off x="5929322" y="4714884"/>
            <a:ext cx="2500330" cy="2143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0" y="6581001"/>
            <a:ext cx="5214942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sz="1200" b="1" dirty="0" smtClean="0"/>
              <a:t>Propiedad: Características o cualidad esencial de algo. (en este contexto)</a:t>
            </a:r>
            <a:endParaRPr lang="es-CL" sz="1200" dirty="0"/>
          </a:p>
        </p:txBody>
      </p:sp>
      <p:pic>
        <p:nvPicPr>
          <p:cNvPr id="11279" name="Picture 15" descr="C:\Users\Paulina\Desktop\Nueva carpeta\giphy (16)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50" y="4214818"/>
            <a:ext cx="3238491" cy="2428869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0" y="0"/>
            <a:ext cx="657226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OBJETIVO: Conocer las propiedades químicas, físicas y biológicas del suelo</a:t>
            </a:r>
            <a:r>
              <a:rPr lang="es-CL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s-CL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858016" y="0"/>
            <a:ext cx="228598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Lee todo y luego escribe en el cuaderno sólo lo que está en negrita.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2886304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CL" sz="2800" b="1" dirty="0" smtClean="0">
                <a:solidFill>
                  <a:schemeClr val="tx1"/>
                </a:solidFill>
              </a:rPr>
              <a:t>¿Químicas, físicas </a:t>
            </a:r>
          </a:p>
          <a:p>
            <a:pPr algn="ctr"/>
            <a:r>
              <a:rPr lang="es-CL" sz="2800" b="1" dirty="0" smtClean="0">
                <a:solidFill>
                  <a:schemeClr val="tx1"/>
                </a:solidFill>
              </a:rPr>
              <a:t>y biológicas</a:t>
            </a:r>
            <a:r>
              <a:rPr lang="es-CL" sz="2800" b="1" dirty="0">
                <a:solidFill>
                  <a:schemeClr val="tx1"/>
                </a:solidFill>
              </a:rPr>
              <a:t>?</a:t>
            </a:r>
            <a:endParaRPr lang="es-CL" sz="2800" dirty="0">
              <a:solidFill>
                <a:schemeClr val="tx1"/>
              </a:solidFill>
            </a:endParaRPr>
          </a:p>
        </p:txBody>
      </p:sp>
      <p:pic>
        <p:nvPicPr>
          <p:cNvPr id="14338" name="Picture 2" descr="C:\Users\Paulina\Desktop\Nueva carpeta\giphy (33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-214338"/>
            <a:ext cx="1905024" cy="1905024"/>
          </a:xfrm>
          <a:prstGeom prst="rect">
            <a:avLst/>
          </a:prstGeom>
          <a:noFill/>
        </p:spPr>
      </p:pic>
      <p:pic>
        <p:nvPicPr>
          <p:cNvPr id="6" name="Picture 15" descr="C:\Users\Paulina\Desktop\Nueva carpeta\giphy (16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071941"/>
            <a:ext cx="3667119" cy="2786059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357158" y="2571744"/>
            <a:ext cx="4714908" cy="31700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000" b="1" dirty="0" smtClean="0"/>
              <a:t>Propiedad química</a:t>
            </a:r>
            <a:r>
              <a:rPr lang="es-CL" sz="2000" dirty="0" smtClean="0"/>
              <a:t>: De que elementos esta compuesta la materia.</a:t>
            </a:r>
          </a:p>
          <a:p>
            <a:endParaRPr lang="es-CL" sz="2000" dirty="0"/>
          </a:p>
          <a:p>
            <a:endParaRPr lang="es-CL" sz="2000" dirty="0" smtClean="0"/>
          </a:p>
          <a:p>
            <a:r>
              <a:rPr lang="es-CL" sz="2000" b="1" dirty="0" smtClean="0"/>
              <a:t>Propiedad física: </a:t>
            </a:r>
            <a:r>
              <a:rPr lang="es-CL" sz="2000" dirty="0" smtClean="0"/>
              <a:t>Estructura de la materia</a:t>
            </a:r>
            <a:r>
              <a:rPr lang="es-CL" sz="2000" dirty="0"/>
              <a:t>, que es </a:t>
            </a:r>
            <a:r>
              <a:rPr lang="es-CL" sz="2000" b="1" dirty="0"/>
              <a:t>visible</a:t>
            </a:r>
            <a:r>
              <a:rPr lang="es-CL" sz="2000" dirty="0"/>
              <a:t> y </a:t>
            </a:r>
            <a:r>
              <a:rPr lang="es-CL" sz="2000" dirty="0" smtClean="0"/>
              <a:t>medible.</a:t>
            </a:r>
          </a:p>
          <a:p>
            <a:endParaRPr lang="es-CL" sz="2000" dirty="0"/>
          </a:p>
          <a:p>
            <a:endParaRPr lang="es-CL" sz="2000" dirty="0" smtClean="0"/>
          </a:p>
          <a:p>
            <a:pPr algn="just"/>
            <a:r>
              <a:rPr lang="es-CL" sz="2000" b="1" dirty="0" smtClean="0"/>
              <a:t>Propiedad biológica</a:t>
            </a:r>
            <a:r>
              <a:rPr lang="es-CL" sz="2000" dirty="0" smtClean="0"/>
              <a:t>: </a:t>
            </a:r>
            <a:r>
              <a:rPr lang="es-CL" sz="2000" dirty="0"/>
              <a:t>P</a:t>
            </a:r>
            <a:r>
              <a:rPr lang="es-CL" sz="2000" dirty="0" smtClean="0"/>
              <a:t>resencia </a:t>
            </a:r>
            <a:r>
              <a:rPr lang="es-CL" sz="2000" dirty="0"/>
              <a:t>de materia orgánica y de formas de vida </a:t>
            </a:r>
            <a:r>
              <a:rPr lang="es-CL" sz="2000" dirty="0" smtClean="0"/>
              <a:t>animal.</a:t>
            </a:r>
            <a:endParaRPr lang="es-CL" sz="2000" dirty="0"/>
          </a:p>
        </p:txBody>
      </p:sp>
      <p:pic>
        <p:nvPicPr>
          <p:cNvPr id="14339" name="Picture 3" descr="C:\Users\Paulina\Desktop\Nueva carpeta\giphy (34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18281">
            <a:off x="4836873" y="1979360"/>
            <a:ext cx="1448167" cy="1448167"/>
          </a:xfrm>
          <a:prstGeom prst="rect">
            <a:avLst/>
          </a:prstGeom>
          <a:noFill/>
        </p:spPr>
      </p:pic>
      <p:pic>
        <p:nvPicPr>
          <p:cNvPr id="14340" name="Picture 4" descr="C:\Users\Paulina\Desktop\Nueva carpeta\giphy (35)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071942"/>
            <a:ext cx="1285884" cy="1020671"/>
          </a:xfrm>
          <a:prstGeom prst="rect">
            <a:avLst/>
          </a:prstGeom>
          <a:noFill/>
        </p:spPr>
      </p:pic>
      <p:pic>
        <p:nvPicPr>
          <p:cNvPr id="14341" name="Picture 5" descr="C:\Users\Paulina\Desktop\Nueva carpeta\giphy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4714884"/>
            <a:ext cx="2500330" cy="2500330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0" y="6396335"/>
            <a:ext cx="271461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200" b="1" dirty="0" smtClean="0"/>
              <a:t>Recuerda, materia es todo los que nos rodea y ocupa un lugar en el espacio.</a:t>
            </a:r>
            <a:endParaRPr lang="es-CL" sz="12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858016" y="0"/>
            <a:ext cx="228598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Sólo leer, no copiar en el cuaderno.</a:t>
            </a:r>
            <a:endParaRPr lang="es-CL" b="1" dirty="0"/>
          </a:p>
        </p:txBody>
      </p:sp>
      <p:pic>
        <p:nvPicPr>
          <p:cNvPr id="11" name="Picture 5" descr="C:\Users\Paulina\Desktop\Nueva carpeta\giphy (39)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5643578"/>
            <a:ext cx="785786" cy="504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28596" y="428604"/>
          <a:ext cx="8358246" cy="3901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6082"/>
                <a:gridCol w="2786082"/>
                <a:gridCol w="2786082"/>
              </a:tblGrid>
              <a:tr h="370840">
                <a:tc gridSpan="3">
                  <a:txBody>
                    <a:bodyPr/>
                    <a:lstStyle/>
                    <a:p>
                      <a:pPr algn="just"/>
                      <a:r>
                        <a:rPr lang="es-CL" sz="2800" b="1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Propiedades químicas</a:t>
                      </a:r>
                    </a:p>
                    <a:p>
                      <a:pPr algn="just"/>
                      <a:r>
                        <a:rPr lang="es-CL" sz="1800" b="1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 relacionan con la composición química del suelo que resulta del proceso de formación y evolución. Algunas propiedades químicas se describen a continuación.</a:t>
                      </a:r>
                      <a:endParaRPr lang="es-CL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L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1.- </a:t>
                      </a:r>
                      <a:r>
                        <a:rPr lang="es-CL" sz="1800" b="1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Capacidad</a:t>
                      </a:r>
                      <a:r>
                        <a:rPr lang="es-CL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</a:t>
                      </a:r>
                    </a:p>
                    <a:p>
                      <a:pPr algn="just"/>
                      <a:r>
                        <a:rPr lang="es-CL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Intercambio: Se relaciona con la capacidad del suelo de disponer y retener nutrientes</a:t>
                      </a:r>
                      <a:r>
                        <a:rPr lang="es-C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 por ejemplo, un suelo con baja</a:t>
                      </a:r>
                    </a:p>
                    <a:p>
                      <a:pPr algn="just"/>
                      <a:r>
                        <a:rPr lang="es-C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capacidad de intercambio retiene pocos nutrientes y es pobre en materia orgánica.</a:t>
                      </a:r>
                      <a:endParaRPr lang="es-CL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2.- pH del suelo:</a:t>
                      </a:r>
                    </a:p>
                    <a:p>
                      <a:pPr algn="just"/>
                      <a:r>
                        <a:rPr lang="es-CL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Indica si un suelo está ácido o alcalino</a:t>
                      </a:r>
                      <a:r>
                        <a:rPr lang="es-C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Es una propiedad importante, ya que controla muchos procesos químicos que ahí ocurren y además afecta la disponibilidad de los nutrientes que requieren las plantas. </a:t>
                      </a:r>
                      <a:endParaRPr lang="es-CL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3.- Salinidad:  Corresponde a la acumulación de sales en el suelo.</a:t>
                      </a:r>
                      <a:r>
                        <a:rPr lang="es-C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Cuando la cantidad de sales presentes en el suelo es muy alta, este se degrada, al igual que la vegetación presente en él.</a:t>
                      </a:r>
                      <a:endParaRPr lang="es-CL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500034" y="5143512"/>
            <a:ext cx="585791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b="1" dirty="0" smtClean="0"/>
              <a:t>RESPONDE EN EL CUADERNO:  </a:t>
            </a:r>
          </a:p>
          <a:p>
            <a:pPr algn="just"/>
            <a:r>
              <a:rPr lang="es-CL" b="1" dirty="0" smtClean="0"/>
              <a:t>1.- ¿Qué </a:t>
            </a:r>
            <a:r>
              <a:rPr lang="es-CL" b="1" dirty="0"/>
              <a:t>relación </a:t>
            </a:r>
            <a:r>
              <a:rPr lang="es-CL" b="1" dirty="0" smtClean="0"/>
              <a:t>hay entre </a:t>
            </a:r>
            <a:r>
              <a:rPr lang="es-CL" b="1" dirty="0"/>
              <a:t>la capacidad </a:t>
            </a:r>
            <a:r>
              <a:rPr lang="es-CL" b="1" dirty="0" smtClean="0"/>
              <a:t>de intercambio </a:t>
            </a:r>
            <a:r>
              <a:rPr lang="es-CL" b="1" dirty="0"/>
              <a:t>que </a:t>
            </a:r>
            <a:r>
              <a:rPr lang="es-CL" b="1" dirty="0" smtClean="0"/>
              <a:t>tiene un </a:t>
            </a:r>
            <a:r>
              <a:rPr lang="es-CL" b="1" dirty="0"/>
              <a:t>suelo y la </a:t>
            </a:r>
            <a:r>
              <a:rPr lang="es-CL" b="1" dirty="0" smtClean="0"/>
              <a:t>fertilidad de </a:t>
            </a:r>
            <a:r>
              <a:rPr lang="es-CL" b="1" dirty="0"/>
              <a:t>este?</a:t>
            </a:r>
          </a:p>
        </p:txBody>
      </p:sp>
      <p:cxnSp>
        <p:nvCxnSpPr>
          <p:cNvPr id="7" name="6 Conector recto de flecha"/>
          <p:cNvCxnSpPr/>
          <p:nvPr/>
        </p:nvCxnSpPr>
        <p:spPr>
          <a:xfrm rot="10800000">
            <a:off x="2143108" y="4071942"/>
            <a:ext cx="2071702" cy="1285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363" name="Picture 3" descr="C:\Users\Paulina\Desktop\Nueva carpeta\giphy (37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286256"/>
            <a:ext cx="3370046" cy="285752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0" y="6488668"/>
            <a:ext cx="664370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Lee todo y luego escribe en el cuaderno sólo lo que está en negrita.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0"/>
          <a:ext cx="9144000" cy="527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s-CL" sz="2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Propiedades físicas</a:t>
                      </a:r>
                    </a:p>
                    <a:p>
                      <a:pPr algn="just"/>
                      <a:r>
                        <a:rPr lang="es-CL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Son aquellas que pueden evaluarse a través de los sentidos del tacto y la vista.</a:t>
                      </a:r>
                    </a:p>
                    <a:p>
                      <a:pPr algn="just"/>
                      <a:r>
                        <a:rPr lang="es-CL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Algunas propiedades físicas se describen a continuación.</a:t>
                      </a:r>
                      <a:endParaRPr lang="es-CL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L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1.-Estructura</a:t>
                      </a:r>
                    </a:p>
                    <a:p>
                      <a:pPr algn="l"/>
                      <a:r>
                        <a:rPr lang="es-CL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 suelo: </a:t>
                      </a:r>
                    </a:p>
                    <a:p>
                      <a:pPr algn="just"/>
                      <a:r>
                        <a:rPr lang="es-CL" sz="1800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Corresponde a la forma en que las partículas (arena, limo y arcilla) se asocian para formar agregados o unidades de mayor tamaño</a:t>
                      </a:r>
                      <a:r>
                        <a:rPr lang="es-C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La estructura del suelo es importante respecto de la aireación, de la permeabilidad y del grado de resistencia a la erosión.</a:t>
                      </a:r>
                      <a:endParaRPr lang="es-CL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2.- Porosidad:</a:t>
                      </a:r>
                    </a:p>
                    <a:p>
                      <a:pPr algn="just"/>
                      <a:r>
                        <a:rPr lang="es-CL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Cantidad de poros o espacios huecos que existen entre las partículas del suelo. </a:t>
                      </a:r>
                      <a:r>
                        <a:rPr lang="es-C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Estos poros constituyen los depósitos de agua, llamados acuíferos, y</a:t>
                      </a:r>
                    </a:p>
                    <a:p>
                      <a:pPr algn="just"/>
                      <a:r>
                        <a:rPr lang="es-C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permiten la entrada de aire necesario para la respiración de</a:t>
                      </a:r>
                    </a:p>
                    <a:p>
                      <a:pPr algn="just"/>
                      <a:r>
                        <a:rPr lang="es-C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las raíces de las plantas y de los seres vivos que ahí habitan.</a:t>
                      </a:r>
                      <a:endParaRPr lang="es-CL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 smtClean="0"/>
                        <a:t>3.- </a:t>
                      </a:r>
                      <a:r>
                        <a:rPr lang="es-CL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Disponibilidad</a:t>
                      </a:r>
                    </a:p>
                    <a:p>
                      <a:r>
                        <a:rPr lang="es-CL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agua:</a:t>
                      </a:r>
                    </a:p>
                    <a:p>
                      <a:pPr algn="just"/>
                      <a:r>
                        <a:rPr lang="es-CL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Cantidad de agua que el suelo es capaz de retener. </a:t>
                      </a:r>
                      <a:r>
                        <a:rPr lang="es-C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Cuando los poros del suelo son más grandes, el agua drena hacia las capas inferiores, mientras que un suelo con poros más pequeños se llena de agua.</a:t>
                      </a:r>
                      <a:endParaRPr lang="es-C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3.-Color:</a:t>
                      </a:r>
                    </a:p>
                    <a:p>
                      <a:pPr algn="just"/>
                      <a:r>
                        <a:rPr lang="es-CL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Depende de los componentes del suelo y varía con el contenido de humedad, materia orgánica y grado de oxidación de los minerales presentes. </a:t>
                      </a:r>
                      <a:r>
                        <a:rPr lang="es-C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 ejemplo, los suelos ricos en humus tienen un color negro en estado húmedo y gris oscuro o pardo en estado seco.</a:t>
                      </a:r>
                      <a:endParaRPr lang="es-CL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0" y="5429264"/>
            <a:ext cx="914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b="1" dirty="0" smtClean="0"/>
              <a:t>RESPONDE EN EL CUADERNO:  </a:t>
            </a:r>
          </a:p>
          <a:p>
            <a:pPr algn="just"/>
            <a:r>
              <a:rPr lang="es-CL" b="1" dirty="0" smtClean="0"/>
              <a:t>2.- ¿Qué significa que un suelo sea permeable?</a:t>
            </a:r>
          </a:p>
          <a:p>
            <a:r>
              <a:rPr lang="es-CL" b="1" dirty="0" smtClean="0"/>
              <a:t>3.- ¿Qué relación se puede establecer entre la porosidad del suelo y la disponibilidad de agua?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6488668"/>
            <a:ext cx="664370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Lee todo y luego escribe en el cuaderno sólo lo que está en negrita.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28596" y="500042"/>
          <a:ext cx="8358246" cy="280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9123"/>
                <a:gridCol w="4179123"/>
              </a:tblGrid>
              <a:tr h="370840">
                <a:tc gridSpan="2">
                  <a:txBody>
                    <a:bodyPr/>
                    <a:lstStyle/>
                    <a:p>
                      <a:pPr algn="just"/>
                      <a:r>
                        <a:rPr lang="es-CL" sz="2800" b="1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Propiedades biológicas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696286">
                <a:tc>
                  <a:txBody>
                    <a:bodyPr/>
                    <a:lstStyle/>
                    <a:p>
                      <a:pPr algn="just"/>
                      <a:r>
                        <a:rPr lang="es-CL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1.- Presencia de humus: </a:t>
                      </a:r>
                    </a:p>
                    <a:p>
                      <a:pPr algn="just"/>
                      <a:r>
                        <a:rPr lang="es-CL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 suelo rico en humus presenta una estructura más blanda y esponjosa que le da mayor capacidad de retención de agua, lo que beneficia a las plantas y a otros organismos que viven en él.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2.- Presencia de seres vivos: </a:t>
                      </a:r>
                    </a:p>
                    <a:p>
                      <a:pPr algn="just"/>
                      <a:r>
                        <a:rPr lang="es-CL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 refiere a la diversidad de organismos que existe en el suelo. Incluye bacterias, hongos, animales y vegetales. </a:t>
                      </a:r>
                      <a:r>
                        <a:rPr lang="es-CL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Los seres vivos desempeñan un papel muy importante en la conservación y enriquecimiento del suelo, pues sus restos van a formar parte del humus.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0" y="6488668"/>
            <a:ext cx="664370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Lee todo y luego escribe en el cuaderno sólo lo que está en negrita.</a:t>
            </a:r>
            <a:endParaRPr lang="es-CL" b="1" dirty="0"/>
          </a:p>
        </p:txBody>
      </p:sp>
      <p:pic>
        <p:nvPicPr>
          <p:cNvPr id="1028" name="Picture 4" descr="C:\Users\Paulina\Desktop\Nueva carpeta\giph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571744"/>
            <a:ext cx="4572000" cy="4572000"/>
          </a:xfrm>
          <a:prstGeom prst="rect">
            <a:avLst/>
          </a:prstGeom>
          <a:noFill/>
        </p:spPr>
      </p:pic>
      <p:pic>
        <p:nvPicPr>
          <p:cNvPr id="1029" name="Picture 5" descr="C:\Users\Paulina\Desktop\Nueva carpeta\giphy (39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57826"/>
            <a:ext cx="2000232" cy="1283482"/>
          </a:xfrm>
          <a:prstGeom prst="rect">
            <a:avLst/>
          </a:prstGeom>
          <a:noFill/>
        </p:spPr>
      </p:pic>
      <p:pic>
        <p:nvPicPr>
          <p:cNvPr id="10" name="Picture 5" descr="C:\Users\Paulina\Desktop\Nueva carpeta\giphy (39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5286388"/>
            <a:ext cx="2000232" cy="1283482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214282" y="3786190"/>
            <a:ext cx="457203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Envíame a mi correo una foto de las respuestas de las tres preguntas que aparecen en este </a:t>
            </a:r>
            <a:r>
              <a:rPr lang="es-CL" dirty="0" err="1" smtClean="0"/>
              <a:t>Power</a:t>
            </a:r>
            <a:r>
              <a:rPr lang="es-CL" dirty="0" smtClean="0"/>
              <a:t> </a:t>
            </a:r>
            <a:r>
              <a:rPr lang="es-CL" dirty="0" err="1" smtClean="0"/>
              <a:t>point</a:t>
            </a:r>
            <a:r>
              <a:rPr lang="es-CL" dirty="0" smtClean="0"/>
              <a:t>.</a:t>
            </a:r>
            <a:endParaRPr lang="es-CL" dirty="0"/>
          </a:p>
        </p:txBody>
      </p:sp>
      <p:pic>
        <p:nvPicPr>
          <p:cNvPr id="13" name="Picture 5" descr="C:\Users\Paulina\Desktop\Nueva carpeta\giphy (39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0"/>
            <a:ext cx="776262" cy="498101"/>
          </a:xfrm>
          <a:prstGeom prst="rect">
            <a:avLst/>
          </a:prstGeom>
          <a:noFill/>
        </p:spPr>
      </p:pic>
      <p:pic>
        <p:nvPicPr>
          <p:cNvPr id="14" name="Picture 5" descr="C:\Users\Paulina\Desktop\Nueva carpeta\giphy (39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571480"/>
            <a:ext cx="776262" cy="498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rgbClr val="AAF19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747</Words>
  <Application>Microsoft Office PowerPoint</Application>
  <PresentationFormat>Presentación en pantalla (4:3)</PresentationFormat>
  <Paragraphs>53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Paulina</dc:creator>
  <cp:lastModifiedBy>Paulina</cp:lastModifiedBy>
  <cp:revision>2</cp:revision>
  <dcterms:created xsi:type="dcterms:W3CDTF">2020-05-01T05:14:27Z</dcterms:created>
  <dcterms:modified xsi:type="dcterms:W3CDTF">2020-05-04T07:48:14Z</dcterms:modified>
</cp:coreProperties>
</file>