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Default ContentType="image/png" Extension="png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Default ContentType="image/gif" Extension="gif"/>
  <Override ContentType="application/vnd.openxmlformats-officedocument.presentationml.slide+xml" PartName="/ppt/slides/slide7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A3AD-880F-4C94-A862-A0C9025B26A1}" type="datetimeFigureOut">
              <a:rPr lang="es-CL" smtClean="0"/>
              <a:pPr/>
              <a:t>15-05-2020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082D0-0D4A-4674-AB46-02024DF649CD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A3AD-880F-4C94-A862-A0C9025B26A1}" type="datetimeFigureOut">
              <a:rPr lang="es-CL" smtClean="0"/>
              <a:pPr/>
              <a:t>15-05-2020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082D0-0D4A-4674-AB46-02024DF649CD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A3AD-880F-4C94-A862-A0C9025B26A1}" type="datetimeFigureOut">
              <a:rPr lang="es-CL" smtClean="0"/>
              <a:pPr/>
              <a:t>15-05-2020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082D0-0D4A-4674-AB46-02024DF649CD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A3AD-880F-4C94-A862-A0C9025B26A1}" type="datetimeFigureOut">
              <a:rPr lang="es-CL" smtClean="0"/>
              <a:pPr/>
              <a:t>15-05-2020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082D0-0D4A-4674-AB46-02024DF649CD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A3AD-880F-4C94-A862-A0C9025B26A1}" type="datetimeFigureOut">
              <a:rPr lang="es-CL" smtClean="0"/>
              <a:pPr/>
              <a:t>15-05-2020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082D0-0D4A-4674-AB46-02024DF649CD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A3AD-880F-4C94-A862-A0C9025B26A1}" type="datetimeFigureOut">
              <a:rPr lang="es-CL" smtClean="0"/>
              <a:pPr/>
              <a:t>15-05-2020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082D0-0D4A-4674-AB46-02024DF649CD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A3AD-880F-4C94-A862-A0C9025B26A1}" type="datetimeFigureOut">
              <a:rPr lang="es-CL" smtClean="0"/>
              <a:pPr/>
              <a:t>15-05-2020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082D0-0D4A-4674-AB46-02024DF649CD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A3AD-880F-4C94-A862-A0C9025B26A1}" type="datetimeFigureOut">
              <a:rPr lang="es-CL" smtClean="0"/>
              <a:pPr/>
              <a:t>15-05-2020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082D0-0D4A-4674-AB46-02024DF649CD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A3AD-880F-4C94-A862-A0C9025B26A1}" type="datetimeFigureOut">
              <a:rPr lang="es-CL" smtClean="0"/>
              <a:pPr/>
              <a:t>15-05-2020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082D0-0D4A-4674-AB46-02024DF649CD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A3AD-880F-4C94-A862-A0C9025B26A1}" type="datetimeFigureOut">
              <a:rPr lang="es-CL" smtClean="0"/>
              <a:pPr/>
              <a:t>15-05-2020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082D0-0D4A-4674-AB46-02024DF649CD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A3AD-880F-4C94-A862-A0C9025B26A1}" type="datetimeFigureOut">
              <a:rPr lang="es-CL" smtClean="0"/>
              <a:pPr/>
              <a:t>15-05-2020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082D0-0D4A-4674-AB46-02024DF649CD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6A3AD-880F-4C94-A862-A0C9025B26A1}" type="datetimeFigureOut">
              <a:rPr lang="es-CL" smtClean="0"/>
              <a:pPr/>
              <a:t>15-05-2020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082D0-0D4A-4674-AB46-02024DF649CD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2Dmk9_d1W4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media/image19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1.jpeg" Type="http://schemas.openxmlformats.org/officeDocument/2006/relationships/image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0"/>
            <a:ext cx="200023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sz="2400" dirty="0" smtClean="0"/>
              <a:t>RECORDEMOS</a:t>
            </a:r>
            <a:endParaRPr lang="es-CL" sz="2400" dirty="0"/>
          </a:p>
        </p:txBody>
      </p:sp>
      <p:sp>
        <p:nvSpPr>
          <p:cNvPr id="5" name="4 Rectángulo"/>
          <p:cNvSpPr/>
          <p:nvPr/>
        </p:nvSpPr>
        <p:spPr>
          <a:xfrm>
            <a:off x="428596" y="2714620"/>
            <a:ext cx="2214578" cy="923330"/>
          </a:xfrm>
          <a:prstGeom prst="rect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L" dirty="0" smtClean="0"/>
              <a:t>La célula es la unidad básica de </a:t>
            </a:r>
            <a:r>
              <a:rPr lang="es-CL" b="1" u="sng" dirty="0" smtClean="0">
                <a:solidFill>
                  <a:srgbClr val="FF0000"/>
                </a:solidFill>
              </a:rPr>
              <a:t>TODO SER VIVO.</a:t>
            </a:r>
            <a:endParaRPr lang="es-CL" b="1" u="sng" dirty="0">
              <a:solidFill>
                <a:srgbClr val="FF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928670"/>
            <a:ext cx="8143932" cy="707886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s-CL" sz="2000" dirty="0">
                <a:solidFill>
                  <a:prstClr val="black"/>
                </a:solidFill>
              </a:rPr>
              <a:t>Nuestro cuerpo se organiza en niveles.</a:t>
            </a:r>
          </a:p>
          <a:p>
            <a:pPr lvl="0" algn="just"/>
            <a:r>
              <a:rPr lang="es-CL" sz="2000" dirty="0">
                <a:solidFill>
                  <a:prstClr val="black"/>
                </a:solidFill>
              </a:rPr>
              <a:t>Estos son: Células- Tejidos- Órganos – Sistemas – Organismo</a:t>
            </a:r>
          </a:p>
        </p:txBody>
      </p:sp>
      <p:sp>
        <p:nvSpPr>
          <p:cNvPr id="7" name="6 Flecha abajo"/>
          <p:cNvSpPr/>
          <p:nvPr/>
        </p:nvSpPr>
        <p:spPr>
          <a:xfrm>
            <a:off x="1285852" y="1643050"/>
            <a:ext cx="500066" cy="100013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CuadroTexto"/>
          <p:cNvSpPr txBox="1"/>
          <p:nvPr/>
        </p:nvSpPr>
        <p:spPr>
          <a:xfrm>
            <a:off x="428596" y="4357694"/>
            <a:ext cx="2214578" cy="92333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Hay células procariotas y eucariotas.</a:t>
            </a:r>
            <a:endParaRPr lang="es-CL" dirty="0"/>
          </a:p>
        </p:txBody>
      </p:sp>
      <p:sp>
        <p:nvSpPr>
          <p:cNvPr id="9" name="8 Flecha abajo"/>
          <p:cNvSpPr/>
          <p:nvPr/>
        </p:nvSpPr>
        <p:spPr>
          <a:xfrm>
            <a:off x="1285852" y="3714752"/>
            <a:ext cx="428628" cy="50006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Picture 5" descr="C:\Users\Paulina\Desktop\Nueva carpeta\giphy (49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500174"/>
            <a:ext cx="2171699" cy="1357312"/>
          </a:xfrm>
          <a:prstGeom prst="rect">
            <a:avLst/>
          </a:prstGeom>
          <a:noFill/>
        </p:spPr>
      </p:pic>
      <p:pic>
        <p:nvPicPr>
          <p:cNvPr id="1026" name="Picture 2" descr="C:\Users\Paulina\Desktop\Nueva carpeta\caballo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5224265"/>
            <a:ext cx="1780918" cy="1633735"/>
          </a:xfrm>
          <a:prstGeom prst="rect">
            <a:avLst/>
          </a:prstGeom>
          <a:noFill/>
        </p:spPr>
      </p:pic>
      <p:pic>
        <p:nvPicPr>
          <p:cNvPr id="1027" name="Picture 3" descr="C:\Users\Paulina\Desktop\Nueva carpeta\arañ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114388">
            <a:off x="6690966" y="5263717"/>
            <a:ext cx="2754658" cy="1184503"/>
          </a:xfrm>
          <a:prstGeom prst="rect">
            <a:avLst/>
          </a:prstGeom>
          <a:noFill/>
        </p:spPr>
      </p:pic>
      <p:pic>
        <p:nvPicPr>
          <p:cNvPr id="1028" name="Picture 4" descr="C:\Users\Paulina\Desktop\Nueva carpeta\arbol manzana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3357562"/>
            <a:ext cx="1478746" cy="1714488"/>
          </a:xfrm>
          <a:prstGeom prst="rect">
            <a:avLst/>
          </a:prstGeom>
          <a:noFill/>
        </p:spPr>
      </p:pic>
      <p:pic>
        <p:nvPicPr>
          <p:cNvPr id="1029" name="Picture 5" descr="C:\Users\Paulina\Desktop\Nueva carpeta\abeja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3834" y="2571744"/>
            <a:ext cx="1000108" cy="1000108"/>
          </a:xfrm>
          <a:prstGeom prst="rect">
            <a:avLst/>
          </a:prstGeom>
          <a:noFill/>
        </p:spPr>
      </p:pic>
      <p:pic>
        <p:nvPicPr>
          <p:cNvPr id="1030" name="Picture 6" descr="C:\Users\Paulina\Desktop\Nueva carpeta\giphy (39)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1785926"/>
            <a:ext cx="1395344" cy="895346"/>
          </a:xfrm>
          <a:prstGeom prst="rect">
            <a:avLst/>
          </a:prstGeom>
          <a:noFill/>
        </p:spPr>
      </p:pic>
      <p:pic>
        <p:nvPicPr>
          <p:cNvPr id="1031" name="Picture 7" descr="C:\Users\Paulina\Desktop\Nueva carpeta\giphy (1)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2714620"/>
            <a:ext cx="1714496" cy="1714496"/>
          </a:xfrm>
          <a:prstGeom prst="rect">
            <a:avLst/>
          </a:prstGeom>
          <a:noFill/>
        </p:spPr>
      </p:pic>
      <p:pic>
        <p:nvPicPr>
          <p:cNvPr id="1032" name="Picture 8" descr="C:\Users\Paulina\Desktop\Nueva carpeta\pez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07436" y="3929066"/>
            <a:ext cx="1636564" cy="900110"/>
          </a:xfrm>
          <a:prstGeom prst="rect">
            <a:avLst/>
          </a:prstGeom>
          <a:noFill/>
        </p:spPr>
      </p:pic>
      <p:pic>
        <p:nvPicPr>
          <p:cNvPr id="1033" name="Picture 9" descr="C:\Users\Paulina\Desktop\Nueva carpeta\niño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14744" y="4000504"/>
            <a:ext cx="1191814" cy="2000248"/>
          </a:xfrm>
          <a:prstGeom prst="rect">
            <a:avLst/>
          </a:prstGeom>
          <a:noFill/>
        </p:spPr>
      </p:pic>
      <p:pic>
        <p:nvPicPr>
          <p:cNvPr id="1034" name="Picture 10" descr="C:\Users\Paulina\Desktop\Nueva carpeta\hongo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72198" y="5000636"/>
            <a:ext cx="1000132" cy="1062640"/>
          </a:xfrm>
          <a:prstGeom prst="rect">
            <a:avLst/>
          </a:prstGeom>
          <a:noFill/>
        </p:spPr>
      </p:pic>
      <p:sp>
        <p:nvSpPr>
          <p:cNvPr id="21" name="20 Flecha abajo"/>
          <p:cNvSpPr/>
          <p:nvPr/>
        </p:nvSpPr>
        <p:spPr>
          <a:xfrm rot="16200000">
            <a:off x="2857488" y="2857496"/>
            <a:ext cx="428628" cy="85725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2" name="Picture 2" descr="C:\Users\Paulina\Desktop\Nueva carpeta\bacterias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721535">
            <a:off x="2385568" y="5243096"/>
            <a:ext cx="1756979" cy="1756979"/>
          </a:xfrm>
          <a:prstGeom prst="rect">
            <a:avLst/>
          </a:prstGeom>
          <a:noFill/>
        </p:spPr>
      </p:pic>
      <p:sp>
        <p:nvSpPr>
          <p:cNvPr id="23" name="22 CuadroTexto"/>
          <p:cNvSpPr txBox="1"/>
          <p:nvPr/>
        </p:nvSpPr>
        <p:spPr>
          <a:xfrm>
            <a:off x="2643174" y="6396335"/>
            <a:ext cx="1928826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1200" dirty="0" smtClean="0"/>
              <a:t>Bacterias también , no VIRUS</a:t>
            </a:r>
            <a:endParaRPr lang="es-CL" sz="12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4929190" y="2500306"/>
            <a:ext cx="1214446" cy="28575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1200" dirty="0" smtClean="0"/>
              <a:t>Seres humanos</a:t>
            </a:r>
            <a:endParaRPr lang="es-CL" sz="12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5572132" y="4857760"/>
            <a:ext cx="714380" cy="28575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1200" dirty="0" smtClean="0"/>
              <a:t>Hongos </a:t>
            </a:r>
            <a:endParaRPr lang="es-CL" sz="12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8429620" y="3500438"/>
            <a:ext cx="714380" cy="28575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1200" dirty="0" smtClean="0"/>
              <a:t>insectos </a:t>
            </a:r>
            <a:endParaRPr lang="es-CL" sz="12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7072330" y="4929198"/>
            <a:ext cx="857256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1200" dirty="0" smtClean="0"/>
              <a:t>Animales </a:t>
            </a:r>
            <a:endParaRPr lang="es-CL" sz="12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3929058" y="3643315"/>
            <a:ext cx="714380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1200" dirty="0" smtClean="0"/>
              <a:t>plantas. </a:t>
            </a:r>
            <a:endParaRPr lang="es-CL" sz="12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8072430" y="0"/>
            <a:ext cx="107157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b="1" dirty="0" smtClean="0"/>
              <a:t>Solo leer</a:t>
            </a:r>
            <a:endParaRPr lang="es-C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0"/>
            <a:ext cx="7572396" cy="707886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2000" b="1" dirty="0" smtClean="0"/>
              <a:t>OBJETIVO: Conocer los niveles de organización biológica de los seres vivos (continuación) </a:t>
            </a:r>
            <a:endParaRPr lang="es-CL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0" y="928670"/>
            <a:ext cx="9144000" cy="707886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L" sz="2000" dirty="0" smtClean="0"/>
              <a:t>Ya conocemos el primer nivel de organización, la célula,  continuaremos con los demás.</a:t>
            </a:r>
            <a:endParaRPr lang="es-CL" dirty="0"/>
          </a:p>
        </p:txBody>
      </p:sp>
      <p:sp>
        <p:nvSpPr>
          <p:cNvPr id="6" name="5 Rectángulo"/>
          <p:cNvSpPr/>
          <p:nvPr/>
        </p:nvSpPr>
        <p:spPr>
          <a:xfrm>
            <a:off x="0" y="1857364"/>
            <a:ext cx="3786182" cy="461665"/>
          </a:xfrm>
          <a:prstGeom prst="rect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CL" sz="2400" b="1" dirty="0" smtClean="0">
                <a:solidFill>
                  <a:prstClr val="black"/>
                </a:solidFill>
              </a:rPr>
              <a:t>Segundo nivel: Tejidos</a:t>
            </a:r>
            <a:endParaRPr lang="es-CL" sz="2400" b="1" dirty="0"/>
          </a:p>
        </p:txBody>
      </p:sp>
      <p:sp>
        <p:nvSpPr>
          <p:cNvPr id="7" name="6 Rectángulo"/>
          <p:cNvSpPr/>
          <p:nvPr/>
        </p:nvSpPr>
        <p:spPr>
          <a:xfrm>
            <a:off x="0" y="2428868"/>
            <a:ext cx="3786182" cy="2031325"/>
          </a:xfrm>
          <a:prstGeom prst="rect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L" dirty="0" smtClean="0"/>
              <a:t>Un </a:t>
            </a:r>
            <a:r>
              <a:rPr lang="es-CL" dirty="0"/>
              <a:t>tejido es un </a:t>
            </a:r>
            <a:r>
              <a:rPr lang="es-CL" b="1" dirty="0"/>
              <a:t>grupo de </a:t>
            </a:r>
            <a:r>
              <a:rPr lang="es-CL" b="1" dirty="0" smtClean="0"/>
              <a:t>células </a:t>
            </a:r>
            <a:r>
              <a:rPr lang="es-CL" dirty="0" smtClean="0"/>
              <a:t>similares </a:t>
            </a:r>
            <a:r>
              <a:rPr lang="es-CL" dirty="0"/>
              <a:t>que cumplen </a:t>
            </a:r>
            <a:r>
              <a:rPr lang="es-CL" dirty="0" smtClean="0"/>
              <a:t>una función </a:t>
            </a:r>
            <a:r>
              <a:rPr lang="es-CL" dirty="0"/>
              <a:t>específica. Por ejemplo</a:t>
            </a:r>
            <a:r>
              <a:rPr lang="es-CL" dirty="0" smtClean="0"/>
              <a:t>, el </a:t>
            </a:r>
            <a:r>
              <a:rPr lang="es-CL" dirty="0"/>
              <a:t>tejido epitelial de las </a:t>
            </a:r>
            <a:r>
              <a:rPr lang="es-CL" dirty="0" smtClean="0"/>
              <a:t>paredes del </a:t>
            </a:r>
            <a:r>
              <a:rPr lang="es-CL" dirty="0"/>
              <a:t>intestino se conforma </a:t>
            </a:r>
            <a:r>
              <a:rPr lang="es-CL" dirty="0" smtClean="0"/>
              <a:t>por una </a:t>
            </a:r>
            <a:r>
              <a:rPr lang="es-CL" dirty="0"/>
              <a:t>gran cantidad de células </a:t>
            </a:r>
            <a:r>
              <a:rPr lang="es-CL" dirty="0" smtClean="0"/>
              <a:t>que trabajan </a:t>
            </a:r>
            <a:r>
              <a:rPr lang="es-CL" dirty="0"/>
              <a:t>de manera coordinada.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028689" y="2643182"/>
            <a:ext cx="5115311" cy="646331"/>
          </a:xfrm>
          <a:prstGeom prst="rect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CL" b="1" dirty="0" smtClean="0">
                <a:solidFill>
                  <a:prstClr val="black"/>
                </a:solidFill>
              </a:rPr>
              <a:t>Observa el siguiente video: </a:t>
            </a:r>
            <a:r>
              <a:rPr lang="es-CL" b="1" dirty="0"/>
              <a:t>¿Qué son los tejidos?</a:t>
            </a:r>
          </a:p>
          <a:p>
            <a:r>
              <a:rPr lang="es-CL" dirty="0" smtClean="0">
                <a:hlinkClick r:id="rId2"/>
              </a:rPr>
              <a:t>https://www.youtube.com/watch?v=2Dmk9_d1W4Y</a:t>
            </a:r>
            <a:endParaRPr lang="es-CL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0" y="5380672"/>
            <a:ext cx="3786182" cy="147732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b="1" dirty="0" smtClean="0"/>
              <a:t>1.- RESPONDE </a:t>
            </a:r>
            <a:r>
              <a:rPr lang="es-CL" b="1" dirty="0" smtClean="0"/>
              <a:t>EN TU CUADERNO:</a:t>
            </a:r>
          </a:p>
          <a:p>
            <a:pPr algn="just"/>
            <a:r>
              <a:rPr lang="es-CL" dirty="0" smtClean="0"/>
              <a:t>Como explica la niña en el video, para facilitar es estudio de los tejidos estos se organizan en 4 grupos : </a:t>
            </a:r>
          </a:p>
          <a:p>
            <a:pPr algn="just"/>
            <a:r>
              <a:rPr lang="es-CL" dirty="0" smtClean="0"/>
              <a:t>¿Cuáles son los 4 tipos de tejidos ?</a:t>
            </a:r>
            <a:endParaRPr lang="es-CL" dirty="0"/>
          </a:p>
        </p:txBody>
      </p:sp>
      <p:pic>
        <p:nvPicPr>
          <p:cNvPr id="2050" name="Picture 2" descr="Las Celulas y los Tejid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786190"/>
            <a:ext cx="5143504" cy="30718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Paulina\Desktop\Nueva carpeta\giphy (20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785926"/>
            <a:ext cx="1065431" cy="828668"/>
          </a:xfrm>
          <a:prstGeom prst="rect">
            <a:avLst/>
          </a:prstGeom>
          <a:noFill/>
        </p:spPr>
      </p:pic>
      <p:pic>
        <p:nvPicPr>
          <p:cNvPr id="13" name="Picture 5" descr="C:\Users\Paulina\Desktop\Nueva carpeta\giphy (37)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4572008"/>
            <a:ext cx="1000132" cy="848029"/>
          </a:xfrm>
          <a:prstGeom prst="rect">
            <a:avLst/>
          </a:prstGeom>
          <a:noFill/>
        </p:spPr>
      </p:pic>
      <p:sp>
        <p:nvSpPr>
          <p:cNvPr id="14" name="13 CuadroTexto"/>
          <p:cNvSpPr txBox="1"/>
          <p:nvPr/>
        </p:nvSpPr>
        <p:spPr>
          <a:xfrm>
            <a:off x="7715272" y="0"/>
            <a:ext cx="142872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1600" b="1" dirty="0" smtClean="0"/>
              <a:t>Escribir todo en el cuaderno</a:t>
            </a:r>
            <a:endParaRPr lang="es-CL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7858148" cy="1354217"/>
          </a:xfrm>
          <a:prstGeom prst="rect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CL" sz="2800" b="1" dirty="0"/>
              <a:t>Tercer nivel: Órgano</a:t>
            </a:r>
          </a:p>
          <a:p>
            <a:pPr algn="just"/>
            <a:r>
              <a:rPr lang="es-CL" dirty="0"/>
              <a:t>Un órgano es una estructura compuesta </a:t>
            </a:r>
            <a:r>
              <a:rPr lang="es-CL" dirty="0" smtClean="0"/>
              <a:t>por un </a:t>
            </a:r>
            <a:r>
              <a:rPr lang="es-CL" dirty="0"/>
              <a:t>grupo de tejidos que cumplen un </a:t>
            </a:r>
            <a:r>
              <a:rPr lang="es-CL" dirty="0" smtClean="0"/>
              <a:t>papel determinado</a:t>
            </a:r>
            <a:r>
              <a:rPr lang="es-CL" dirty="0"/>
              <a:t>. Por ejemplo, el intestino grueso </a:t>
            </a:r>
            <a:r>
              <a:rPr lang="es-CL" dirty="0" smtClean="0"/>
              <a:t>es un </a:t>
            </a:r>
            <a:r>
              <a:rPr lang="es-CL" dirty="0"/>
              <a:t>órgano que forma parte del sistema digestivo.</a:t>
            </a:r>
          </a:p>
        </p:txBody>
      </p:sp>
      <p:pic>
        <p:nvPicPr>
          <p:cNvPr id="15362" name="Picture 2" descr="Qué órgano del cuerpo humano es el único capaz de regenerars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7929586" cy="4143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0" y="6211669"/>
            <a:ext cx="6286512" cy="64633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b="1" dirty="0" smtClean="0"/>
              <a:t>2.- RESPONDE </a:t>
            </a:r>
            <a:r>
              <a:rPr lang="es-CL" b="1" dirty="0" smtClean="0"/>
              <a:t>EN TÚ CUADERNO:</a:t>
            </a:r>
          </a:p>
          <a:p>
            <a:pPr algn="just"/>
            <a:r>
              <a:rPr lang="es-CL" dirty="0" smtClean="0"/>
              <a:t>¿Qué órganos logras identificar en la imagen? Nómbralos.</a:t>
            </a:r>
            <a:endParaRPr lang="es-CL" dirty="0"/>
          </a:p>
        </p:txBody>
      </p:sp>
      <p:pic>
        <p:nvPicPr>
          <p:cNvPr id="7" name="Picture 5" descr="C:\Users\Paulina\Desktop\Nueva carpeta\giphy (37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6009971"/>
            <a:ext cx="1000132" cy="848029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072462" y="0"/>
            <a:ext cx="107153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1600" b="1" dirty="0" smtClean="0"/>
              <a:t>Escribir todo en el cuaderno</a:t>
            </a:r>
            <a:endParaRPr lang="es-CL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L" sz="2800" b="1" dirty="0"/>
              <a:t>Cuarto nivel: Sistema</a:t>
            </a:r>
          </a:p>
          <a:p>
            <a:pPr algn="just"/>
            <a:r>
              <a:rPr lang="es-CL" dirty="0"/>
              <a:t>Un sistema es un grupo de </a:t>
            </a:r>
            <a:r>
              <a:rPr lang="es-CL" dirty="0" smtClean="0"/>
              <a:t>órganos que </a:t>
            </a:r>
            <a:r>
              <a:rPr lang="es-CL" dirty="0"/>
              <a:t>en conjunto cumplen </a:t>
            </a:r>
            <a:r>
              <a:rPr lang="es-CL" dirty="0" smtClean="0"/>
              <a:t>una función</a:t>
            </a:r>
            <a:r>
              <a:rPr lang="es-CL" dirty="0"/>
              <a:t>. Ejemplos de estos son </a:t>
            </a:r>
            <a:r>
              <a:rPr lang="es-CL" dirty="0" smtClean="0"/>
              <a:t>el sistema </a:t>
            </a:r>
            <a:r>
              <a:rPr lang="es-CL" dirty="0"/>
              <a:t>digestivo, el respiratorio, </a:t>
            </a:r>
            <a:r>
              <a:rPr lang="es-CL" dirty="0" smtClean="0"/>
              <a:t>el circulatorio</a:t>
            </a:r>
            <a:r>
              <a:rPr lang="es-CL" dirty="0"/>
              <a:t>, el nervioso, entre otros.</a:t>
            </a:r>
          </a:p>
        </p:txBody>
      </p:sp>
      <p:pic>
        <p:nvPicPr>
          <p:cNvPr id="16386" name="Picture 2" descr="Sistemas del cuerpo humano | BIO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39915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0" y="5500702"/>
            <a:ext cx="4714876" cy="64633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b="1" dirty="0" smtClean="0"/>
              <a:t>3</a:t>
            </a:r>
            <a:r>
              <a:rPr lang="es-CL" b="1" dirty="0" smtClean="0"/>
              <a:t>.- RESPONDE </a:t>
            </a:r>
            <a:r>
              <a:rPr lang="es-CL" b="1" dirty="0" smtClean="0"/>
              <a:t>EN TÚ CUADERNO:</a:t>
            </a:r>
          </a:p>
          <a:p>
            <a:pPr algn="just"/>
            <a:r>
              <a:rPr lang="es-CL" dirty="0" smtClean="0"/>
              <a:t>Nombra los sistemas que observas en la imagen.</a:t>
            </a:r>
            <a:endParaRPr lang="es-CL" dirty="0"/>
          </a:p>
        </p:txBody>
      </p:sp>
      <p:sp>
        <p:nvSpPr>
          <p:cNvPr id="7" name="6 CuadroTexto"/>
          <p:cNvSpPr txBox="1"/>
          <p:nvPr/>
        </p:nvSpPr>
        <p:spPr>
          <a:xfrm>
            <a:off x="8072462" y="6027003"/>
            <a:ext cx="107153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1600" b="1" dirty="0" smtClean="0"/>
              <a:t>Escribir todo en el cuaderno</a:t>
            </a:r>
            <a:endParaRPr lang="es-CL" sz="1600" b="1" dirty="0"/>
          </a:p>
        </p:txBody>
      </p:sp>
      <p:pic>
        <p:nvPicPr>
          <p:cNvPr id="16387" name="Picture 3" descr="C:\Users\Paulina\Desktop\Nueva carpeta\giphy (33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5357802"/>
            <a:ext cx="1500198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8072462" cy="1077218"/>
          </a:xfrm>
          <a:prstGeom prst="rect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CL" sz="2800" b="1" dirty="0"/>
              <a:t>Quinto nivel: Organismo</a:t>
            </a:r>
          </a:p>
          <a:p>
            <a:r>
              <a:rPr lang="es-CL" dirty="0"/>
              <a:t>Un organismo es un ser </a:t>
            </a:r>
            <a:r>
              <a:rPr lang="es-CL" dirty="0" smtClean="0"/>
              <a:t>vivo formado </a:t>
            </a:r>
            <a:r>
              <a:rPr lang="es-CL" dirty="0"/>
              <a:t>por varios </a:t>
            </a:r>
            <a:r>
              <a:rPr lang="es-CL" dirty="0" smtClean="0"/>
              <a:t>sistemas de </a:t>
            </a:r>
            <a:r>
              <a:rPr lang="es-CL" dirty="0"/>
              <a:t>órganos. Cada uno</a:t>
            </a:r>
          </a:p>
          <a:p>
            <a:r>
              <a:rPr lang="es-CL" dirty="0"/>
              <a:t>cumple funciones </a:t>
            </a:r>
            <a:r>
              <a:rPr lang="es-CL" dirty="0" smtClean="0"/>
              <a:t>esenciales para </a:t>
            </a:r>
            <a:r>
              <a:rPr lang="es-CL" dirty="0"/>
              <a:t>que este se </a:t>
            </a:r>
            <a:r>
              <a:rPr lang="es-CL" dirty="0" smtClean="0"/>
              <a:t>mantenga con </a:t>
            </a:r>
            <a:r>
              <a:rPr lang="es-CL" dirty="0"/>
              <a:t>vida.</a:t>
            </a:r>
          </a:p>
        </p:txBody>
      </p:sp>
      <p:pic>
        <p:nvPicPr>
          <p:cNvPr id="17410" name="Picture 2" descr="Órganos, aparatos y sistemas"/>
          <p:cNvPicPr>
            <a:picLocks noChangeAspect="1" noChangeArrowheads="1"/>
          </p:cNvPicPr>
          <p:nvPr/>
        </p:nvPicPr>
        <p:blipFill>
          <a:blip r:embed="rId2"/>
          <a:srcRect r="5051"/>
          <a:stretch>
            <a:fillRect/>
          </a:stretch>
        </p:blipFill>
        <p:spPr bwMode="auto">
          <a:xfrm>
            <a:off x="2428860" y="1214422"/>
            <a:ext cx="6715140" cy="5304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Abrir llave"/>
          <p:cNvSpPr/>
          <p:nvPr/>
        </p:nvSpPr>
        <p:spPr>
          <a:xfrm>
            <a:off x="1643042" y="1428736"/>
            <a:ext cx="1428760" cy="492922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214282" y="3714752"/>
            <a:ext cx="1339469" cy="40011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CL" sz="2000" b="1" dirty="0" smtClean="0"/>
              <a:t>Organismo</a:t>
            </a:r>
            <a:endParaRPr lang="es-CL" sz="2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0" y="6027003"/>
            <a:ext cx="107153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1600" b="1" dirty="0" smtClean="0"/>
              <a:t>Escribir todo en el cuaderno</a:t>
            </a:r>
            <a:endParaRPr lang="es-CL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0"/>
            <a:ext cx="335755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b="1" dirty="0" smtClean="0"/>
              <a:t>Observa los siguientes ejemplos:</a:t>
            </a:r>
            <a:endParaRPr lang="es-CL" b="1" dirty="0"/>
          </a:p>
        </p:txBody>
      </p:sp>
      <p:pic>
        <p:nvPicPr>
          <p:cNvPr id="5" name="Picture 2" descr="Resultado de imagen para niveles de organización biolog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40"/>
          <a:stretch>
            <a:fillRect/>
          </a:stretch>
        </p:blipFill>
        <p:spPr bwMode="auto">
          <a:xfrm>
            <a:off x="1428728" y="500042"/>
            <a:ext cx="6286544" cy="33610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n para celula tejido organos y sistem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46" b="14537"/>
          <a:stretch>
            <a:fillRect/>
          </a:stretch>
        </p:blipFill>
        <p:spPr bwMode="auto">
          <a:xfrm>
            <a:off x="4357686" y="4000504"/>
            <a:ext cx="4786314" cy="2857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para celula tejido organos y sistem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26" t="7079" r="2361" b="3859"/>
          <a:stretch>
            <a:fillRect/>
          </a:stretch>
        </p:blipFill>
        <p:spPr bwMode="auto">
          <a:xfrm>
            <a:off x="0" y="4000480"/>
            <a:ext cx="4214810" cy="285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7858148" y="0"/>
            <a:ext cx="128585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1600" b="1" dirty="0" smtClean="0"/>
              <a:t>SÓLO OBSERVAR</a:t>
            </a:r>
            <a:endParaRPr lang="es-CL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57158" y="285728"/>
            <a:ext cx="3643338" cy="584775"/>
          </a:xfrm>
          <a:prstGeom prst="rect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/>
              <a:t>ACTIVIDAD FINAL</a:t>
            </a:r>
            <a:endParaRPr lang="es-CL" sz="32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357158" y="1071546"/>
            <a:ext cx="6643734" cy="2862322"/>
          </a:xfrm>
          <a:prstGeom prst="rect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Siguiendo las imágenes y ejemplos vistos en este </a:t>
            </a:r>
            <a:r>
              <a:rPr lang="es-CL" dirty="0" err="1" smtClean="0"/>
              <a:t>power</a:t>
            </a:r>
            <a:r>
              <a:rPr lang="es-CL" dirty="0" smtClean="0"/>
              <a:t> </a:t>
            </a:r>
            <a:r>
              <a:rPr lang="es-CL" dirty="0" err="1" smtClean="0"/>
              <a:t>point</a:t>
            </a:r>
            <a:r>
              <a:rPr lang="es-CL" dirty="0" smtClean="0"/>
              <a:t>: </a:t>
            </a:r>
          </a:p>
          <a:p>
            <a:pPr algn="just"/>
            <a:r>
              <a:rPr lang="es-CL" dirty="0" smtClean="0"/>
              <a:t>Representa un  tipo de organización ocupando algún sistema de nuestro cuerpo.</a:t>
            </a:r>
          </a:p>
          <a:p>
            <a:pPr algn="just"/>
            <a:r>
              <a:rPr lang="es-CL" dirty="0" smtClean="0"/>
              <a:t>Ejemplo:  </a:t>
            </a:r>
            <a:r>
              <a:rPr lang="es-CL" sz="1400" i="1" dirty="0" smtClean="0"/>
              <a:t>(esto mismo debes hacer pero utilizando otro órgano o sistema)</a:t>
            </a:r>
            <a:endParaRPr lang="es-CL" i="1" dirty="0" smtClean="0"/>
          </a:p>
          <a:p>
            <a:pPr algn="just"/>
            <a:r>
              <a:rPr lang="es-CL" b="1" dirty="0" smtClean="0">
                <a:solidFill>
                  <a:srgbClr val="FF0000"/>
                </a:solidFill>
              </a:rPr>
              <a:t>CÉLULA MUSCULAR – TEJIDO MUSCULAR – CORAZÓN – SISTEMA CIRCULATORIO – CUERPO HUMANO</a:t>
            </a:r>
          </a:p>
          <a:p>
            <a:pPr algn="just"/>
            <a:endParaRPr lang="es-CL" dirty="0"/>
          </a:p>
          <a:p>
            <a:pPr algn="just"/>
            <a:endParaRPr lang="es-CL" dirty="0" smtClean="0"/>
          </a:p>
          <a:p>
            <a:pPr algn="just"/>
            <a:r>
              <a:rPr lang="es-CL" dirty="0" smtClean="0"/>
              <a:t>Puedes buscar algún recorte, dibujar, escribir (como te acomode para representar)</a:t>
            </a:r>
            <a:endParaRPr lang="es-CL" dirty="0"/>
          </a:p>
        </p:txBody>
      </p:sp>
      <p:sp>
        <p:nvSpPr>
          <p:cNvPr id="8" name="7 CuadroTexto"/>
          <p:cNvSpPr txBox="1"/>
          <p:nvPr/>
        </p:nvSpPr>
        <p:spPr>
          <a:xfrm>
            <a:off x="357158" y="5429264"/>
            <a:ext cx="3714776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b="1" dirty="0" smtClean="0"/>
              <a:t>Envíame un foto al correo para revisarlo y registrarte en la lista de trabajos realizado.</a:t>
            </a:r>
            <a:endParaRPr lang="es-CL" b="1" dirty="0"/>
          </a:p>
        </p:txBody>
      </p:sp>
      <p:pic>
        <p:nvPicPr>
          <p:cNvPr id="18434" name="Picture 2" descr="C:\Users\Paulina\Desktop\Nueva carpeta\giphy (8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4786322"/>
            <a:ext cx="1814515" cy="1814515"/>
          </a:xfrm>
          <a:prstGeom prst="rect">
            <a:avLst/>
          </a:prstGeom>
          <a:noFill/>
        </p:spPr>
      </p:pic>
      <p:pic>
        <p:nvPicPr>
          <p:cNvPr id="18435" name="Picture 3" descr="C:\Users\Paulina\Desktop\Nueva carpeta\giphy (6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1285860"/>
            <a:ext cx="2505079" cy="2505079"/>
          </a:xfrm>
          <a:prstGeom prst="rect">
            <a:avLst/>
          </a:prstGeom>
          <a:noFill/>
        </p:spPr>
      </p:pic>
      <p:pic>
        <p:nvPicPr>
          <p:cNvPr id="18436" name="Picture 4" descr="C:\Users\Paulina\Desktop\Nueva carpeta\giphy (9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4786322"/>
            <a:ext cx="1714496" cy="1714496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8072462" y="0"/>
            <a:ext cx="107153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1600" b="1" dirty="0" smtClean="0"/>
              <a:t>Escribir todo en el cuaderno</a:t>
            </a:r>
            <a:endParaRPr lang="es-CL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1">
      <a:dk1>
        <a:sysClr val="windowText" lastClr="000000"/>
      </a:dk1>
      <a:lt1>
        <a:srgbClr val="FFFF66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430</Words>
  <Application>Microsoft Office PowerPoint</Application>
  <PresentationFormat>Presentación en pantalla (4:3)</PresentationFormat>
  <Paragraphs>49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Paulina</dc:creator>
  <cp:lastModifiedBy>Paulina</cp:lastModifiedBy>
  <cp:revision>2</cp:revision>
  <dcterms:created xsi:type="dcterms:W3CDTF">2020-05-14T02:15:30Z</dcterms:created>
  <dcterms:modified xsi:type="dcterms:W3CDTF">2020-05-16T03:28:44Z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1253729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