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8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CE"/>
    <a:srgbClr val="EBC095"/>
    <a:srgbClr val="F5D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567"/>
  </p:normalViewPr>
  <p:slideViewPr>
    <p:cSldViewPr>
      <p:cViewPr varScale="1">
        <p:scale>
          <a:sx n="69" d="100"/>
          <a:sy n="69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415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98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244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5655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3132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8155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86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060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854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707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840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281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40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883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855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624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0FBFC-E391-418C-913C-559076036BEE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FD0E30-5E00-4424-B6EF-DBD824FEA3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852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2856"/>
            <a:ext cx="5904656" cy="1397713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s-CL" b="1" dirty="0" smtClean="0"/>
              <a:t>La Multiplicación</a:t>
            </a:r>
            <a:endParaRPr lang="es-CL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5013176"/>
            <a:ext cx="7772400" cy="2409681"/>
          </a:xfrm>
        </p:spPr>
        <p:txBody>
          <a:bodyPr/>
          <a:lstStyle/>
          <a:p>
            <a:pPr algn="ctr"/>
            <a:r>
              <a:rPr lang="es-CL" dirty="0" smtClean="0"/>
              <a:t>Programa de Integraci</a:t>
            </a:r>
            <a:r>
              <a:rPr lang="es-CL" dirty="0" smtClean="0"/>
              <a:t>ón Escolar</a:t>
            </a:r>
          </a:p>
          <a:p>
            <a:pPr algn="ctr"/>
            <a:r>
              <a:rPr lang="es-CL" dirty="0" smtClean="0"/>
              <a:t>Educadora Diferencial Daniela Bustamante </a:t>
            </a:r>
          </a:p>
          <a:p>
            <a:pPr algn="ctr"/>
            <a:r>
              <a:rPr lang="es-CL" dirty="0" smtClean="0"/>
              <a:t>Escuela San José, Recoleta</a:t>
            </a:r>
            <a:endParaRPr lang="es-CL" dirty="0"/>
          </a:p>
          <a:p>
            <a:pPr algn="ctr"/>
            <a:endParaRPr lang="es-CL" dirty="0"/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2533585" cy="10108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005392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35328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s-CL" b="1" dirty="0"/>
              <a:t>Filas y columnas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95567" y="764704"/>
            <a:ext cx="8420650" cy="517317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s-CL" sz="1800" dirty="0"/>
              <a:t>La  multiplicación  también  puede  representarse   en   filas (horizontal         )  y  columnas  (vertical     )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7887147" y="908720"/>
            <a:ext cx="432048" cy="0"/>
          </a:xfrm>
          <a:prstGeom prst="straightConnector1">
            <a:avLst/>
          </a:prstGeom>
          <a:ln w="22225"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2771800" y="1051960"/>
            <a:ext cx="0" cy="360040"/>
          </a:xfrm>
          <a:prstGeom prst="straightConnector1">
            <a:avLst/>
          </a:prstGeom>
          <a:ln w="22225"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700808"/>
            <a:ext cx="5691411" cy="461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87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5522" cy="922114"/>
          </a:xfrm>
          <a:solidFill>
            <a:schemeClr val="bg1"/>
          </a:solidFill>
        </p:spPr>
        <p:txBody>
          <a:bodyPr/>
          <a:lstStyle/>
          <a:p>
            <a:r>
              <a:rPr lang="es-CL" b="1" dirty="0"/>
              <a:t>Actividad: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199" y="1196752"/>
            <a:ext cx="8363273" cy="4810539"/>
          </a:xfrm>
        </p:spPr>
        <p:txBody>
          <a:bodyPr/>
          <a:lstStyle/>
          <a:p>
            <a:pPr marL="109728" indent="0">
              <a:buNone/>
            </a:pPr>
            <a:r>
              <a:rPr lang="es-CL" dirty="0"/>
              <a:t>Completa la tabla, sigue el ejemplo:</a:t>
            </a:r>
          </a:p>
          <a:p>
            <a:pPr marL="109728" indent="0">
              <a:buNone/>
            </a:pPr>
            <a:endParaRPr lang="es-CL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660473"/>
              </p:ext>
            </p:extLst>
          </p:nvPr>
        </p:nvGraphicFramePr>
        <p:xfrm>
          <a:off x="611560" y="1844824"/>
          <a:ext cx="8208913" cy="220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3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6864"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Multiplicación</a:t>
                      </a:r>
                    </a:p>
                  </a:txBody>
                  <a:tcPr>
                    <a:solidFill>
                      <a:srgbClr val="EBC0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Representación</a:t>
                      </a:r>
                      <a:r>
                        <a:rPr lang="es-C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es-C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BC0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Resultado</a:t>
                      </a:r>
                    </a:p>
                  </a:txBody>
                  <a:tcPr>
                    <a:solidFill>
                      <a:srgbClr val="EBC0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864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pPr algn="ctr"/>
                      <a:r>
                        <a:rPr lang="es-CL" sz="28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s-CL" sz="2800" b="1" baseline="0" dirty="0">
                          <a:solidFill>
                            <a:srgbClr val="C00000"/>
                          </a:solidFill>
                        </a:rPr>
                        <a:t>  x  3</a:t>
                      </a:r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pPr algn="ctr"/>
                      <a:r>
                        <a:rPr lang="es-CL" sz="2800" b="1" dirty="0">
                          <a:solidFill>
                            <a:srgbClr val="C00000"/>
                          </a:solidFill>
                        </a:rPr>
                        <a:t>    6</a:t>
                      </a:r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564903"/>
            <a:ext cx="2292350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2D1A6D75-2F0E-4643-8945-E76E3BD2AC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6508">
            <a:off x="4963256" y="4301765"/>
            <a:ext cx="1226714" cy="118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749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602428"/>
              </p:ext>
            </p:extLst>
          </p:nvPr>
        </p:nvGraphicFramePr>
        <p:xfrm>
          <a:off x="175822" y="783638"/>
          <a:ext cx="7380311" cy="5583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2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4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125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Multiplicación</a:t>
                      </a:r>
                    </a:p>
                  </a:txBody>
                  <a:tcPr>
                    <a:solidFill>
                      <a:srgbClr val="EBC0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Representación</a:t>
                      </a:r>
                      <a:r>
                        <a:rPr lang="es-C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es-C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BC0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Resultado</a:t>
                      </a:r>
                    </a:p>
                  </a:txBody>
                  <a:tcPr>
                    <a:solidFill>
                      <a:srgbClr val="EBC0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9517"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r>
                        <a:rPr lang="es-CL" sz="2800" b="1" dirty="0">
                          <a:solidFill>
                            <a:srgbClr val="C00000"/>
                          </a:solidFill>
                        </a:rPr>
                        <a:t>    </a:t>
                      </a:r>
                      <a:endParaRPr lang="es-CL" dirty="0"/>
                    </a:p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169">
                <a:tc>
                  <a:txBody>
                    <a:bodyPr/>
                    <a:lstStyle/>
                    <a:p>
                      <a:pPr algn="ctr"/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s-CL" sz="2800" b="1" dirty="0">
                          <a:solidFill>
                            <a:srgbClr val="C00000"/>
                          </a:solidFill>
                        </a:rPr>
                        <a:t>5 </a:t>
                      </a:r>
                      <a:r>
                        <a:rPr lang="es-CL" sz="2800" b="1" baseline="0" dirty="0">
                          <a:solidFill>
                            <a:srgbClr val="C00000"/>
                          </a:solidFill>
                        </a:rPr>
                        <a:t> x  4</a:t>
                      </a:r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169">
                <a:tc>
                  <a:txBody>
                    <a:bodyPr/>
                    <a:lstStyle/>
                    <a:p>
                      <a:pPr algn="ctr"/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s-CL" sz="2800" b="1" dirty="0">
                          <a:solidFill>
                            <a:srgbClr val="C00000"/>
                          </a:solidFill>
                        </a:rPr>
                        <a:t>7  x</a:t>
                      </a:r>
                      <a:r>
                        <a:rPr lang="es-CL" sz="2800" b="1" baseline="0" dirty="0">
                          <a:solidFill>
                            <a:srgbClr val="C00000"/>
                          </a:solidFill>
                        </a:rPr>
                        <a:t>  8</a:t>
                      </a:r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7998">
                <a:tc>
                  <a:txBody>
                    <a:bodyPr/>
                    <a:lstStyle/>
                    <a:p>
                      <a:pPr algn="ctr"/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s-CL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>
                    <a:solidFill>
                      <a:srgbClr val="EEE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249" y="1412776"/>
            <a:ext cx="1917451" cy="107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720" y="4752341"/>
            <a:ext cx="1388511" cy="1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67B0F2D7-F40C-1246-B974-2BBA206C1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6508">
            <a:off x="7953103" y="5688175"/>
            <a:ext cx="1226714" cy="118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144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9A03915-8DB0-8844-A5A0-06D115217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6" y="260648"/>
            <a:ext cx="3568700" cy="203200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383310F-B7C3-4E45-B5CD-D4E524754778}"/>
              </a:ext>
            </a:extLst>
          </p:cNvPr>
          <p:cNvSpPr/>
          <p:nvPr/>
        </p:nvSpPr>
        <p:spPr>
          <a:xfrm>
            <a:off x="562981" y="2408790"/>
            <a:ext cx="7200800" cy="13523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_tradn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“El presente material ha sido diseñado para que el/la estudiante que no cuente con la posibilidad de imprimirlo, pueda desarrollar las actividades, sin mayor problema, en sus cuadernos”. </a:t>
            </a:r>
            <a:endParaRPr lang="es-C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_tradn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Llamada ovalada 6">
            <a:extLst>
              <a:ext uri="{FF2B5EF4-FFF2-40B4-BE49-F238E27FC236}">
                <a16:creationId xmlns:a16="http://schemas.microsoft.com/office/drawing/2014/main" id="{A6414347-F8E3-474D-BA76-90ADF27D0D05}"/>
              </a:ext>
            </a:extLst>
          </p:cNvPr>
          <p:cNvSpPr/>
          <p:nvPr/>
        </p:nvSpPr>
        <p:spPr>
          <a:xfrm>
            <a:off x="395536" y="3997900"/>
            <a:ext cx="2911450" cy="2232248"/>
          </a:xfrm>
          <a:prstGeom prst="wedgeEllipseCallout">
            <a:avLst>
              <a:gd name="adj1" fmla="val 86838"/>
              <a:gd name="adj2" fmla="val 398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Cuando veas este símbolo, debes tomar nota en tu cuaderno. Puedes hacer una síntesis de lo más importante.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4206E03D-5AC5-2249-AE26-6E1E9BDB4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6508">
            <a:off x="4376133" y="5356976"/>
            <a:ext cx="1226714" cy="118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803897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323528" y="980728"/>
            <a:ext cx="6696744" cy="18297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CL" dirty="0" smtClean="0">
                <a:solidFill>
                  <a:srgbClr val="00B0F0"/>
                </a:solidFill>
              </a:rPr>
              <a:t>La </a:t>
            </a:r>
            <a:r>
              <a:rPr lang="es-CL" dirty="0">
                <a:solidFill>
                  <a:srgbClr val="00B0F0"/>
                </a:solidFill>
              </a:rPr>
              <a:t>Multiplicación como suma repetida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068960"/>
            <a:ext cx="2736304" cy="328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6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99" y="635095"/>
            <a:ext cx="6347713" cy="13208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s-CL" b="1" dirty="0"/>
              <a:t>¿Qué es la multiplicación?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3880773"/>
          </a:xfrm>
        </p:spPr>
        <p:txBody>
          <a:bodyPr/>
          <a:lstStyle/>
          <a:p>
            <a:r>
              <a:rPr lang="es-CL" dirty="0"/>
              <a:t> La Multiplicación es la suma repetida (reiterada) de un mismo número.</a:t>
            </a:r>
          </a:p>
          <a:p>
            <a:pPr marL="109728" indent="0">
              <a:buNone/>
            </a:pPr>
            <a:r>
              <a:rPr lang="es-CL" dirty="0" smtClean="0"/>
              <a:t>Entonces </a:t>
            </a:r>
            <a:r>
              <a:rPr lang="es-CL" dirty="0"/>
              <a:t>…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19" y="2789247"/>
            <a:ext cx="7200800" cy="375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2B1517D1-666C-244A-B70F-3C65B85DD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6508">
            <a:off x="7256049" y="1365495"/>
            <a:ext cx="1226714" cy="118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21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878562"/>
            <a:ext cx="6914729" cy="1320800"/>
          </a:xfrm>
          <a:solidFill>
            <a:schemeClr val="bg1"/>
          </a:solidFill>
        </p:spPr>
        <p:txBody>
          <a:bodyPr/>
          <a:lstStyle/>
          <a:p>
            <a:r>
              <a:rPr lang="es-CL" b="1" dirty="0"/>
              <a:t>Términos de la multiplicación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3" y="2204864"/>
            <a:ext cx="5976664" cy="2814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2A0C0A8B-85BD-8C47-813B-ABF58AB3F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6508">
            <a:off x="6296920" y="5021437"/>
            <a:ext cx="1226714" cy="118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339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CL" b="1" dirty="0"/>
              <a:t>Actividad :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40560"/>
          </a:xfrm>
        </p:spPr>
        <p:txBody>
          <a:bodyPr/>
          <a:lstStyle/>
          <a:p>
            <a:pPr marL="109728" indent="0" algn="just">
              <a:buNone/>
            </a:pPr>
            <a:r>
              <a:rPr lang="es-CL" dirty="0"/>
              <a:t>Escribe las sumas repetidas como multiplicación y resuelve (resuelve en tu cuaderno).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34" y="2852936"/>
            <a:ext cx="6370341" cy="2025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34E45612-CDE6-B548-BD0F-5EA606CB8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6508">
            <a:off x="7251940" y="2441811"/>
            <a:ext cx="1226714" cy="118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71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282190"/>
              </p:ext>
            </p:extLst>
          </p:nvPr>
        </p:nvGraphicFramePr>
        <p:xfrm>
          <a:off x="404455" y="1700808"/>
          <a:ext cx="8229600" cy="4824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2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321">
                <a:tc>
                  <a:txBody>
                    <a:bodyPr/>
                    <a:lstStyle/>
                    <a:p>
                      <a:r>
                        <a:rPr lang="es-CL" dirty="0"/>
                        <a:t>Suma repetida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Multiplicación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Resultado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5</a:t>
                      </a:r>
                      <a:r>
                        <a:rPr lang="es-CL" sz="2000" b="1" baseline="0" dirty="0"/>
                        <a:t> + 5 + 5 + 5 + 5 + 5</a:t>
                      </a:r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3  x</a:t>
                      </a:r>
                      <a:r>
                        <a:rPr lang="es-CL" sz="2000" b="1" baseline="0" dirty="0"/>
                        <a:t>  8</a:t>
                      </a:r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6 + 6 + 6 </a:t>
                      </a:r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8 + 8 + 8 + 8 + 8</a:t>
                      </a:r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3 + 3 + 3 + 3 +</a:t>
                      </a:r>
                      <a:r>
                        <a:rPr lang="es-CL" sz="2000" b="1" baseline="0" dirty="0"/>
                        <a:t> 3 + 3 + 3 + 3</a:t>
                      </a:r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9  x</a:t>
                      </a:r>
                      <a:r>
                        <a:rPr lang="es-CL" sz="2000" b="1" baseline="0" dirty="0"/>
                        <a:t>   2</a:t>
                      </a:r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4  x</a:t>
                      </a:r>
                      <a:r>
                        <a:rPr lang="es-CL" sz="2000" b="1" baseline="0" dirty="0"/>
                        <a:t>  7</a:t>
                      </a:r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3777"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/>
                        <a:t>10 + 10 + 10 + 10 + 10</a:t>
                      </a:r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tc>
                  <a:txBody>
                    <a:bodyPr/>
                    <a:lstStyle/>
                    <a:p>
                      <a:pPr algn="ctr"/>
                      <a:endParaRPr lang="es-CL" sz="2000" b="1" dirty="0"/>
                    </a:p>
                  </a:txBody>
                  <a:tcPr marT="108000" marB="1080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3">
            <a:extLst>
              <a:ext uri="{FF2B5EF4-FFF2-40B4-BE49-F238E27FC236}">
                <a16:creationId xmlns:a16="http://schemas.microsoft.com/office/drawing/2014/main" id="{FD1B8E1B-5E5B-0D45-B9C0-617F950F7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6508">
            <a:off x="5576839" y="-6249"/>
            <a:ext cx="1226714" cy="118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55" y="133039"/>
            <a:ext cx="999193" cy="131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914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0" y="1052736"/>
            <a:ext cx="6444208" cy="20070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s-CL" dirty="0"/>
              <a:t/>
            </a:r>
            <a:br>
              <a:rPr lang="es-CL" dirty="0"/>
            </a:br>
            <a:r>
              <a:rPr lang="es-CL" b="1" dirty="0"/>
              <a:t>Representación de la multiplicación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920" y="3212976"/>
            <a:ext cx="3312368" cy="310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06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s-CL" b="1" dirty="0"/>
              <a:t>Grupos iguales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6405" y="1268760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s-CL" dirty="0"/>
              <a:t>La multiplicación la podemos representar en grupos iguales como se muestra en el ejemplo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3" y="2132856"/>
            <a:ext cx="61388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1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457</TotalTime>
  <Words>241</Words>
  <Application>Microsoft Office PowerPoint</Application>
  <PresentationFormat>Presentación en pantalla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Faceta</vt:lpstr>
      <vt:lpstr>La Multiplicación</vt:lpstr>
      <vt:lpstr>Presentación de PowerPoint</vt:lpstr>
      <vt:lpstr>Presentación de PowerPoint</vt:lpstr>
      <vt:lpstr>¿Qué es la multiplicación?</vt:lpstr>
      <vt:lpstr>Términos de la multiplicación</vt:lpstr>
      <vt:lpstr>Actividad : </vt:lpstr>
      <vt:lpstr>Presentación de PowerPoint</vt:lpstr>
      <vt:lpstr> Representación de la multiplicación</vt:lpstr>
      <vt:lpstr>Grupos iguales</vt:lpstr>
      <vt:lpstr>Filas y columnas</vt:lpstr>
      <vt:lpstr>Actividad: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Multiplicación</dc:title>
  <dc:creator>Windows User</dc:creator>
  <cp:lastModifiedBy>Felipe Oyanader</cp:lastModifiedBy>
  <cp:revision>28</cp:revision>
  <dcterms:created xsi:type="dcterms:W3CDTF">2020-03-29T22:06:56Z</dcterms:created>
  <dcterms:modified xsi:type="dcterms:W3CDTF">2020-05-08T23:05:42Z</dcterms:modified>
</cp:coreProperties>
</file>