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8" r:id="rId1"/>
  </p:sldMasterIdLst>
  <p:notesMasterIdLst>
    <p:notesMasterId r:id="rId32"/>
  </p:notesMasterIdLst>
  <p:sldIdLst>
    <p:sldId id="278" r:id="rId2"/>
    <p:sldId id="386" r:id="rId3"/>
    <p:sldId id="388" r:id="rId4"/>
    <p:sldId id="390" r:id="rId5"/>
    <p:sldId id="392" r:id="rId6"/>
    <p:sldId id="393" r:id="rId7"/>
    <p:sldId id="395" r:id="rId8"/>
    <p:sldId id="396" r:id="rId9"/>
    <p:sldId id="397" r:id="rId10"/>
    <p:sldId id="399" r:id="rId11"/>
    <p:sldId id="404" r:id="rId12"/>
    <p:sldId id="406" r:id="rId13"/>
    <p:sldId id="408" r:id="rId14"/>
    <p:sldId id="409" r:id="rId15"/>
    <p:sldId id="410" r:id="rId16"/>
    <p:sldId id="411" r:id="rId17"/>
    <p:sldId id="412" r:id="rId18"/>
    <p:sldId id="414" r:id="rId19"/>
    <p:sldId id="415" r:id="rId20"/>
    <p:sldId id="416" r:id="rId21"/>
    <p:sldId id="417" r:id="rId22"/>
    <p:sldId id="418" r:id="rId23"/>
    <p:sldId id="419" r:id="rId24"/>
    <p:sldId id="420" r:id="rId25"/>
    <p:sldId id="421" r:id="rId26"/>
    <p:sldId id="422" r:id="rId27"/>
    <p:sldId id="423" r:id="rId28"/>
    <p:sldId id="424" r:id="rId29"/>
    <p:sldId id="425" r:id="rId30"/>
    <p:sldId id="426" r:id="rId31"/>
  </p:sldIdLst>
  <p:sldSz cx="9144000" cy="6858000" type="screen4x3"/>
  <p:notesSz cx="6858000" cy="91440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CC66"/>
    <a:srgbClr val="FFCC66"/>
    <a:srgbClr val="FF6600"/>
    <a:srgbClr val="CC99FF"/>
    <a:srgbClr val="6AB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75" d="100"/>
          <a:sy n="75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000E7-C617-4CDF-B676-07DCE4D9B7FB}" type="datetimeFigureOut">
              <a:rPr lang="es-CL" smtClean="0"/>
              <a:pPr/>
              <a:t>23-05-2020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36F57-D6C7-47AC-AB89-5C20CD0FF3C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778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CDD7D9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CDD7D9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5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348159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5043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981213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3779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34484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84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01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68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CDD7D9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CDD7D9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CDD7D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67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43079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2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23-05-2020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34342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37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928A7CF-198F-4AAE-9758-856C1E32C610}" type="datetimeFigureOut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23-05-2020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40915C9-BA14-4995-8139-A4B1364C8CE0}" type="slidenum">
              <a:rPr lang="es-CL" smtClean="0">
                <a:solidFill>
                  <a:srgbClr val="434342">
                    <a:shade val="90000"/>
                  </a:srgbClr>
                </a:solidFill>
                <a:latin typeface="Constanti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CL">
              <a:solidFill>
                <a:srgbClr val="434342">
                  <a:shade val="90000"/>
                </a:srgbClr>
              </a:solidFill>
              <a:latin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2779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  <p:sldLayoutId id="2147483882" r:id="rId14"/>
    <p:sldLayoutId id="2147483883" r:id="rId15"/>
    <p:sldLayoutId id="21474838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61068" y="2420888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s-CL" dirty="0" smtClean="0">
                <a:solidFill>
                  <a:srgbClr val="00CC66"/>
                </a:solidFill>
              </a:rPr>
              <a:t>La multiplicación y división. </a:t>
            </a:r>
            <a:endParaRPr lang="es-CL" dirty="0">
              <a:solidFill>
                <a:srgbClr val="00CC66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821485"/>
            <a:ext cx="7854696" cy="1752600"/>
          </a:xfrm>
        </p:spPr>
        <p:txBody>
          <a:bodyPr/>
          <a:lstStyle/>
          <a:p>
            <a:pPr algn="ctr"/>
            <a:r>
              <a:rPr lang="es-CL" dirty="0" smtClean="0">
                <a:solidFill>
                  <a:srgbClr val="00B0F0"/>
                </a:solidFill>
              </a:rPr>
              <a:t>Programa de integración escolar</a:t>
            </a:r>
          </a:p>
          <a:p>
            <a:pPr algn="ctr"/>
            <a:r>
              <a:rPr lang="es-CL" dirty="0" smtClean="0">
                <a:solidFill>
                  <a:srgbClr val="00B0F0"/>
                </a:solidFill>
              </a:rPr>
              <a:t>Educadora diferencial Daniela Bustamante</a:t>
            </a:r>
          </a:p>
          <a:p>
            <a:pPr algn="ctr"/>
            <a:r>
              <a:rPr lang="es-CL" dirty="0" smtClean="0">
                <a:solidFill>
                  <a:srgbClr val="00B0F0"/>
                </a:solidFill>
              </a:rPr>
              <a:t>Escuela san José, recoleta</a:t>
            </a:r>
            <a:endParaRPr lang="es-CL" dirty="0">
              <a:solidFill>
                <a:srgbClr val="00B0F0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60648"/>
            <a:ext cx="2455584" cy="88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46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-231174" y="223838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L" sz="32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5:</a:t>
            </a:r>
            <a:r>
              <a:rPr lang="es-CL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sz="32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Usar el valor posicional, la descomposición  y la reagrupación.</a:t>
            </a:r>
            <a:endParaRPr lang="es-CL" sz="32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96838" y="1366838"/>
            <a:ext cx="8820150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 dirty="0">
                <a:solidFill>
                  <a:schemeClr val="tx1"/>
                </a:solidFill>
                <a:latin typeface="Calibri" pitchFamily="34" charset="0"/>
              </a:rPr>
              <a:t>543 x 6</a:t>
            </a:r>
            <a:endParaRPr lang="es-CL" altLang="es-CL" sz="2400" b="1" dirty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s-CL" altLang="es-CL" sz="2800" b="1" dirty="0">
                <a:solidFill>
                  <a:schemeClr val="tx1"/>
                </a:solidFill>
                <a:latin typeface="Calibri" pitchFamily="34" charset="0"/>
              </a:rPr>
              <a:t>1° Descomponemos el primer factor, según el valor de cada dígito.</a:t>
            </a:r>
          </a:p>
          <a:p>
            <a:pPr algn="just"/>
            <a:r>
              <a:rPr lang="es-CL" altLang="es-CL" sz="2800" b="1" dirty="0">
                <a:solidFill>
                  <a:schemeClr val="tx1"/>
                </a:solidFill>
                <a:latin typeface="Calibri" pitchFamily="34" charset="0"/>
              </a:rPr>
              <a:t>2° Multiplicamos cada sumando descompuesto por el segundo factor, es decir por el 6.</a:t>
            </a:r>
          </a:p>
          <a:p>
            <a:pPr algn="just"/>
            <a:r>
              <a:rPr lang="es-CL" altLang="es-CL" sz="2800" b="1" dirty="0">
                <a:solidFill>
                  <a:schemeClr val="tx1"/>
                </a:solidFill>
                <a:latin typeface="Calibri" pitchFamily="34" charset="0"/>
              </a:rPr>
              <a:t>3° Finalmente, sumamos los productos parciales de cada número para obtener el producto final.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88" y="4537075"/>
            <a:ext cx="9274176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98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789040"/>
            <a:ext cx="4157265" cy="2958181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174369" y="1484784"/>
            <a:ext cx="620875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La División</a:t>
            </a:r>
            <a:endParaRPr lang="es-E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136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476375" y="3213100"/>
            <a:ext cx="792163" cy="720725"/>
            <a:chOff x="930" y="2024"/>
            <a:chExt cx="453" cy="408"/>
          </a:xfrm>
        </p:grpSpPr>
        <p:sp>
          <p:nvSpPr>
            <p:cNvPr id="10311" name="Oval 3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12" name="Oval 4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13" name="Oval 5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14" name="Oval 6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15" name="Oval 7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76375" y="4076700"/>
            <a:ext cx="554038" cy="481013"/>
            <a:chOff x="930" y="2024"/>
            <a:chExt cx="453" cy="408"/>
          </a:xfrm>
        </p:grpSpPr>
        <p:sp>
          <p:nvSpPr>
            <p:cNvPr id="10306" name="Oval 11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7" name="Oval 12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8" name="Oval 13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9" name="Oval 14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10" name="Oval 15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 rot="6549337">
            <a:off x="2700338" y="3141663"/>
            <a:ext cx="635000" cy="641350"/>
            <a:chOff x="930" y="2024"/>
            <a:chExt cx="453" cy="408"/>
          </a:xfrm>
        </p:grpSpPr>
        <p:sp>
          <p:nvSpPr>
            <p:cNvPr id="10301" name="Oval 17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2" name="Oval 18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3" name="Oval 19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4" name="Oval 20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5" name="Oval 21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 rot="6557480">
            <a:off x="4356100" y="3284538"/>
            <a:ext cx="554038" cy="481012"/>
            <a:chOff x="930" y="2024"/>
            <a:chExt cx="453" cy="408"/>
          </a:xfrm>
        </p:grpSpPr>
        <p:sp>
          <p:nvSpPr>
            <p:cNvPr id="10296" name="Oval 2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7" name="Oval 2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8" name="Oval 2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9" name="Oval 2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300" name="Oval 2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2916238" y="3860800"/>
            <a:ext cx="554037" cy="481013"/>
            <a:chOff x="930" y="2024"/>
            <a:chExt cx="453" cy="408"/>
          </a:xfrm>
        </p:grpSpPr>
        <p:sp>
          <p:nvSpPr>
            <p:cNvPr id="10291" name="Oval 3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2" name="Oval 3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3" name="Oval 3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4" name="Oval 3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5" name="Oval 3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 rot="-961379">
            <a:off x="3635375" y="3789363"/>
            <a:ext cx="635000" cy="641350"/>
            <a:chOff x="930" y="2024"/>
            <a:chExt cx="453" cy="408"/>
          </a:xfrm>
        </p:grpSpPr>
        <p:sp>
          <p:nvSpPr>
            <p:cNvPr id="10286" name="Oval 3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7" name="Oval 3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8" name="Oval 3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9" name="Oval 3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90" name="Oval 4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4140200" y="4292600"/>
            <a:ext cx="792163" cy="720725"/>
            <a:chOff x="930" y="2024"/>
            <a:chExt cx="453" cy="408"/>
          </a:xfrm>
        </p:grpSpPr>
        <p:sp>
          <p:nvSpPr>
            <p:cNvPr id="10281" name="Oval 4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2" name="Oval 4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3" name="Oval 4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4" name="Oval 4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5" name="Oval 4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 rot="-962031">
            <a:off x="2268538" y="3789363"/>
            <a:ext cx="554037" cy="481012"/>
            <a:chOff x="930" y="2024"/>
            <a:chExt cx="453" cy="408"/>
          </a:xfrm>
        </p:grpSpPr>
        <p:sp>
          <p:nvSpPr>
            <p:cNvPr id="10276" name="Oval 4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7" name="Oval 4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8" name="Oval 5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9" name="Oval 5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80" name="Oval 5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0" name="Group 53"/>
          <p:cNvGrpSpPr>
            <a:grpSpLocks/>
          </p:cNvGrpSpPr>
          <p:nvPr/>
        </p:nvGrpSpPr>
        <p:grpSpPr bwMode="auto">
          <a:xfrm>
            <a:off x="2339975" y="4437063"/>
            <a:ext cx="635000" cy="641350"/>
            <a:chOff x="930" y="2024"/>
            <a:chExt cx="453" cy="408"/>
          </a:xfrm>
        </p:grpSpPr>
        <p:sp>
          <p:nvSpPr>
            <p:cNvPr id="10271" name="Oval 5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2" name="Oval 5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3" name="Oval 5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4" name="Oval 5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5" name="Oval 5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1" name="Group 59"/>
          <p:cNvGrpSpPr>
            <a:grpSpLocks/>
          </p:cNvGrpSpPr>
          <p:nvPr/>
        </p:nvGrpSpPr>
        <p:grpSpPr bwMode="auto">
          <a:xfrm>
            <a:off x="3419475" y="3284538"/>
            <a:ext cx="554038" cy="481012"/>
            <a:chOff x="930" y="2024"/>
            <a:chExt cx="453" cy="408"/>
          </a:xfrm>
        </p:grpSpPr>
        <p:sp>
          <p:nvSpPr>
            <p:cNvPr id="10266" name="Oval 6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7" name="Oval 6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8" name="Oval 6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9" name="Oval 6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70" name="Oval 6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" name="Group 65"/>
          <p:cNvGrpSpPr>
            <a:grpSpLocks/>
          </p:cNvGrpSpPr>
          <p:nvPr/>
        </p:nvGrpSpPr>
        <p:grpSpPr bwMode="auto">
          <a:xfrm rot="1432906">
            <a:off x="3059113" y="4365625"/>
            <a:ext cx="792162" cy="720725"/>
            <a:chOff x="930" y="2024"/>
            <a:chExt cx="453" cy="408"/>
          </a:xfrm>
        </p:grpSpPr>
        <p:sp>
          <p:nvSpPr>
            <p:cNvPr id="10261" name="Oval 6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2" name="Oval 6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3" name="Oval 6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4" name="Oval 6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5" name="Oval 7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" name="Group 71"/>
          <p:cNvGrpSpPr>
            <a:grpSpLocks/>
          </p:cNvGrpSpPr>
          <p:nvPr/>
        </p:nvGrpSpPr>
        <p:grpSpPr bwMode="auto">
          <a:xfrm rot="-962031">
            <a:off x="1763713" y="4652963"/>
            <a:ext cx="554037" cy="481012"/>
            <a:chOff x="930" y="2024"/>
            <a:chExt cx="453" cy="408"/>
          </a:xfrm>
        </p:grpSpPr>
        <p:sp>
          <p:nvSpPr>
            <p:cNvPr id="10256" name="Oval 7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57" name="Oval 7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58" name="Oval 7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59" name="Oval 7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0260" name="Oval 7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5197" name="Text Box 77"/>
          <p:cNvSpPr txBox="1">
            <a:spLocks noChangeArrowheads="1"/>
          </p:cNvSpPr>
          <p:nvPr/>
        </p:nvSpPr>
        <p:spPr bwMode="auto">
          <a:xfrm>
            <a:off x="2484438" y="56610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0255" name="Rectangle 86"/>
          <p:cNvSpPr>
            <a:spLocks noChangeArrowheads="1"/>
          </p:cNvSpPr>
          <p:nvPr/>
        </p:nvSpPr>
        <p:spPr bwMode="auto">
          <a:xfrm>
            <a:off x="3344" y="667619"/>
            <a:ext cx="7596188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eaLnBrk="1" hangingPunct="1"/>
            <a:r>
              <a:rPr lang="es-ES" altLang="es-CL" sz="3200" dirty="0">
                <a:latin typeface="Calibri" panose="020F0502020204030204" pitchFamily="34" charset="0"/>
                <a:cs typeface="Calibri" panose="020F0502020204030204" pitchFamily="34" charset="0"/>
              </a:rPr>
              <a:t>La división es la operación matemática </a:t>
            </a:r>
            <a:r>
              <a:rPr lang="es-ES" altLang="es-CL" sz="3200" dirty="0">
                <a:solidFill>
                  <a:srgbClr val="FF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inversa</a:t>
            </a:r>
            <a:r>
              <a:rPr lang="es-ES" altLang="es-CL" sz="3200" dirty="0">
                <a:latin typeface="Calibri" panose="020F0502020204030204" pitchFamily="34" charset="0"/>
                <a:cs typeface="Calibri" panose="020F0502020204030204" pitchFamily="34" charset="0"/>
              </a:rPr>
              <a:t> a la multiplicación.</a:t>
            </a:r>
            <a:br>
              <a:rPr lang="es-ES" altLang="es-CL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altLang="es-CL" sz="3200" dirty="0">
                <a:latin typeface="Calibri" panose="020F0502020204030204" pitchFamily="34" charset="0"/>
                <a:cs typeface="Calibri" panose="020F0502020204030204" pitchFamily="34" charset="0"/>
              </a:rPr>
              <a:t>Consiste en encontrar cuántas veces un número contiene a otro </a:t>
            </a:r>
            <a:r>
              <a:rPr lang="es-ES" altLang="es-CL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número.</a:t>
            </a:r>
            <a:endParaRPr lang="es-ES" altLang="es-C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Text Box 76"/>
          <p:cNvSpPr txBox="1">
            <a:spLocks noChangeArrowheads="1"/>
          </p:cNvSpPr>
          <p:nvPr/>
        </p:nvSpPr>
        <p:spPr bwMode="auto">
          <a:xfrm>
            <a:off x="3348038" y="5661025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</p:spTree>
    <p:extLst>
      <p:ext uri="{BB962C8B-B14F-4D97-AF65-F5344CB8AC3E}">
        <p14:creationId xmlns:p14="http://schemas.microsoft.com/office/powerpoint/2010/main" val="291398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3"/>
          <p:cNvSpPr>
            <a:spLocks noChangeArrowheads="1"/>
          </p:cNvSpPr>
          <p:nvPr/>
        </p:nvSpPr>
        <p:spPr bwMode="auto">
          <a:xfrm>
            <a:off x="5219700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2291" name="Rectangle 82"/>
          <p:cNvSpPr>
            <a:spLocks noChangeArrowheads="1"/>
          </p:cNvSpPr>
          <p:nvPr/>
        </p:nvSpPr>
        <p:spPr bwMode="auto">
          <a:xfrm>
            <a:off x="7164388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2292" name="Rectangle 81"/>
          <p:cNvSpPr>
            <a:spLocks noChangeArrowheads="1"/>
          </p:cNvSpPr>
          <p:nvPr/>
        </p:nvSpPr>
        <p:spPr bwMode="auto">
          <a:xfrm>
            <a:off x="7164388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grpSp>
        <p:nvGrpSpPr>
          <p:cNvPr id="12293" name="Group 3"/>
          <p:cNvGrpSpPr>
            <a:grpSpLocks/>
          </p:cNvGrpSpPr>
          <p:nvPr/>
        </p:nvGrpSpPr>
        <p:grpSpPr bwMode="auto">
          <a:xfrm>
            <a:off x="1476375" y="3213100"/>
            <a:ext cx="792163" cy="720725"/>
            <a:chOff x="930" y="2024"/>
            <a:chExt cx="453" cy="408"/>
          </a:xfrm>
        </p:grpSpPr>
        <p:sp>
          <p:nvSpPr>
            <p:cNvPr id="12365" name="Oval 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6" name="Oval 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7" name="Oval 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8" name="Oval 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9" name="Oval 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4" name="Group 9"/>
          <p:cNvGrpSpPr>
            <a:grpSpLocks/>
          </p:cNvGrpSpPr>
          <p:nvPr/>
        </p:nvGrpSpPr>
        <p:grpSpPr bwMode="auto">
          <a:xfrm>
            <a:off x="1476375" y="4076700"/>
            <a:ext cx="554038" cy="481013"/>
            <a:chOff x="930" y="2024"/>
            <a:chExt cx="453" cy="408"/>
          </a:xfrm>
        </p:grpSpPr>
        <p:sp>
          <p:nvSpPr>
            <p:cNvPr id="12360" name="Oval 1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1" name="Oval 1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2" name="Oval 1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3" name="Oval 1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64" name="Oval 1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5" name="Group 15"/>
          <p:cNvGrpSpPr>
            <a:grpSpLocks/>
          </p:cNvGrpSpPr>
          <p:nvPr/>
        </p:nvGrpSpPr>
        <p:grpSpPr bwMode="auto">
          <a:xfrm rot="6549337">
            <a:off x="2700338" y="3141663"/>
            <a:ext cx="635000" cy="641350"/>
            <a:chOff x="930" y="2024"/>
            <a:chExt cx="453" cy="408"/>
          </a:xfrm>
        </p:grpSpPr>
        <p:sp>
          <p:nvSpPr>
            <p:cNvPr id="12355" name="Oval 1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6" name="Oval 1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7" name="Oval 1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8" name="Oval 1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9" name="Oval 2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6" name="Group 21"/>
          <p:cNvGrpSpPr>
            <a:grpSpLocks/>
          </p:cNvGrpSpPr>
          <p:nvPr/>
        </p:nvGrpSpPr>
        <p:grpSpPr bwMode="auto">
          <a:xfrm rot="6557480">
            <a:off x="4356100" y="3284538"/>
            <a:ext cx="554038" cy="481012"/>
            <a:chOff x="930" y="2024"/>
            <a:chExt cx="453" cy="408"/>
          </a:xfrm>
        </p:grpSpPr>
        <p:sp>
          <p:nvSpPr>
            <p:cNvPr id="12350" name="Oval 2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1" name="Oval 2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2" name="Oval 2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3" name="Oval 2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54" name="Oval 2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7" name="Group 27"/>
          <p:cNvGrpSpPr>
            <a:grpSpLocks/>
          </p:cNvGrpSpPr>
          <p:nvPr/>
        </p:nvGrpSpPr>
        <p:grpSpPr bwMode="auto">
          <a:xfrm>
            <a:off x="2916238" y="3860800"/>
            <a:ext cx="554037" cy="481013"/>
            <a:chOff x="930" y="2024"/>
            <a:chExt cx="453" cy="408"/>
          </a:xfrm>
        </p:grpSpPr>
        <p:sp>
          <p:nvSpPr>
            <p:cNvPr id="12345" name="Oval 2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6" name="Oval 2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7" name="Oval 3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8" name="Oval 3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9" name="Oval 3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8" name="Group 33"/>
          <p:cNvGrpSpPr>
            <a:grpSpLocks/>
          </p:cNvGrpSpPr>
          <p:nvPr/>
        </p:nvGrpSpPr>
        <p:grpSpPr bwMode="auto">
          <a:xfrm rot="-961379">
            <a:off x="3635375" y="3789363"/>
            <a:ext cx="635000" cy="641350"/>
            <a:chOff x="930" y="2024"/>
            <a:chExt cx="453" cy="408"/>
          </a:xfrm>
        </p:grpSpPr>
        <p:sp>
          <p:nvSpPr>
            <p:cNvPr id="12340" name="Oval 3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1" name="Oval 3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2" name="Oval 3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3" name="Oval 3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44" name="Oval 3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299" name="Group 39"/>
          <p:cNvGrpSpPr>
            <a:grpSpLocks/>
          </p:cNvGrpSpPr>
          <p:nvPr/>
        </p:nvGrpSpPr>
        <p:grpSpPr bwMode="auto">
          <a:xfrm>
            <a:off x="4140200" y="4292600"/>
            <a:ext cx="792163" cy="720725"/>
            <a:chOff x="930" y="2024"/>
            <a:chExt cx="453" cy="408"/>
          </a:xfrm>
        </p:grpSpPr>
        <p:sp>
          <p:nvSpPr>
            <p:cNvPr id="12335" name="Oval 4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6" name="Oval 4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7" name="Oval 4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8" name="Oval 4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9" name="Oval 4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300" name="Group 45"/>
          <p:cNvGrpSpPr>
            <a:grpSpLocks/>
          </p:cNvGrpSpPr>
          <p:nvPr/>
        </p:nvGrpSpPr>
        <p:grpSpPr bwMode="auto">
          <a:xfrm rot="-962031">
            <a:off x="2268538" y="3789363"/>
            <a:ext cx="554037" cy="481012"/>
            <a:chOff x="930" y="2024"/>
            <a:chExt cx="453" cy="408"/>
          </a:xfrm>
        </p:grpSpPr>
        <p:sp>
          <p:nvSpPr>
            <p:cNvPr id="12330" name="Oval 4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1" name="Oval 4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2" name="Oval 4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3" name="Oval 4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34" name="Oval 5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301" name="Group 51"/>
          <p:cNvGrpSpPr>
            <a:grpSpLocks/>
          </p:cNvGrpSpPr>
          <p:nvPr/>
        </p:nvGrpSpPr>
        <p:grpSpPr bwMode="auto">
          <a:xfrm>
            <a:off x="2339975" y="4437063"/>
            <a:ext cx="635000" cy="641350"/>
            <a:chOff x="930" y="2024"/>
            <a:chExt cx="453" cy="408"/>
          </a:xfrm>
        </p:grpSpPr>
        <p:sp>
          <p:nvSpPr>
            <p:cNvPr id="12325" name="Oval 5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6" name="Oval 5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7" name="Oval 5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8" name="Oval 5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9" name="Oval 5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302" name="Group 57"/>
          <p:cNvGrpSpPr>
            <a:grpSpLocks/>
          </p:cNvGrpSpPr>
          <p:nvPr/>
        </p:nvGrpSpPr>
        <p:grpSpPr bwMode="auto">
          <a:xfrm>
            <a:off x="3419475" y="3284538"/>
            <a:ext cx="554038" cy="481012"/>
            <a:chOff x="930" y="2024"/>
            <a:chExt cx="453" cy="408"/>
          </a:xfrm>
        </p:grpSpPr>
        <p:sp>
          <p:nvSpPr>
            <p:cNvPr id="12320" name="Oval 5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1" name="Oval 5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2" name="Oval 6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3" name="Oval 6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24" name="Oval 6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303" name="Group 63"/>
          <p:cNvGrpSpPr>
            <a:grpSpLocks/>
          </p:cNvGrpSpPr>
          <p:nvPr/>
        </p:nvGrpSpPr>
        <p:grpSpPr bwMode="auto">
          <a:xfrm rot="1432906">
            <a:off x="3059113" y="4365625"/>
            <a:ext cx="792162" cy="720725"/>
            <a:chOff x="930" y="2024"/>
            <a:chExt cx="453" cy="408"/>
          </a:xfrm>
        </p:grpSpPr>
        <p:sp>
          <p:nvSpPr>
            <p:cNvPr id="12315" name="Oval 6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6" name="Oval 6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7" name="Oval 6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8" name="Oval 6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9" name="Oval 6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2304" name="Group 69"/>
          <p:cNvGrpSpPr>
            <a:grpSpLocks/>
          </p:cNvGrpSpPr>
          <p:nvPr/>
        </p:nvGrpSpPr>
        <p:grpSpPr bwMode="auto">
          <a:xfrm rot="-962031">
            <a:off x="1763713" y="4652963"/>
            <a:ext cx="554037" cy="481012"/>
            <a:chOff x="930" y="2024"/>
            <a:chExt cx="453" cy="408"/>
          </a:xfrm>
        </p:grpSpPr>
        <p:sp>
          <p:nvSpPr>
            <p:cNvPr id="12310" name="Oval 7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1" name="Oval 7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2" name="Oval 7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3" name="Oval 7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2314" name="Oval 7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12305" name="Text Box 75"/>
          <p:cNvSpPr txBox="1">
            <a:spLocks noChangeArrowheads="1"/>
          </p:cNvSpPr>
          <p:nvPr/>
        </p:nvSpPr>
        <p:spPr bwMode="auto">
          <a:xfrm>
            <a:off x="2484438" y="56610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2306" name="Text Box 76"/>
          <p:cNvSpPr txBox="1">
            <a:spLocks noChangeArrowheads="1"/>
          </p:cNvSpPr>
          <p:nvPr/>
        </p:nvSpPr>
        <p:spPr bwMode="auto">
          <a:xfrm>
            <a:off x="3348038" y="5661025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  <p:sp>
        <p:nvSpPr>
          <p:cNvPr id="12307" name="Rectangle 84"/>
          <p:cNvSpPr>
            <a:spLocks noChangeArrowheads="1"/>
          </p:cNvSpPr>
          <p:nvPr/>
        </p:nvSpPr>
        <p:spPr bwMode="auto">
          <a:xfrm>
            <a:off x="5219700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2308" name="Text Box 85"/>
          <p:cNvSpPr txBox="1">
            <a:spLocks noChangeArrowheads="1"/>
          </p:cNvSpPr>
          <p:nvPr/>
        </p:nvSpPr>
        <p:spPr bwMode="auto">
          <a:xfrm>
            <a:off x="4468813" y="5661025"/>
            <a:ext cx="6992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 smtClean="0">
                <a:solidFill>
                  <a:srgbClr val="0000FF"/>
                </a:solidFill>
                <a:latin typeface="Catchup"/>
              </a:rPr>
              <a:t> 3</a:t>
            </a:r>
            <a:endParaRPr lang="es-ES" altLang="es-CL" sz="4800" dirty="0">
              <a:solidFill>
                <a:srgbClr val="0000FF"/>
              </a:solidFill>
              <a:latin typeface="Catchup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950" y="188640"/>
            <a:ext cx="2013445" cy="199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0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219700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164388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7164388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1476375" y="3213100"/>
            <a:ext cx="792163" cy="720725"/>
            <a:chOff x="930" y="2024"/>
            <a:chExt cx="453" cy="408"/>
          </a:xfrm>
        </p:grpSpPr>
        <p:sp>
          <p:nvSpPr>
            <p:cNvPr id="13389" name="Oval 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90" name="Oval 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91" name="Oval 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92" name="Oval 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93" name="Oval 1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18" name="Group 11"/>
          <p:cNvGrpSpPr>
            <a:grpSpLocks/>
          </p:cNvGrpSpPr>
          <p:nvPr/>
        </p:nvGrpSpPr>
        <p:grpSpPr bwMode="auto">
          <a:xfrm>
            <a:off x="1476375" y="4076700"/>
            <a:ext cx="554038" cy="481013"/>
            <a:chOff x="930" y="2024"/>
            <a:chExt cx="453" cy="408"/>
          </a:xfrm>
        </p:grpSpPr>
        <p:sp>
          <p:nvSpPr>
            <p:cNvPr id="13384" name="Oval 1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5" name="Oval 1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6" name="Oval 1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7" name="Oval 1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8" name="Oval 1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19" name="Group 17"/>
          <p:cNvGrpSpPr>
            <a:grpSpLocks/>
          </p:cNvGrpSpPr>
          <p:nvPr/>
        </p:nvGrpSpPr>
        <p:grpSpPr bwMode="auto">
          <a:xfrm rot="6549337">
            <a:off x="2700338" y="3141663"/>
            <a:ext cx="635000" cy="641350"/>
            <a:chOff x="930" y="2024"/>
            <a:chExt cx="453" cy="408"/>
          </a:xfrm>
        </p:grpSpPr>
        <p:sp>
          <p:nvSpPr>
            <p:cNvPr id="13379" name="Oval 1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0" name="Oval 1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1" name="Oval 2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2" name="Oval 2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83" name="Oval 2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0" name="Group 23"/>
          <p:cNvGrpSpPr>
            <a:grpSpLocks/>
          </p:cNvGrpSpPr>
          <p:nvPr/>
        </p:nvGrpSpPr>
        <p:grpSpPr bwMode="auto">
          <a:xfrm rot="6557480">
            <a:off x="8351838" y="2744787"/>
            <a:ext cx="554038" cy="481013"/>
            <a:chOff x="930" y="2024"/>
            <a:chExt cx="453" cy="408"/>
          </a:xfrm>
        </p:grpSpPr>
        <p:sp>
          <p:nvSpPr>
            <p:cNvPr id="13374" name="Oval 2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5" name="Oval 2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6" name="Oval 2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7" name="Oval 2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8" name="Oval 2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1" name="Group 29"/>
          <p:cNvGrpSpPr>
            <a:grpSpLocks/>
          </p:cNvGrpSpPr>
          <p:nvPr/>
        </p:nvGrpSpPr>
        <p:grpSpPr bwMode="auto">
          <a:xfrm>
            <a:off x="5795963" y="3213100"/>
            <a:ext cx="554037" cy="481013"/>
            <a:chOff x="930" y="2024"/>
            <a:chExt cx="453" cy="408"/>
          </a:xfrm>
        </p:grpSpPr>
        <p:sp>
          <p:nvSpPr>
            <p:cNvPr id="13369" name="Oval 3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0" name="Oval 3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1" name="Oval 3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2" name="Oval 3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73" name="Oval 3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2" name="Group 35"/>
          <p:cNvGrpSpPr>
            <a:grpSpLocks/>
          </p:cNvGrpSpPr>
          <p:nvPr/>
        </p:nvGrpSpPr>
        <p:grpSpPr bwMode="auto">
          <a:xfrm rot="-961379">
            <a:off x="3635375" y="3789363"/>
            <a:ext cx="635000" cy="641350"/>
            <a:chOff x="930" y="2024"/>
            <a:chExt cx="453" cy="408"/>
          </a:xfrm>
        </p:grpSpPr>
        <p:sp>
          <p:nvSpPr>
            <p:cNvPr id="13364" name="Oval 3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5" name="Oval 3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6" name="Oval 3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7" name="Oval 3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8" name="Oval 4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3" name="Group 41"/>
          <p:cNvGrpSpPr>
            <a:grpSpLocks/>
          </p:cNvGrpSpPr>
          <p:nvPr/>
        </p:nvGrpSpPr>
        <p:grpSpPr bwMode="auto">
          <a:xfrm>
            <a:off x="4140200" y="4292600"/>
            <a:ext cx="792163" cy="720725"/>
            <a:chOff x="930" y="2024"/>
            <a:chExt cx="453" cy="408"/>
          </a:xfrm>
        </p:grpSpPr>
        <p:sp>
          <p:nvSpPr>
            <p:cNvPr id="13359" name="Oval 4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0" name="Oval 4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1" name="Oval 4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2" name="Oval 4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63" name="Oval 4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4" name="Group 47"/>
          <p:cNvGrpSpPr>
            <a:grpSpLocks/>
          </p:cNvGrpSpPr>
          <p:nvPr/>
        </p:nvGrpSpPr>
        <p:grpSpPr bwMode="auto">
          <a:xfrm rot="-962031">
            <a:off x="2268538" y="3789363"/>
            <a:ext cx="554037" cy="481012"/>
            <a:chOff x="930" y="2024"/>
            <a:chExt cx="453" cy="408"/>
          </a:xfrm>
        </p:grpSpPr>
        <p:sp>
          <p:nvSpPr>
            <p:cNvPr id="13354" name="Oval 4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5" name="Oval 4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6" name="Oval 5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7" name="Oval 5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8" name="Oval 5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5" name="Group 53"/>
          <p:cNvGrpSpPr>
            <a:grpSpLocks/>
          </p:cNvGrpSpPr>
          <p:nvPr/>
        </p:nvGrpSpPr>
        <p:grpSpPr bwMode="auto">
          <a:xfrm>
            <a:off x="6156325" y="5516563"/>
            <a:ext cx="635000" cy="641350"/>
            <a:chOff x="930" y="2024"/>
            <a:chExt cx="453" cy="408"/>
          </a:xfrm>
        </p:grpSpPr>
        <p:sp>
          <p:nvSpPr>
            <p:cNvPr id="13349" name="Oval 5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0" name="Oval 5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1" name="Oval 5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2" name="Oval 5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53" name="Oval 5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6" name="Group 59"/>
          <p:cNvGrpSpPr>
            <a:grpSpLocks/>
          </p:cNvGrpSpPr>
          <p:nvPr/>
        </p:nvGrpSpPr>
        <p:grpSpPr bwMode="auto">
          <a:xfrm>
            <a:off x="8243888" y="4868863"/>
            <a:ext cx="554037" cy="481012"/>
            <a:chOff x="930" y="2024"/>
            <a:chExt cx="453" cy="408"/>
          </a:xfrm>
        </p:grpSpPr>
        <p:sp>
          <p:nvSpPr>
            <p:cNvPr id="13344" name="Oval 6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5" name="Oval 6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6" name="Oval 6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7" name="Oval 6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8" name="Oval 6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7" name="Group 65"/>
          <p:cNvGrpSpPr>
            <a:grpSpLocks/>
          </p:cNvGrpSpPr>
          <p:nvPr/>
        </p:nvGrpSpPr>
        <p:grpSpPr bwMode="auto">
          <a:xfrm rot="1432906">
            <a:off x="3059113" y="4365625"/>
            <a:ext cx="792162" cy="720725"/>
            <a:chOff x="930" y="2024"/>
            <a:chExt cx="453" cy="408"/>
          </a:xfrm>
        </p:grpSpPr>
        <p:sp>
          <p:nvSpPr>
            <p:cNvPr id="13339" name="Oval 6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0" name="Oval 6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1" name="Oval 6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2" name="Oval 6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43" name="Oval 7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3328" name="Group 71"/>
          <p:cNvGrpSpPr>
            <a:grpSpLocks/>
          </p:cNvGrpSpPr>
          <p:nvPr/>
        </p:nvGrpSpPr>
        <p:grpSpPr bwMode="auto">
          <a:xfrm rot="-962031">
            <a:off x="1763713" y="4652963"/>
            <a:ext cx="554037" cy="481012"/>
            <a:chOff x="930" y="2024"/>
            <a:chExt cx="453" cy="408"/>
          </a:xfrm>
        </p:grpSpPr>
        <p:sp>
          <p:nvSpPr>
            <p:cNvPr id="13334" name="Oval 7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35" name="Oval 7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36" name="Oval 7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37" name="Oval 7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3338" name="Oval 7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13329" name="Text Box 77"/>
          <p:cNvSpPr txBox="1">
            <a:spLocks noChangeArrowheads="1"/>
          </p:cNvSpPr>
          <p:nvPr/>
        </p:nvSpPr>
        <p:spPr bwMode="auto">
          <a:xfrm>
            <a:off x="2484438" y="56610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3330" name="Text Box 78"/>
          <p:cNvSpPr txBox="1">
            <a:spLocks noChangeArrowheads="1"/>
          </p:cNvSpPr>
          <p:nvPr/>
        </p:nvSpPr>
        <p:spPr bwMode="auto">
          <a:xfrm>
            <a:off x="3348038" y="5661025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  <p:sp>
        <p:nvSpPr>
          <p:cNvPr id="13331" name="Rectangle 79"/>
          <p:cNvSpPr>
            <a:spLocks noChangeArrowheads="1"/>
          </p:cNvSpPr>
          <p:nvPr/>
        </p:nvSpPr>
        <p:spPr bwMode="auto">
          <a:xfrm>
            <a:off x="5219700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3332" name="Text Box 80"/>
          <p:cNvSpPr txBox="1">
            <a:spLocks noChangeArrowheads="1"/>
          </p:cNvSpPr>
          <p:nvPr/>
        </p:nvSpPr>
        <p:spPr bwMode="auto">
          <a:xfrm>
            <a:off x="4468813" y="5661025"/>
            <a:ext cx="4841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3</a:t>
            </a:r>
          </a:p>
        </p:txBody>
      </p:sp>
      <p:sp>
        <p:nvSpPr>
          <p:cNvPr id="13333" name="Rectangle 81"/>
          <p:cNvSpPr>
            <a:spLocks noChangeArrowheads="1"/>
          </p:cNvSpPr>
          <p:nvPr/>
        </p:nvSpPr>
        <p:spPr bwMode="auto">
          <a:xfrm>
            <a:off x="476231" y="531813"/>
            <a:ext cx="8512214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eaLnBrk="1" hangingPunct="1"/>
            <a:r>
              <a:rPr lang="es-ES" altLang="es-CL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Continuemos…</a:t>
            </a:r>
            <a:endParaRPr lang="es-ES" altLang="es-CL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89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219700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7164388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164388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1476375" y="3213100"/>
            <a:ext cx="792163" cy="720725"/>
            <a:chOff x="930" y="2024"/>
            <a:chExt cx="453" cy="408"/>
          </a:xfrm>
        </p:grpSpPr>
        <p:sp>
          <p:nvSpPr>
            <p:cNvPr id="14413" name="Oval 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4" name="Oval 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5" name="Oval 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6" name="Oval 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7" name="Oval 1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2" name="Group 11"/>
          <p:cNvGrpSpPr>
            <a:grpSpLocks/>
          </p:cNvGrpSpPr>
          <p:nvPr/>
        </p:nvGrpSpPr>
        <p:grpSpPr bwMode="auto">
          <a:xfrm>
            <a:off x="5292725" y="4868863"/>
            <a:ext cx="554038" cy="481012"/>
            <a:chOff x="930" y="2024"/>
            <a:chExt cx="453" cy="408"/>
          </a:xfrm>
        </p:grpSpPr>
        <p:sp>
          <p:nvSpPr>
            <p:cNvPr id="14408" name="Oval 1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9" name="Oval 1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0" name="Oval 1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1" name="Oval 1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12" name="Oval 1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3" name="Group 17"/>
          <p:cNvGrpSpPr>
            <a:grpSpLocks/>
          </p:cNvGrpSpPr>
          <p:nvPr/>
        </p:nvGrpSpPr>
        <p:grpSpPr bwMode="auto">
          <a:xfrm rot="6549337">
            <a:off x="2700338" y="3141663"/>
            <a:ext cx="635000" cy="641350"/>
            <a:chOff x="930" y="2024"/>
            <a:chExt cx="453" cy="408"/>
          </a:xfrm>
        </p:grpSpPr>
        <p:sp>
          <p:nvSpPr>
            <p:cNvPr id="14403" name="Oval 1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4" name="Oval 1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5" name="Oval 2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6" name="Oval 2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7" name="Oval 2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4" name="Group 23"/>
          <p:cNvGrpSpPr>
            <a:grpSpLocks/>
          </p:cNvGrpSpPr>
          <p:nvPr/>
        </p:nvGrpSpPr>
        <p:grpSpPr bwMode="auto">
          <a:xfrm rot="6557480">
            <a:off x="8351838" y="2744787"/>
            <a:ext cx="554038" cy="481013"/>
            <a:chOff x="930" y="2024"/>
            <a:chExt cx="453" cy="408"/>
          </a:xfrm>
        </p:grpSpPr>
        <p:sp>
          <p:nvSpPr>
            <p:cNvPr id="14398" name="Oval 2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9" name="Oval 2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0" name="Oval 2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1" name="Oval 2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402" name="Oval 2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5" name="Group 29"/>
          <p:cNvGrpSpPr>
            <a:grpSpLocks/>
          </p:cNvGrpSpPr>
          <p:nvPr/>
        </p:nvGrpSpPr>
        <p:grpSpPr bwMode="auto">
          <a:xfrm>
            <a:off x="5867400" y="3357563"/>
            <a:ext cx="554038" cy="481012"/>
            <a:chOff x="930" y="2024"/>
            <a:chExt cx="453" cy="408"/>
          </a:xfrm>
        </p:grpSpPr>
        <p:sp>
          <p:nvSpPr>
            <p:cNvPr id="14393" name="Oval 3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4" name="Oval 3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5" name="Oval 3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6" name="Oval 3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7" name="Oval 3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6" name="Group 35"/>
          <p:cNvGrpSpPr>
            <a:grpSpLocks/>
          </p:cNvGrpSpPr>
          <p:nvPr/>
        </p:nvGrpSpPr>
        <p:grpSpPr bwMode="auto">
          <a:xfrm rot="-961379">
            <a:off x="7380288" y="2708275"/>
            <a:ext cx="635000" cy="641350"/>
            <a:chOff x="930" y="2024"/>
            <a:chExt cx="453" cy="408"/>
          </a:xfrm>
        </p:grpSpPr>
        <p:sp>
          <p:nvSpPr>
            <p:cNvPr id="14388" name="Oval 3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9" name="Oval 3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0" name="Oval 3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1" name="Oval 3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92" name="Oval 4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7" name="Group 41"/>
          <p:cNvGrpSpPr>
            <a:grpSpLocks/>
          </p:cNvGrpSpPr>
          <p:nvPr/>
        </p:nvGrpSpPr>
        <p:grpSpPr bwMode="auto">
          <a:xfrm>
            <a:off x="5292725" y="2636838"/>
            <a:ext cx="792163" cy="720725"/>
            <a:chOff x="930" y="2024"/>
            <a:chExt cx="453" cy="408"/>
          </a:xfrm>
        </p:grpSpPr>
        <p:sp>
          <p:nvSpPr>
            <p:cNvPr id="14383" name="Oval 4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4" name="Oval 4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5" name="Oval 4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6" name="Oval 4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7" name="Oval 4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8" name="Group 47"/>
          <p:cNvGrpSpPr>
            <a:grpSpLocks/>
          </p:cNvGrpSpPr>
          <p:nvPr/>
        </p:nvGrpSpPr>
        <p:grpSpPr bwMode="auto">
          <a:xfrm rot="-962031">
            <a:off x="7235825" y="4941888"/>
            <a:ext cx="554038" cy="481012"/>
            <a:chOff x="930" y="2024"/>
            <a:chExt cx="453" cy="408"/>
          </a:xfrm>
        </p:grpSpPr>
        <p:sp>
          <p:nvSpPr>
            <p:cNvPr id="14378" name="Oval 4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9" name="Oval 4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0" name="Oval 5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1" name="Oval 5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82" name="Oval 5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49" name="Group 53"/>
          <p:cNvGrpSpPr>
            <a:grpSpLocks/>
          </p:cNvGrpSpPr>
          <p:nvPr/>
        </p:nvGrpSpPr>
        <p:grpSpPr bwMode="auto">
          <a:xfrm>
            <a:off x="6156325" y="5516563"/>
            <a:ext cx="635000" cy="641350"/>
            <a:chOff x="930" y="2024"/>
            <a:chExt cx="453" cy="408"/>
          </a:xfrm>
        </p:grpSpPr>
        <p:sp>
          <p:nvSpPr>
            <p:cNvPr id="14373" name="Oval 5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4" name="Oval 5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5" name="Oval 5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6" name="Oval 5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7" name="Oval 5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50" name="Group 59"/>
          <p:cNvGrpSpPr>
            <a:grpSpLocks/>
          </p:cNvGrpSpPr>
          <p:nvPr/>
        </p:nvGrpSpPr>
        <p:grpSpPr bwMode="auto">
          <a:xfrm>
            <a:off x="8243888" y="4868863"/>
            <a:ext cx="554037" cy="481012"/>
            <a:chOff x="930" y="2024"/>
            <a:chExt cx="453" cy="408"/>
          </a:xfrm>
        </p:grpSpPr>
        <p:sp>
          <p:nvSpPr>
            <p:cNvPr id="14368" name="Oval 6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9" name="Oval 6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0" name="Oval 6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1" name="Oval 6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72" name="Oval 6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51" name="Group 65"/>
          <p:cNvGrpSpPr>
            <a:grpSpLocks/>
          </p:cNvGrpSpPr>
          <p:nvPr/>
        </p:nvGrpSpPr>
        <p:grpSpPr bwMode="auto">
          <a:xfrm rot="1432906">
            <a:off x="3059113" y="4365625"/>
            <a:ext cx="792162" cy="720725"/>
            <a:chOff x="930" y="2024"/>
            <a:chExt cx="453" cy="408"/>
          </a:xfrm>
        </p:grpSpPr>
        <p:sp>
          <p:nvSpPr>
            <p:cNvPr id="14363" name="Oval 6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4" name="Oval 6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5" name="Oval 6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6" name="Oval 6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7" name="Oval 7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4352" name="Group 71"/>
          <p:cNvGrpSpPr>
            <a:grpSpLocks/>
          </p:cNvGrpSpPr>
          <p:nvPr/>
        </p:nvGrpSpPr>
        <p:grpSpPr bwMode="auto">
          <a:xfrm rot="-962031">
            <a:off x="1763713" y="4652963"/>
            <a:ext cx="554037" cy="481012"/>
            <a:chOff x="930" y="2024"/>
            <a:chExt cx="453" cy="408"/>
          </a:xfrm>
        </p:grpSpPr>
        <p:sp>
          <p:nvSpPr>
            <p:cNvPr id="14358" name="Oval 7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59" name="Oval 7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0" name="Oval 7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1" name="Oval 7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4362" name="Oval 7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14353" name="Text Box 77"/>
          <p:cNvSpPr txBox="1">
            <a:spLocks noChangeArrowheads="1"/>
          </p:cNvSpPr>
          <p:nvPr/>
        </p:nvSpPr>
        <p:spPr bwMode="auto">
          <a:xfrm>
            <a:off x="2484438" y="56610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4354" name="Text Box 78"/>
          <p:cNvSpPr txBox="1">
            <a:spLocks noChangeArrowheads="1"/>
          </p:cNvSpPr>
          <p:nvPr/>
        </p:nvSpPr>
        <p:spPr bwMode="auto">
          <a:xfrm>
            <a:off x="3348038" y="5661025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  <p:sp>
        <p:nvSpPr>
          <p:cNvPr id="14355" name="Rectangle 79"/>
          <p:cNvSpPr>
            <a:spLocks noChangeArrowheads="1"/>
          </p:cNvSpPr>
          <p:nvPr/>
        </p:nvSpPr>
        <p:spPr bwMode="auto">
          <a:xfrm>
            <a:off x="5219700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4356" name="Text Box 80"/>
          <p:cNvSpPr txBox="1">
            <a:spLocks noChangeArrowheads="1"/>
          </p:cNvSpPr>
          <p:nvPr/>
        </p:nvSpPr>
        <p:spPr bwMode="auto">
          <a:xfrm>
            <a:off x="4468813" y="5661025"/>
            <a:ext cx="4841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3</a:t>
            </a:r>
          </a:p>
        </p:txBody>
      </p:sp>
      <p:sp>
        <p:nvSpPr>
          <p:cNvPr id="14357" name="Rectangle 81"/>
          <p:cNvSpPr>
            <a:spLocks noChangeArrowheads="1"/>
          </p:cNvSpPr>
          <p:nvPr/>
        </p:nvSpPr>
        <p:spPr bwMode="auto">
          <a:xfrm>
            <a:off x="188016" y="746045"/>
            <a:ext cx="7259712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eaLnBrk="1" hangingPunct="1"/>
            <a:r>
              <a:rPr lang="es-ES" altLang="es-CL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Vamos repartiendo en partes iguales:</a:t>
            </a:r>
            <a:endParaRPr lang="es-ES" altLang="es-C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39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219700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164388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164388" y="2565400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grpSp>
        <p:nvGrpSpPr>
          <p:cNvPr id="15365" name="Group 5"/>
          <p:cNvGrpSpPr>
            <a:grpSpLocks/>
          </p:cNvGrpSpPr>
          <p:nvPr/>
        </p:nvGrpSpPr>
        <p:grpSpPr bwMode="auto">
          <a:xfrm>
            <a:off x="7812088" y="3284538"/>
            <a:ext cx="792162" cy="720725"/>
            <a:chOff x="930" y="2024"/>
            <a:chExt cx="453" cy="408"/>
          </a:xfrm>
        </p:grpSpPr>
        <p:sp>
          <p:nvSpPr>
            <p:cNvPr id="15437" name="Oval 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8" name="Oval 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9" name="Oval 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40" name="Oval 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41" name="Oval 1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66" name="Group 11"/>
          <p:cNvGrpSpPr>
            <a:grpSpLocks/>
          </p:cNvGrpSpPr>
          <p:nvPr/>
        </p:nvGrpSpPr>
        <p:grpSpPr bwMode="auto">
          <a:xfrm>
            <a:off x="5292725" y="4868863"/>
            <a:ext cx="554038" cy="481012"/>
            <a:chOff x="930" y="2024"/>
            <a:chExt cx="453" cy="408"/>
          </a:xfrm>
        </p:grpSpPr>
        <p:sp>
          <p:nvSpPr>
            <p:cNvPr id="15432" name="Oval 1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3" name="Oval 1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4" name="Oval 1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5" name="Oval 1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6" name="Oval 1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67" name="Group 17"/>
          <p:cNvGrpSpPr>
            <a:grpSpLocks/>
          </p:cNvGrpSpPr>
          <p:nvPr/>
        </p:nvGrpSpPr>
        <p:grpSpPr bwMode="auto">
          <a:xfrm rot="6549337">
            <a:off x="6230938" y="2705100"/>
            <a:ext cx="635000" cy="641350"/>
            <a:chOff x="930" y="2024"/>
            <a:chExt cx="453" cy="408"/>
          </a:xfrm>
        </p:grpSpPr>
        <p:sp>
          <p:nvSpPr>
            <p:cNvPr id="15427" name="Oval 1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8" name="Oval 1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9" name="Oval 2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0" name="Oval 2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31" name="Oval 2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68" name="Group 23"/>
          <p:cNvGrpSpPr>
            <a:grpSpLocks/>
          </p:cNvGrpSpPr>
          <p:nvPr/>
        </p:nvGrpSpPr>
        <p:grpSpPr bwMode="auto">
          <a:xfrm rot="6557480">
            <a:off x="8351838" y="2744787"/>
            <a:ext cx="554038" cy="481013"/>
            <a:chOff x="930" y="2024"/>
            <a:chExt cx="453" cy="408"/>
          </a:xfrm>
        </p:grpSpPr>
        <p:sp>
          <p:nvSpPr>
            <p:cNvPr id="15422" name="Oval 2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3" name="Oval 2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4" name="Oval 2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5" name="Oval 2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6" name="Oval 2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69" name="Group 29"/>
          <p:cNvGrpSpPr>
            <a:grpSpLocks/>
          </p:cNvGrpSpPr>
          <p:nvPr/>
        </p:nvGrpSpPr>
        <p:grpSpPr bwMode="auto">
          <a:xfrm>
            <a:off x="5867400" y="3357563"/>
            <a:ext cx="554038" cy="481012"/>
            <a:chOff x="930" y="2024"/>
            <a:chExt cx="453" cy="408"/>
          </a:xfrm>
        </p:grpSpPr>
        <p:sp>
          <p:nvSpPr>
            <p:cNvPr id="15417" name="Oval 3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8" name="Oval 3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9" name="Oval 3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0" name="Oval 3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21" name="Oval 3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0" name="Group 35"/>
          <p:cNvGrpSpPr>
            <a:grpSpLocks/>
          </p:cNvGrpSpPr>
          <p:nvPr/>
        </p:nvGrpSpPr>
        <p:grpSpPr bwMode="auto">
          <a:xfrm rot="-961379">
            <a:off x="7380288" y="2708275"/>
            <a:ext cx="635000" cy="641350"/>
            <a:chOff x="930" y="2024"/>
            <a:chExt cx="453" cy="408"/>
          </a:xfrm>
        </p:grpSpPr>
        <p:sp>
          <p:nvSpPr>
            <p:cNvPr id="15412" name="Oval 3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3" name="Oval 3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4" name="Oval 3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5" name="Oval 3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6" name="Oval 4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1" name="Group 41"/>
          <p:cNvGrpSpPr>
            <a:grpSpLocks/>
          </p:cNvGrpSpPr>
          <p:nvPr/>
        </p:nvGrpSpPr>
        <p:grpSpPr bwMode="auto">
          <a:xfrm>
            <a:off x="5292725" y="2636838"/>
            <a:ext cx="792163" cy="720725"/>
            <a:chOff x="930" y="2024"/>
            <a:chExt cx="453" cy="408"/>
          </a:xfrm>
        </p:grpSpPr>
        <p:sp>
          <p:nvSpPr>
            <p:cNvPr id="15407" name="Oval 4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8" name="Oval 4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9" name="Oval 4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0" name="Oval 4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11" name="Oval 4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2" name="Group 47"/>
          <p:cNvGrpSpPr>
            <a:grpSpLocks/>
          </p:cNvGrpSpPr>
          <p:nvPr/>
        </p:nvGrpSpPr>
        <p:grpSpPr bwMode="auto">
          <a:xfrm rot="-962031">
            <a:off x="7235825" y="4941888"/>
            <a:ext cx="554038" cy="481012"/>
            <a:chOff x="930" y="2024"/>
            <a:chExt cx="453" cy="408"/>
          </a:xfrm>
        </p:grpSpPr>
        <p:sp>
          <p:nvSpPr>
            <p:cNvPr id="15402" name="Oval 4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3" name="Oval 4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4" name="Oval 5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5" name="Oval 5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6" name="Oval 5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3" name="Group 53"/>
          <p:cNvGrpSpPr>
            <a:grpSpLocks/>
          </p:cNvGrpSpPr>
          <p:nvPr/>
        </p:nvGrpSpPr>
        <p:grpSpPr bwMode="auto">
          <a:xfrm>
            <a:off x="6156325" y="5516563"/>
            <a:ext cx="635000" cy="641350"/>
            <a:chOff x="930" y="2024"/>
            <a:chExt cx="453" cy="408"/>
          </a:xfrm>
        </p:grpSpPr>
        <p:sp>
          <p:nvSpPr>
            <p:cNvPr id="15397" name="Oval 5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8" name="Oval 5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9" name="Oval 5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0" name="Oval 5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401" name="Oval 5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4" name="Group 59"/>
          <p:cNvGrpSpPr>
            <a:grpSpLocks/>
          </p:cNvGrpSpPr>
          <p:nvPr/>
        </p:nvGrpSpPr>
        <p:grpSpPr bwMode="auto">
          <a:xfrm>
            <a:off x="8243888" y="4868863"/>
            <a:ext cx="554037" cy="481012"/>
            <a:chOff x="930" y="2024"/>
            <a:chExt cx="453" cy="408"/>
          </a:xfrm>
        </p:grpSpPr>
        <p:sp>
          <p:nvSpPr>
            <p:cNvPr id="15392" name="Oval 6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3" name="Oval 6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4" name="Oval 6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5" name="Oval 6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6" name="Oval 6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5" name="Group 65"/>
          <p:cNvGrpSpPr>
            <a:grpSpLocks/>
          </p:cNvGrpSpPr>
          <p:nvPr/>
        </p:nvGrpSpPr>
        <p:grpSpPr bwMode="auto">
          <a:xfrm rot="1432906">
            <a:off x="7596188" y="5445125"/>
            <a:ext cx="792162" cy="720725"/>
            <a:chOff x="930" y="2024"/>
            <a:chExt cx="453" cy="408"/>
          </a:xfrm>
        </p:grpSpPr>
        <p:sp>
          <p:nvSpPr>
            <p:cNvPr id="15387" name="Oval 6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8" name="Oval 6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9" name="Oval 6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0" name="Oval 6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91" name="Oval 7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5376" name="Group 71"/>
          <p:cNvGrpSpPr>
            <a:grpSpLocks/>
          </p:cNvGrpSpPr>
          <p:nvPr/>
        </p:nvGrpSpPr>
        <p:grpSpPr bwMode="auto">
          <a:xfrm rot="-962031">
            <a:off x="6156325" y="4868863"/>
            <a:ext cx="554038" cy="481012"/>
            <a:chOff x="930" y="2024"/>
            <a:chExt cx="453" cy="408"/>
          </a:xfrm>
        </p:grpSpPr>
        <p:sp>
          <p:nvSpPr>
            <p:cNvPr id="15382" name="Oval 7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3" name="Oval 7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4" name="Oval 7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5" name="Oval 7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5386" name="Oval 7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15377" name="Text Box 77"/>
          <p:cNvSpPr txBox="1">
            <a:spLocks noChangeArrowheads="1"/>
          </p:cNvSpPr>
          <p:nvPr/>
        </p:nvSpPr>
        <p:spPr bwMode="auto">
          <a:xfrm>
            <a:off x="2484438" y="56610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5378" name="Text Box 78"/>
          <p:cNvSpPr txBox="1">
            <a:spLocks noChangeArrowheads="1"/>
          </p:cNvSpPr>
          <p:nvPr/>
        </p:nvSpPr>
        <p:spPr bwMode="auto">
          <a:xfrm>
            <a:off x="3348038" y="5661025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  <p:sp>
        <p:nvSpPr>
          <p:cNvPr id="15379" name="Rectangle 79"/>
          <p:cNvSpPr>
            <a:spLocks noChangeArrowheads="1"/>
          </p:cNvSpPr>
          <p:nvPr/>
        </p:nvSpPr>
        <p:spPr bwMode="auto">
          <a:xfrm>
            <a:off x="5219700" y="4652963"/>
            <a:ext cx="1800225" cy="1584325"/>
          </a:xfrm>
          <a:prstGeom prst="rect">
            <a:avLst/>
          </a:prstGeom>
          <a:noFill/>
          <a:ln w="38100" cmpd="dbl">
            <a:solidFill>
              <a:srgbClr val="FF3300"/>
            </a:solidFill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15380" name="Text Box 80"/>
          <p:cNvSpPr txBox="1">
            <a:spLocks noChangeArrowheads="1"/>
          </p:cNvSpPr>
          <p:nvPr/>
        </p:nvSpPr>
        <p:spPr bwMode="auto">
          <a:xfrm>
            <a:off x="4468813" y="5661025"/>
            <a:ext cx="4841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3</a:t>
            </a:r>
          </a:p>
        </p:txBody>
      </p:sp>
      <p:sp>
        <p:nvSpPr>
          <p:cNvPr id="15381" name="Rectangle 81"/>
          <p:cNvSpPr>
            <a:spLocks noChangeArrowheads="1"/>
          </p:cNvSpPr>
          <p:nvPr/>
        </p:nvSpPr>
        <p:spPr bwMode="auto">
          <a:xfrm>
            <a:off x="857250" y="333375"/>
            <a:ext cx="7714324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 eaLnBrk="1" hangingPunct="1"/>
            <a:r>
              <a:rPr lang="es-ES" altLang="es-CL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¡Hemos terminado!</a:t>
            </a:r>
            <a:endParaRPr lang="es-ES" altLang="es-CL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60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684213" y="2781300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1547813" y="2781300"/>
            <a:ext cx="13843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dirty="0">
                <a:solidFill>
                  <a:srgbClr val="0000FF"/>
                </a:solidFill>
                <a:latin typeface="Catchup"/>
              </a:rPr>
              <a:t>: 4 = 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2668588" y="2781300"/>
            <a:ext cx="4841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3</a:t>
            </a:r>
          </a:p>
        </p:txBody>
      </p:sp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65" t="34979" r="9036" b="6438"/>
          <a:stretch>
            <a:fillRect/>
          </a:stretch>
        </p:blipFill>
        <p:spPr bwMode="auto">
          <a:xfrm>
            <a:off x="4859338" y="2351088"/>
            <a:ext cx="4248150" cy="411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0" y="4149725"/>
            <a:ext cx="1511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latin typeface="Catchup"/>
              </a:rPr>
              <a:t>Porque</a:t>
            </a:r>
          </a:p>
        </p:txBody>
      </p:sp>
      <p:sp>
        <p:nvSpPr>
          <p:cNvPr id="16391" name="Text Box 11"/>
          <p:cNvSpPr txBox="1">
            <a:spLocks noChangeArrowheads="1"/>
          </p:cNvSpPr>
          <p:nvPr/>
        </p:nvSpPr>
        <p:spPr bwMode="auto">
          <a:xfrm>
            <a:off x="1095375" y="4837113"/>
            <a:ext cx="290977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 u="sng" dirty="0">
                <a:solidFill>
                  <a:srgbClr val="0000FF"/>
                </a:solidFill>
                <a:latin typeface="Catchup"/>
              </a:rPr>
              <a:t>4 x 3 = 12</a:t>
            </a:r>
          </a:p>
        </p:txBody>
      </p:sp>
    </p:spTree>
    <p:extLst>
      <p:ext uri="{BB962C8B-B14F-4D97-AF65-F5344CB8AC3E}">
        <p14:creationId xmlns:p14="http://schemas.microsoft.com/office/powerpoint/2010/main" val="123677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894768" y="1173431"/>
            <a:ext cx="731001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 eaLnBrk="1" hangingPunct="1"/>
            <a:r>
              <a:rPr lang="es-ES" altLang="es-CL" sz="4000" dirty="0">
                <a:latin typeface="Times New Roman" pitchFamily="18" charset="0"/>
                <a:cs typeface="Times New Roman" pitchFamily="18" charset="0"/>
              </a:rPr>
              <a:t>Puede considerarse también como </a:t>
            </a:r>
          </a:p>
          <a:p>
            <a:pPr algn="just" eaLnBrk="1" hangingPunct="1"/>
            <a:r>
              <a:rPr lang="es-ES" altLang="es-CL" sz="4000" dirty="0">
                <a:latin typeface="Times New Roman" pitchFamily="18" charset="0"/>
                <a:cs typeface="Times New Roman" pitchFamily="18" charset="0"/>
              </a:rPr>
              <a:t>una resta repetida.</a:t>
            </a: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1476375" y="3213100"/>
            <a:ext cx="792163" cy="720725"/>
            <a:chOff x="930" y="2024"/>
            <a:chExt cx="453" cy="408"/>
          </a:xfrm>
        </p:grpSpPr>
        <p:sp>
          <p:nvSpPr>
            <p:cNvPr id="18503" name="Oval 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4" name="Oval 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5" name="Oval 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6" name="Oval 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7" name="Oval 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36" name="Group 9"/>
          <p:cNvGrpSpPr>
            <a:grpSpLocks/>
          </p:cNvGrpSpPr>
          <p:nvPr/>
        </p:nvGrpSpPr>
        <p:grpSpPr bwMode="auto">
          <a:xfrm>
            <a:off x="1476375" y="4076700"/>
            <a:ext cx="554038" cy="481013"/>
            <a:chOff x="930" y="2024"/>
            <a:chExt cx="453" cy="408"/>
          </a:xfrm>
        </p:grpSpPr>
        <p:sp>
          <p:nvSpPr>
            <p:cNvPr id="18498" name="Oval 1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9" name="Oval 1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0" name="Oval 1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1" name="Oval 1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502" name="Oval 1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37" name="Group 15"/>
          <p:cNvGrpSpPr>
            <a:grpSpLocks/>
          </p:cNvGrpSpPr>
          <p:nvPr/>
        </p:nvGrpSpPr>
        <p:grpSpPr bwMode="auto">
          <a:xfrm rot="6549337">
            <a:off x="2700338" y="3141663"/>
            <a:ext cx="635000" cy="641350"/>
            <a:chOff x="930" y="2024"/>
            <a:chExt cx="453" cy="408"/>
          </a:xfrm>
        </p:grpSpPr>
        <p:sp>
          <p:nvSpPr>
            <p:cNvPr id="18493" name="Oval 1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4" name="Oval 1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5" name="Oval 1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6" name="Oval 1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7" name="Oval 2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38" name="Group 21"/>
          <p:cNvGrpSpPr>
            <a:grpSpLocks/>
          </p:cNvGrpSpPr>
          <p:nvPr/>
        </p:nvGrpSpPr>
        <p:grpSpPr bwMode="auto">
          <a:xfrm rot="6557480">
            <a:off x="4356100" y="3284538"/>
            <a:ext cx="554038" cy="481012"/>
            <a:chOff x="930" y="2024"/>
            <a:chExt cx="453" cy="408"/>
          </a:xfrm>
        </p:grpSpPr>
        <p:sp>
          <p:nvSpPr>
            <p:cNvPr id="18488" name="Oval 2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9" name="Oval 2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0" name="Oval 2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1" name="Oval 2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92" name="Oval 2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39" name="Group 27"/>
          <p:cNvGrpSpPr>
            <a:grpSpLocks/>
          </p:cNvGrpSpPr>
          <p:nvPr/>
        </p:nvGrpSpPr>
        <p:grpSpPr bwMode="auto">
          <a:xfrm>
            <a:off x="2916238" y="3860800"/>
            <a:ext cx="554037" cy="481013"/>
            <a:chOff x="930" y="2024"/>
            <a:chExt cx="453" cy="408"/>
          </a:xfrm>
        </p:grpSpPr>
        <p:sp>
          <p:nvSpPr>
            <p:cNvPr id="18483" name="Oval 2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4" name="Oval 2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5" name="Oval 3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6" name="Oval 3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7" name="Oval 3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0" name="Group 33"/>
          <p:cNvGrpSpPr>
            <a:grpSpLocks/>
          </p:cNvGrpSpPr>
          <p:nvPr/>
        </p:nvGrpSpPr>
        <p:grpSpPr bwMode="auto">
          <a:xfrm rot="-961379">
            <a:off x="3635375" y="3789363"/>
            <a:ext cx="635000" cy="641350"/>
            <a:chOff x="930" y="2024"/>
            <a:chExt cx="453" cy="408"/>
          </a:xfrm>
        </p:grpSpPr>
        <p:sp>
          <p:nvSpPr>
            <p:cNvPr id="18478" name="Oval 3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9" name="Oval 3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0" name="Oval 3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1" name="Oval 3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82" name="Oval 3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1" name="Group 39"/>
          <p:cNvGrpSpPr>
            <a:grpSpLocks/>
          </p:cNvGrpSpPr>
          <p:nvPr/>
        </p:nvGrpSpPr>
        <p:grpSpPr bwMode="auto">
          <a:xfrm>
            <a:off x="4140200" y="4292600"/>
            <a:ext cx="792163" cy="720725"/>
            <a:chOff x="930" y="2024"/>
            <a:chExt cx="453" cy="408"/>
          </a:xfrm>
        </p:grpSpPr>
        <p:sp>
          <p:nvSpPr>
            <p:cNvPr id="18473" name="Oval 4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4" name="Oval 4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5" name="Oval 4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6" name="Oval 4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7" name="Oval 4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2" name="Group 45"/>
          <p:cNvGrpSpPr>
            <a:grpSpLocks/>
          </p:cNvGrpSpPr>
          <p:nvPr/>
        </p:nvGrpSpPr>
        <p:grpSpPr bwMode="auto">
          <a:xfrm rot="-962031">
            <a:off x="2268538" y="3789363"/>
            <a:ext cx="554037" cy="481012"/>
            <a:chOff x="930" y="2024"/>
            <a:chExt cx="453" cy="408"/>
          </a:xfrm>
        </p:grpSpPr>
        <p:sp>
          <p:nvSpPr>
            <p:cNvPr id="18468" name="Oval 46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9" name="Oval 47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0" name="Oval 48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1" name="Oval 49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72" name="Oval 50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3" name="Group 51"/>
          <p:cNvGrpSpPr>
            <a:grpSpLocks/>
          </p:cNvGrpSpPr>
          <p:nvPr/>
        </p:nvGrpSpPr>
        <p:grpSpPr bwMode="auto">
          <a:xfrm>
            <a:off x="2339975" y="4437063"/>
            <a:ext cx="635000" cy="641350"/>
            <a:chOff x="930" y="2024"/>
            <a:chExt cx="453" cy="408"/>
          </a:xfrm>
        </p:grpSpPr>
        <p:sp>
          <p:nvSpPr>
            <p:cNvPr id="18463" name="Oval 52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4" name="Oval 53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5" name="Oval 54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6" name="Oval 55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7" name="Oval 56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4" name="Group 57"/>
          <p:cNvGrpSpPr>
            <a:grpSpLocks/>
          </p:cNvGrpSpPr>
          <p:nvPr/>
        </p:nvGrpSpPr>
        <p:grpSpPr bwMode="auto">
          <a:xfrm>
            <a:off x="3419475" y="3284538"/>
            <a:ext cx="554038" cy="481012"/>
            <a:chOff x="930" y="2024"/>
            <a:chExt cx="453" cy="408"/>
          </a:xfrm>
        </p:grpSpPr>
        <p:sp>
          <p:nvSpPr>
            <p:cNvPr id="18458" name="Oval 58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9" name="Oval 59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0" name="Oval 60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1" name="Oval 61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62" name="Oval 62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5" name="Group 63"/>
          <p:cNvGrpSpPr>
            <a:grpSpLocks/>
          </p:cNvGrpSpPr>
          <p:nvPr/>
        </p:nvGrpSpPr>
        <p:grpSpPr bwMode="auto">
          <a:xfrm rot="1432906">
            <a:off x="3059113" y="4365625"/>
            <a:ext cx="792162" cy="720725"/>
            <a:chOff x="930" y="2024"/>
            <a:chExt cx="453" cy="408"/>
          </a:xfrm>
        </p:grpSpPr>
        <p:sp>
          <p:nvSpPr>
            <p:cNvPr id="18453" name="Oval 64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4" name="Oval 65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5" name="Oval 66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6" name="Oval 67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7" name="Oval 68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grpSp>
        <p:nvGrpSpPr>
          <p:cNvPr id="18446" name="Group 69"/>
          <p:cNvGrpSpPr>
            <a:grpSpLocks/>
          </p:cNvGrpSpPr>
          <p:nvPr/>
        </p:nvGrpSpPr>
        <p:grpSpPr bwMode="auto">
          <a:xfrm rot="-962031">
            <a:off x="1763713" y="4652963"/>
            <a:ext cx="554037" cy="481012"/>
            <a:chOff x="930" y="2024"/>
            <a:chExt cx="453" cy="408"/>
          </a:xfrm>
        </p:grpSpPr>
        <p:sp>
          <p:nvSpPr>
            <p:cNvPr id="18448" name="Oval 70"/>
            <p:cNvSpPr>
              <a:spLocks noChangeArrowheads="1"/>
            </p:cNvSpPr>
            <p:nvPr/>
          </p:nvSpPr>
          <p:spPr bwMode="auto">
            <a:xfrm>
              <a:off x="930" y="2024"/>
              <a:ext cx="453" cy="408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49" name="Oval 71"/>
            <p:cNvSpPr>
              <a:spLocks noChangeArrowheads="1"/>
            </p:cNvSpPr>
            <p:nvPr/>
          </p:nvSpPr>
          <p:spPr bwMode="auto">
            <a:xfrm>
              <a:off x="1066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0" name="Oval 72"/>
            <p:cNvSpPr>
              <a:spLocks noChangeArrowheads="1"/>
            </p:cNvSpPr>
            <p:nvPr/>
          </p:nvSpPr>
          <p:spPr bwMode="auto">
            <a:xfrm>
              <a:off x="1202" y="2160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1" name="Oval 73"/>
            <p:cNvSpPr>
              <a:spLocks noChangeArrowheads="1"/>
            </p:cNvSpPr>
            <p:nvPr/>
          </p:nvSpPr>
          <p:spPr bwMode="auto">
            <a:xfrm>
              <a:off x="1202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  <p:sp>
          <p:nvSpPr>
            <p:cNvPr id="18452" name="Oval 74"/>
            <p:cNvSpPr>
              <a:spLocks noChangeArrowheads="1"/>
            </p:cNvSpPr>
            <p:nvPr/>
          </p:nvSpPr>
          <p:spPr bwMode="auto">
            <a:xfrm>
              <a:off x="1066" y="2251"/>
              <a:ext cx="45" cy="4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s-CL" altLang="es-CL"/>
            </a:p>
          </p:txBody>
        </p:sp>
      </p:grpSp>
      <p:sp>
        <p:nvSpPr>
          <p:cNvPr id="18447" name="Text Box 75"/>
          <p:cNvSpPr txBox="1">
            <a:spLocks noChangeArrowheads="1"/>
          </p:cNvSpPr>
          <p:nvPr/>
        </p:nvSpPr>
        <p:spPr bwMode="auto">
          <a:xfrm>
            <a:off x="2484438" y="5661025"/>
            <a:ext cx="19510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12 : 4 =</a:t>
            </a:r>
          </a:p>
        </p:txBody>
      </p:sp>
      <p:sp>
        <p:nvSpPr>
          <p:cNvPr id="76" name="Text Box 76"/>
          <p:cNvSpPr txBox="1">
            <a:spLocks noChangeArrowheads="1"/>
          </p:cNvSpPr>
          <p:nvPr/>
        </p:nvSpPr>
        <p:spPr bwMode="auto">
          <a:xfrm>
            <a:off x="6496050" y="2876550"/>
            <a:ext cx="69762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3600">
                <a:latin typeface="Catchup"/>
              </a:rPr>
              <a:t>12</a:t>
            </a:r>
          </a:p>
          <a:p>
            <a:pPr eaLnBrk="1" hangingPunct="1"/>
            <a:r>
              <a:rPr lang="es-ES" altLang="es-CL" sz="3600" u="sng">
                <a:latin typeface="Catchup"/>
              </a:rPr>
              <a:t>-4</a:t>
            </a:r>
          </a:p>
        </p:txBody>
      </p:sp>
      <p:sp>
        <p:nvSpPr>
          <p:cNvPr id="77" name="Text Box 77"/>
          <p:cNvSpPr txBox="1">
            <a:spLocks noChangeArrowheads="1"/>
          </p:cNvSpPr>
          <p:nvPr/>
        </p:nvSpPr>
        <p:spPr bwMode="auto">
          <a:xfrm>
            <a:off x="6659563" y="4005263"/>
            <a:ext cx="4411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3600" dirty="0">
                <a:latin typeface="Catchup"/>
              </a:rPr>
              <a:t>8</a:t>
            </a:r>
            <a:endParaRPr lang="es-ES" altLang="es-CL" sz="3600" u="sng" dirty="0">
              <a:latin typeface="Catchup"/>
            </a:endParaRPr>
          </a:p>
        </p:txBody>
      </p:sp>
      <p:sp>
        <p:nvSpPr>
          <p:cNvPr id="78" name="Text Box 78"/>
          <p:cNvSpPr txBox="1">
            <a:spLocks noChangeArrowheads="1"/>
          </p:cNvSpPr>
          <p:nvPr/>
        </p:nvSpPr>
        <p:spPr bwMode="auto">
          <a:xfrm>
            <a:off x="6516688" y="4443413"/>
            <a:ext cx="5950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3600" u="sng" dirty="0">
                <a:latin typeface="Catchup"/>
              </a:rPr>
              <a:t>-4</a:t>
            </a:r>
          </a:p>
        </p:txBody>
      </p:sp>
      <p:sp>
        <p:nvSpPr>
          <p:cNvPr id="79" name="AutoShape 79"/>
          <p:cNvSpPr>
            <a:spLocks/>
          </p:cNvSpPr>
          <p:nvPr/>
        </p:nvSpPr>
        <p:spPr bwMode="auto">
          <a:xfrm>
            <a:off x="7308850" y="3068638"/>
            <a:ext cx="215900" cy="720725"/>
          </a:xfrm>
          <a:prstGeom prst="rightBrace">
            <a:avLst>
              <a:gd name="adj1" fmla="val 2781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80" name="Text Box 80"/>
          <p:cNvSpPr txBox="1">
            <a:spLocks noChangeArrowheads="1"/>
          </p:cNvSpPr>
          <p:nvPr/>
        </p:nvSpPr>
        <p:spPr bwMode="auto">
          <a:xfrm>
            <a:off x="7666038" y="3213100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400">
                <a:solidFill>
                  <a:srgbClr val="FF5050"/>
                </a:solidFill>
                <a:latin typeface="Kozuka Gothic Pro H"/>
              </a:rPr>
              <a:t>1</a:t>
            </a:r>
          </a:p>
        </p:txBody>
      </p:sp>
      <p:sp>
        <p:nvSpPr>
          <p:cNvPr id="81" name="Text Box 81"/>
          <p:cNvSpPr txBox="1">
            <a:spLocks noChangeArrowheads="1"/>
          </p:cNvSpPr>
          <p:nvPr/>
        </p:nvSpPr>
        <p:spPr bwMode="auto">
          <a:xfrm>
            <a:off x="6648628" y="4941888"/>
            <a:ext cx="4411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r>
              <a:rPr lang="es-ES" altLang="es-CL" sz="3600" dirty="0">
                <a:latin typeface="Catchup"/>
              </a:rPr>
              <a:t>4</a:t>
            </a:r>
          </a:p>
        </p:txBody>
      </p:sp>
      <p:sp>
        <p:nvSpPr>
          <p:cNvPr id="82" name="AutoShape 82"/>
          <p:cNvSpPr>
            <a:spLocks/>
          </p:cNvSpPr>
          <p:nvPr/>
        </p:nvSpPr>
        <p:spPr bwMode="auto">
          <a:xfrm>
            <a:off x="7308850" y="4149725"/>
            <a:ext cx="215900" cy="720725"/>
          </a:xfrm>
          <a:prstGeom prst="rightBrace">
            <a:avLst>
              <a:gd name="adj1" fmla="val 2781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83" name="Text Box 83"/>
          <p:cNvSpPr txBox="1">
            <a:spLocks noChangeArrowheads="1"/>
          </p:cNvSpPr>
          <p:nvPr/>
        </p:nvSpPr>
        <p:spPr bwMode="auto">
          <a:xfrm>
            <a:off x="7666038" y="4294188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400">
                <a:solidFill>
                  <a:srgbClr val="FF5050"/>
                </a:solidFill>
                <a:latin typeface="Kozuka Gothic Pro H"/>
              </a:rPr>
              <a:t>2</a:t>
            </a:r>
          </a:p>
        </p:txBody>
      </p:sp>
      <p:sp>
        <p:nvSpPr>
          <p:cNvPr id="84" name="Text Box 84"/>
          <p:cNvSpPr txBox="1">
            <a:spLocks noChangeArrowheads="1"/>
          </p:cNvSpPr>
          <p:nvPr/>
        </p:nvSpPr>
        <p:spPr bwMode="auto">
          <a:xfrm>
            <a:off x="6523038" y="5445125"/>
            <a:ext cx="5950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3600" u="sng" dirty="0">
                <a:latin typeface="Catchup"/>
              </a:rPr>
              <a:t>-4</a:t>
            </a:r>
          </a:p>
        </p:txBody>
      </p:sp>
      <p:sp>
        <p:nvSpPr>
          <p:cNvPr id="85" name="Text Box 85"/>
          <p:cNvSpPr txBox="1">
            <a:spLocks noChangeArrowheads="1"/>
          </p:cNvSpPr>
          <p:nvPr/>
        </p:nvSpPr>
        <p:spPr bwMode="auto">
          <a:xfrm>
            <a:off x="6711950" y="5956300"/>
            <a:ext cx="4524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3600" dirty="0">
                <a:latin typeface="Catchup"/>
              </a:rPr>
              <a:t>0</a:t>
            </a:r>
          </a:p>
        </p:txBody>
      </p:sp>
      <p:sp>
        <p:nvSpPr>
          <p:cNvPr id="86" name="AutoShape 86"/>
          <p:cNvSpPr>
            <a:spLocks/>
          </p:cNvSpPr>
          <p:nvPr/>
        </p:nvSpPr>
        <p:spPr bwMode="auto">
          <a:xfrm>
            <a:off x="7308850" y="5156200"/>
            <a:ext cx="215900" cy="720725"/>
          </a:xfrm>
          <a:prstGeom prst="rightBrace">
            <a:avLst>
              <a:gd name="adj1" fmla="val 2781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87" name="Text Box 87"/>
          <p:cNvSpPr txBox="1">
            <a:spLocks noChangeArrowheads="1"/>
          </p:cNvSpPr>
          <p:nvPr/>
        </p:nvSpPr>
        <p:spPr bwMode="auto">
          <a:xfrm>
            <a:off x="7666038" y="5300663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400">
                <a:solidFill>
                  <a:srgbClr val="FF5050"/>
                </a:solidFill>
                <a:latin typeface="Kozuka Gothic Pro H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341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es-ES" altLang="es-CL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TÉRMINOS DE LA DIVISIÓN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1403350" y="4005263"/>
            <a:ext cx="19669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latin typeface="Catchup"/>
              </a:rPr>
              <a:t>dividendo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5003800" y="4005263"/>
            <a:ext cx="13414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latin typeface="Catchup"/>
              </a:rPr>
              <a:t>divisor</a:t>
            </a:r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3132138" y="2349500"/>
            <a:ext cx="29098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6000">
                <a:latin typeface="Catchup"/>
              </a:rPr>
              <a:t>21 : 3 = 7</a:t>
            </a:r>
          </a:p>
        </p:txBody>
      </p:sp>
      <p:sp>
        <p:nvSpPr>
          <p:cNvPr id="27654" name="Line 8"/>
          <p:cNvSpPr>
            <a:spLocks noChangeShapeType="1"/>
          </p:cNvSpPr>
          <p:nvPr/>
        </p:nvSpPr>
        <p:spPr bwMode="auto">
          <a:xfrm flipV="1">
            <a:off x="3203575" y="3429000"/>
            <a:ext cx="214313" cy="5032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7655" name="Line 9"/>
          <p:cNvSpPr>
            <a:spLocks noChangeShapeType="1"/>
          </p:cNvSpPr>
          <p:nvPr/>
        </p:nvSpPr>
        <p:spPr bwMode="auto">
          <a:xfrm flipH="1" flipV="1">
            <a:off x="4787900" y="3429000"/>
            <a:ext cx="288925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7235825" y="2709863"/>
            <a:ext cx="1901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latin typeface="Catchup"/>
              </a:rPr>
              <a:t>cociente</a:t>
            </a:r>
          </a:p>
        </p:txBody>
      </p:sp>
      <p:sp>
        <p:nvSpPr>
          <p:cNvPr id="27657" name="Line 11"/>
          <p:cNvSpPr>
            <a:spLocks noChangeShapeType="1"/>
          </p:cNvSpPr>
          <p:nvPr/>
        </p:nvSpPr>
        <p:spPr bwMode="auto">
          <a:xfrm flipH="1">
            <a:off x="6588125" y="2997200"/>
            <a:ext cx="504825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992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2708920"/>
            <a:ext cx="3927078" cy="3898621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539552" y="620688"/>
            <a:ext cx="8275637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4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Estrategias para multiplicar un número de 3 dígitos por 1 dígito.</a:t>
            </a:r>
            <a:endParaRPr lang="es-ES_tradnl" sz="4800" b="1" dirty="0">
              <a:solidFill>
                <a:srgbClr val="00CC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058249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611560" y="804773"/>
            <a:ext cx="82085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/>
            <a:r>
              <a:rPr lang="es-ES" altLang="es-CL" sz="3600" dirty="0">
                <a:latin typeface="Calibri" panose="020F0502020204030204" pitchFamily="34" charset="0"/>
                <a:cs typeface="Calibri" panose="020F0502020204030204" pitchFamily="34" charset="0"/>
              </a:rPr>
              <a:t>Para comprobar que la división está bien hecha, multiplicamos el </a:t>
            </a:r>
            <a:r>
              <a:rPr lang="es-ES" altLang="es-CL" sz="3600" b="1" u="sng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cociente</a:t>
            </a:r>
            <a:r>
              <a:rPr lang="es-ES" altLang="es-CL" sz="36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s-ES" altLang="es-CL" sz="3600" dirty="0">
                <a:latin typeface="Calibri" panose="020F0502020204030204" pitchFamily="34" charset="0"/>
                <a:cs typeface="Calibri" panose="020F0502020204030204" pitchFamily="34" charset="0"/>
              </a:rPr>
              <a:t>por el </a:t>
            </a:r>
            <a:r>
              <a:rPr lang="es-ES" altLang="es-CL" sz="36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divisor</a:t>
            </a:r>
            <a:r>
              <a:rPr lang="es-ES" altLang="es-CL" sz="36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s-ES" altLang="es-CL" sz="3600" dirty="0">
                <a:latin typeface="Calibri" panose="020F0502020204030204" pitchFamily="34" charset="0"/>
                <a:cs typeface="Calibri" panose="020F0502020204030204" pitchFamily="34" charset="0"/>
              </a:rPr>
              <a:t>y nos tiene que dar el </a:t>
            </a:r>
            <a:r>
              <a:rPr lang="es-ES" altLang="es-CL" sz="3600" b="1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dividendo</a:t>
            </a:r>
            <a:r>
              <a:rPr lang="es-ES" altLang="es-CL" sz="36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altLang="es-C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844800" y="2767013"/>
            <a:ext cx="29432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6000">
                <a:latin typeface="Catchup"/>
              </a:rPr>
              <a:t>12 : 4 = 3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H="1">
            <a:off x="6300788" y="3414713"/>
            <a:ext cx="504825" cy="15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27313" y="5589588"/>
            <a:ext cx="496887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5000">
                <a:solidFill>
                  <a:srgbClr val="0000FF"/>
                </a:solidFill>
                <a:latin typeface="Catchup"/>
              </a:rPr>
              <a:t>3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67050" y="5589588"/>
            <a:ext cx="5175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5000">
                <a:solidFill>
                  <a:srgbClr val="0000FF"/>
                </a:solidFill>
                <a:latin typeface="Catchup"/>
              </a:rPr>
              <a:t>x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716463" y="4422775"/>
            <a:ext cx="13414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solidFill>
                  <a:srgbClr val="0000FF"/>
                </a:solidFill>
                <a:latin typeface="Catchup"/>
              </a:rPr>
              <a:t>divisor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4500563" y="3846513"/>
            <a:ext cx="288925" cy="431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563938" y="5589588"/>
            <a:ext cx="525462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5000">
                <a:solidFill>
                  <a:srgbClr val="0000FF"/>
                </a:solidFill>
                <a:latin typeface="Catchup"/>
              </a:rPr>
              <a:t>4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116013" y="4422775"/>
            <a:ext cx="19669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>
                <a:solidFill>
                  <a:srgbClr val="0000FF"/>
                </a:solidFill>
                <a:latin typeface="Catchup"/>
              </a:rPr>
              <a:t>dividendo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2916238" y="3846513"/>
            <a:ext cx="214312" cy="5032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4140200" y="5599113"/>
            <a:ext cx="54927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5000">
                <a:solidFill>
                  <a:srgbClr val="0000FF"/>
                </a:solidFill>
                <a:latin typeface="Catchup"/>
              </a:rPr>
              <a:t>=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716463" y="5599113"/>
            <a:ext cx="774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5000">
                <a:solidFill>
                  <a:srgbClr val="0000FF"/>
                </a:solidFill>
                <a:latin typeface="Catchup"/>
              </a:rPr>
              <a:t>12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6920976" y="3010693"/>
            <a:ext cx="1901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2800" dirty="0">
                <a:solidFill>
                  <a:srgbClr val="0000FF"/>
                </a:solidFill>
                <a:latin typeface="Catchup"/>
              </a:rPr>
              <a:t>cociente</a:t>
            </a:r>
          </a:p>
        </p:txBody>
      </p:sp>
    </p:spTree>
    <p:extLst>
      <p:ext uri="{BB962C8B-B14F-4D97-AF65-F5344CB8AC3E}">
        <p14:creationId xmlns:p14="http://schemas.microsoft.com/office/powerpoint/2010/main" val="253428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210344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3796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565275"/>
            <a:ext cx="6111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13414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205898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63" y="1385888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1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3733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1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6" name="Picture 1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65576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7" name="Picture 1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77653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8" name="Picture 1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565275"/>
            <a:ext cx="61118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9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001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0" name="Picture 1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3943350"/>
            <a:ext cx="61277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1" name="Picture 1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1655763"/>
            <a:ext cx="611188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2" name="Picture 2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3540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3" name="Picture 2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2463800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4" name="Picture 2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5" name="Picture 2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7195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6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93590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4820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565275"/>
            <a:ext cx="6111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13414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700" y="205898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63" y="1385888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7" name="Picture 1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8" name="Picture 1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3733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9" name="Picture 1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0" name="Picture 1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65576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1" name="Picture 1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77653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2" name="Picture 1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565275"/>
            <a:ext cx="611187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3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001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4" name="Picture 1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3943350"/>
            <a:ext cx="61277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5" name="Picture 1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1655763"/>
            <a:ext cx="611188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6" name="Picture 2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3540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7" name="Picture 2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2463800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8" name="Picture 2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9" name="Picture 2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7195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40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4847" name="Freeform 31"/>
          <p:cNvSpPr>
            <a:spLocks/>
          </p:cNvSpPr>
          <p:nvPr/>
        </p:nvSpPr>
        <p:spPr bwMode="auto">
          <a:xfrm>
            <a:off x="-180975" y="1330325"/>
            <a:ext cx="4524375" cy="1546225"/>
          </a:xfrm>
          <a:custGeom>
            <a:avLst/>
            <a:gdLst>
              <a:gd name="T0" fmla="*/ 380544356 w 2850"/>
              <a:gd name="T1" fmla="*/ 587197251 h 974"/>
              <a:gd name="T2" fmla="*/ 380544356 w 2850"/>
              <a:gd name="T3" fmla="*/ 1045865772 h 974"/>
              <a:gd name="T4" fmla="*/ 496471603 w 2850"/>
              <a:gd name="T5" fmla="*/ 1844754706 h 974"/>
              <a:gd name="T6" fmla="*/ 1638101398 w 2850"/>
              <a:gd name="T7" fmla="*/ 1617940304 h 974"/>
              <a:gd name="T8" fmla="*/ 2147483647 w 2850"/>
              <a:gd name="T9" fmla="*/ 1502013145 h 974"/>
              <a:gd name="T10" fmla="*/ 2147483647 w 2850"/>
              <a:gd name="T11" fmla="*/ 1844754706 h 974"/>
              <a:gd name="T12" fmla="*/ 2147483647 w 2850"/>
              <a:gd name="T13" fmla="*/ 1617940304 h 974"/>
              <a:gd name="T14" fmla="*/ 2147483647 w 2850"/>
              <a:gd name="T15" fmla="*/ 1502013145 h 974"/>
              <a:gd name="T16" fmla="*/ 2147483647 w 2850"/>
              <a:gd name="T17" fmla="*/ 2074089661 h 974"/>
              <a:gd name="T18" fmla="*/ 2147483647 w 2850"/>
              <a:gd name="T19" fmla="*/ 2147483647 h 974"/>
              <a:gd name="T20" fmla="*/ 2147483647 w 2850"/>
              <a:gd name="T21" fmla="*/ 2147483647 h 974"/>
              <a:gd name="T22" fmla="*/ 2147483647 w 2850"/>
              <a:gd name="T23" fmla="*/ 703124410 h 974"/>
              <a:gd name="T24" fmla="*/ 2147483647 w 2850"/>
              <a:gd name="T25" fmla="*/ 131048142 h 974"/>
              <a:gd name="T26" fmla="*/ 2147483647 w 2850"/>
              <a:gd name="T27" fmla="*/ 17641889 h 974"/>
              <a:gd name="T28" fmla="*/ 2147483647 w 2850"/>
              <a:gd name="T29" fmla="*/ 244455988 h 974"/>
              <a:gd name="T30" fmla="*/ 380544356 w 2850"/>
              <a:gd name="T31" fmla="*/ 587197251 h 9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850"/>
              <a:gd name="T49" fmla="*/ 0 h 974"/>
              <a:gd name="T50" fmla="*/ 2850 w 2850"/>
              <a:gd name="T51" fmla="*/ 974 h 9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850" h="974">
                <a:moveTo>
                  <a:pt x="151" y="233"/>
                </a:moveTo>
                <a:cubicBezTo>
                  <a:pt x="0" y="286"/>
                  <a:pt x="143" y="332"/>
                  <a:pt x="151" y="415"/>
                </a:cubicBezTo>
                <a:cubicBezTo>
                  <a:pt x="159" y="498"/>
                  <a:pt x="114" y="694"/>
                  <a:pt x="197" y="732"/>
                </a:cubicBezTo>
                <a:cubicBezTo>
                  <a:pt x="280" y="770"/>
                  <a:pt x="514" y="665"/>
                  <a:pt x="650" y="642"/>
                </a:cubicBezTo>
                <a:cubicBezTo>
                  <a:pt x="786" y="619"/>
                  <a:pt x="938" y="581"/>
                  <a:pt x="1013" y="596"/>
                </a:cubicBezTo>
                <a:cubicBezTo>
                  <a:pt x="1088" y="611"/>
                  <a:pt x="1006" y="724"/>
                  <a:pt x="1104" y="732"/>
                </a:cubicBezTo>
                <a:cubicBezTo>
                  <a:pt x="1202" y="740"/>
                  <a:pt x="1475" y="665"/>
                  <a:pt x="1603" y="642"/>
                </a:cubicBezTo>
                <a:cubicBezTo>
                  <a:pt x="1731" y="619"/>
                  <a:pt x="1822" y="566"/>
                  <a:pt x="1875" y="596"/>
                </a:cubicBezTo>
                <a:cubicBezTo>
                  <a:pt x="1928" y="626"/>
                  <a:pt x="1897" y="770"/>
                  <a:pt x="1920" y="823"/>
                </a:cubicBezTo>
                <a:cubicBezTo>
                  <a:pt x="1943" y="876"/>
                  <a:pt x="1943" y="907"/>
                  <a:pt x="2011" y="914"/>
                </a:cubicBezTo>
                <a:cubicBezTo>
                  <a:pt x="2079" y="921"/>
                  <a:pt x="2201" y="974"/>
                  <a:pt x="2329" y="868"/>
                </a:cubicBezTo>
                <a:cubicBezTo>
                  <a:pt x="2457" y="762"/>
                  <a:pt x="2714" y="415"/>
                  <a:pt x="2782" y="279"/>
                </a:cubicBezTo>
                <a:cubicBezTo>
                  <a:pt x="2850" y="143"/>
                  <a:pt x="2850" y="97"/>
                  <a:pt x="2737" y="52"/>
                </a:cubicBezTo>
                <a:cubicBezTo>
                  <a:pt x="2624" y="7"/>
                  <a:pt x="2382" y="0"/>
                  <a:pt x="2102" y="7"/>
                </a:cubicBezTo>
                <a:cubicBezTo>
                  <a:pt x="1822" y="14"/>
                  <a:pt x="1384" y="59"/>
                  <a:pt x="1059" y="97"/>
                </a:cubicBezTo>
                <a:cubicBezTo>
                  <a:pt x="734" y="135"/>
                  <a:pt x="302" y="180"/>
                  <a:pt x="151" y="233"/>
                </a:cubicBezTo>
                <a:close/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771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210344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  <a:endParaRPr lang="es-ES" altLang="es-CL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5844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3733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0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77653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1" name="Picture 1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001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2" name="Picture 1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3943350"/>
            <a:ext cx="61277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3" name="Picture 1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3540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4" name="Picture 1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2463800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5" name="Picture 1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6" name="Picture 1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7195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7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5864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14430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5" name="Picture 2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6" name="Picture 2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7" name="Picture 2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8" name="Picture 2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9" name="Picture 2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0" name="Picture 3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79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2" y="153195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6868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3733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3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776538"/>
            <a:ext cx="6127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5" name="Picture 1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3001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6" name="Picture 1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3943350"/>
            <a:ext cx="612775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7" name="Picture 1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863" y="3540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8" name="Picture 1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2463800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9" name="Picture 1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0" name="Picture 1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719513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1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6888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14430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9" name="Picture 2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0" name="Picture 2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1" name="Picture 2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2" name="Picture 2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3" name="Picture 2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4" name="Picture 3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5" name="Freeform 31"/>
          <p:cNvSpPr>
            <a:spLocks/>
          </p:cNvSpPr>
          <p:nvPr/>
        </p:nvSpPr>
        <p:spPr bwMode="auto">
          <a:xfrm>
            <a:off x="0" y="2325688"/>
            <a:ext cx="2292350" cy="2517775"/>
          </a:xfrm>
          <a:custGeom>
            <a:avLst/>
            <a:gdLst>
              <a:gd name="T0" fmla="*/ 2147483647 w 1444"/>
              <a:gd name="T1" fmla="*/ 723285613 h 1586"/>
              <a:gd name="T2" fmla="*/ 2147483647 w 1444"/>
              <a:gd name="T3" fmla="*/ 1638101455 h 1586"/>
              <a:gd name="T4" fmla="*/ 2147483647 w 1444"/>
              <a:gd name="T5" fmla="*/ 2147483647 h 1586"/>
              <a:gd name="T6" fmla="*/ 2147483647 w 1444"/>
              <a:gd name="T7" fmla="*/ 2147483647 h 1586"/>
              <a:gd name="T8" fmla="*/ 1885077031 w 1444"/>
              <a:gd name="T9" fmla="*/ 2147483647 h 1586"/>
              <a:gd name="T10" fmla="*/ 284778453 w 1444"/>
              <a:gd name="T11" fmla="*/ 2147483647 h 1586"/>
              <a:gd name="T12" fmla="*/ 171370617 w 1444"/>
              <a:gd name="T13" fmla="*/ 2147483647 h 1586"/>
              <a:gd name="T14" fmla="*/ 171370617 w 1444"/>
              <a:gd name="T15" fmla="*/ 836692014 h 1586"/>
              <a:gd name="T16" fmla="*/ 1086188167 w 1444"/>
              <a:gd name="T17" fmla="*/ 380544370 h 1586"/>
              <a:gd name="T18" fmla="*/ 1655743287 w 1444"/>
              <a:gd name="T19" fmla="*/ 37803138 h 1586"/>
              <a:gd name="T20" fmla="*/ 2114411966 w 1444"/>
              <a:gd name="T21" fmla="*/ 151209378 h 1586"/>
              <a:gd name="T22" fmla="*/ 2147483647 w 1444"/>
              <a:gd name="T23" fmla="*/ 493950671 h 1586"/>
              <a:gd name="T24" fmla="*/ 2147483647 w 1444"/>
              <a:gd name="T25" fmla="*/ 264617218 h 1586"/>
              <a:gd name="T26" fmla="*/ 2147483647 w 1444"/>
              <a:gd name="T27" fmla="*/ 264617218 h 1586"/>
              <a:gd name="T28" fmla="*/ 2147483647 w 1444"/>
              <a:gd name="T29" fmla="*/ 723285613 h 158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444"/>
              <a:gd name="T46" fmla="*/ 0 h 1586"/>
              <a:gd name="T47" fmla="*/ 1444 w 1444"/>
              <a:gd name="T48" fmla="*/ 1586 h 158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444" h="1586">
                <a:moveTo>
                  <a:pt x="1429" y="287"/>
                </a:moveTo>
                <a:cubicBezTo>
                  <a:pt x="1421" y="378"/>
                  <a:pt x="1300" y="552"/>
                  <a:pt x="1292" y="650"/>
                </a:cubicBezTo>
                <a:cubicBezTo>
                  <a:pt x="1284" y="748"/>
                  <a:pt x="1375" y="778"/>
                  <a:pt x="1383" y="876"/>
                </a:cubicBezTo>
                <a:cubicBezTo>
                  <a:pt x="1391" y="974"/>
                  <a:pt x="1444" y="1133"/>
                  <a:pt x="1338" y="1239"/>
                </a:cubicBezTo>
                <a:cubicBezTo>
                  <a:pt x="1232" y="1345"/>
                  <a:pt x="952" y="1466"/>
                  <a:pt x="748" y="1511"/>
                </a:cubicBezTo>
                <a:cubicBezTo>
                  <a:pt x="544" y="1556"/>
                  <a:pt x="226" y="1586"/>
                  <a:pt x="113" y="1511"/>
                </a:cubicBezTo>
                <a:cubicBezTo>
                  <a:pt x="0" y="1436"/>
                  <a:pt x="76" y="1255"/>
                  <a:pt x="68" y="1058"/>
                </a:cubicBezTo>
                <a:cubicBezTo>
                  <a:pt x="60" y="861"/>
                  <a:pt x="8" y="483"/>
                  <a:pt x="68" y="332"/>
                </a:cubicBezTo>
                <a:cubicBezTo>
                  <a:pt x="128" y="181"/>
                  <a:pt x="333" y="204"/>
                  <a:pt x="431" y="151"/>
                </a:cubicBezTo>
                <a:cubicBezTo>
                  <a:pt x="529" y="98"/>
                  <a:pt x="589" y="30"/>
                  <a:pt x="657" y="15"/>
                </a:cubicBezTo>
                <a:cubicBezTo>
                  <a:pt x="725" y="0"/>
                  <a:pt x="786" y="30"/>
                  <a:pt x="839" y="60"/>
                </a:cubicBezTo>
                <a:cubicBezTo>
                  <a:pt x="892" y="90"/>
                  <a:pt x="922" y="189"/>
                  <a:pt x="975" y="196"/>
                </a:cubicBezTo>
                <a:cubicBezTo>
                  <a:pt x="1028" y="203"/>
                  <a:pt x="1096" y="120"/>
                  <a:pt x="1156" y="105"/>
                </a:cubicBezTo>
                <a:cubicBezTo>
                  <a:pt x="1216" y="90"/>
                  <a:pt x="1292" y="75"/>
                  <a:pt x="1338" y="105"/>
                </a:cubicBezTo>
                <a:cubicBezTo>
                  <a:pt x="1384" y="135"/>
                  <a:pt x="1437" y="196"/>
                  <a:pt x="1429" y="287"/>
                </a:cubicBezTo>
                <a:close/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151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2245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7892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7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7905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14430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6" name="Picture 1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7" name="Picture 1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8" name="Picture 2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09" name="Picture 2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0" name="Picture 2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1" name="Picture 2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2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75" y="2740025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3" name="Picture 2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4" name="Picture 2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5" name="Picture 2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6" name="Picture 2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25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7" name="Picture 2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918" name="Picture 3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98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748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exacto.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8916" name="Picture 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588" y="2778125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288" y="27320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13" y="385445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2058988"/>
            <a:ext cx="611187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0" name="Picture 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822575"/>
            <a:ext cx="612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1" name="Picture 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675" y="376396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2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3" y="340518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8929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14430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0" name="Picture 1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1" name="Picture 1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2" name="Picture 2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3" name="Picture 2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4" name="Picture 2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5" name="Picture 2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6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75" y="2740025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7" name="Picture 2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8" name="Picture 2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39" name="Picture 2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40" name="Picture 2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25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41" name="Picture 2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42" name="Picture 3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98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43" name="Freeform 31"/>
          <p:cNvSpPr>
            <a:spLocks/>
          </p:cNvSpPr>
          <p:nvPr/>
        </p:nvSpPr>
        <p:spPr bwMode="auto">
          <a:xfrm>
            <a:off x="2100263" y="1544638"/>
            <a:ext cx="2519362" cy="3216275"/>
          </a:xfrm>
          <a:custGeom>
            <a:avLst/>
            <a:gdLst>
              <a:gd name="T0" fmla="*/ 2147483647 w 1587"/>
              <a:gd name="T1" fmla="*/ 705643778 h 2026"/>
              <a:gd name="T2" fmla="*/ 2147483647 w 1587"/>
              <a:gd name="T3" fmla="*/ 1161792942 h 2026"/>
              <a:gd name="T4" fmla="*/ 2147483647 w 1587"/>
              <a:gd name="T5" fmla="*/ 2076609043 h 2026"/>
              <a:gd name="T6" fmla="*/ 1751507707 w 1587"/>
              <a:gd name="T7" fmla="*/ 1963202833 h 2026"/>
              <a:gd name="T8" fmla="*/ 1408766234 w 1587"/>
              <a:gd name="T9" fmla="*/ 1963202833 h 2026"/>
              <a:gd name="T10" fmla="*/ 609877702 w 1587"/>
              <a:gd name="T11" fmla="*/ 1620461269 h 2026"/>
              <a:gd name="T12" fmla="*/ 151209348 w 1587"/>
              <a:gd name="T13" fmla="*/ 2147483647 h 2026"/>
              <a:gd name="T14" fmla="*/ 380542707 w 1587"/>
              <a:gd name="T15" fmla="*/ 2147483647 h 2026"/>
              <a:gd name="T16" fmla="*/ 151209348 w 1587"/>
              <a:gd name="T17" fmla="*/ 2147483647 h 2026"/>
              <a:gd name="T18" fmla="*/ 1295360054 w 1587"/>
              <a:gd name="T19" fmla="*/ 2147483647 h 2026"/>
              <a:gd name="T20" fmla="*/ 2147483647 w 1587"/>
              <a:gd name="T21" fmla="*/ 2147483647 h 2026"/>
              <a:gd name="T22" fmla="*/ 2147483647 w 1587"/>
              <a:gd name="T23" fmla="*/ 589716619 h 2026"/>
              <a:gd name="T24" fmla="*/ 2147483647 w 1587"/>
              <a:gd name="T25" fmla="*/ 705643778 h 2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87"/>
              <a:gd name="T40" fmla="*/ 0 h 2026"/>
              <a:gd name="T41" fmla="*/ 1587 w 1587"/>
              <a:gd name="T42" fmla="*/ 2026 h 2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87" h="2026">
                <a:moveTo>
                  <a:pt x="1330" y="280"/>
                </a:moveTo>
                <a:cubicBezTo>
                  <a:pt x="1277" y="318"/>
                  <a:pt x="1254" y="370"/>
                  <a:pt x="1194" y="461"/>
                </a:cubicBezTo>
                <a:cubicBezTo>
                  <a:pt x="1134" y="552"/>
                  <a:pt x="1050" y="771"/>
                  <a:pt x="967" y="824"/>
                </a:cubicBezTo>
                <a:cubicBezTo>
                  <a:pt x="884" y="877"/>
                  <a:pt x="763" y="787"/>
                  <a:pt x="695" y="779"/>
                </a:cubicBezTo>
                <a:cubicBezTo>
                  <a:pt x="627" y="771"/>
                  <a:pt x="634" y="802"/>
                  <a:pt x="559" y="779"/>
                </a:cubicBezTo>
                <a:cubicBezTo>
                  <a:pt x="484" y="756"/>
                  <a:pt x="325" y="598"/>
                  <a:pt x="242" y="643"/>
                </a:cubicBezTo>
                <a:cubicBezTo>
                  <a:pt x="159" y="688"/>
                  <a:pt x="75" y="915"/>
                  <a:pt x="60" y="1051"/>
                </a:cubicBezTo>
                <a:cubicBezTo>
                  <a:pt x="45" y="1187"/>
                  <a:pt x="151" y="1323"/>
                  <a:pt x="151" y="1459"/>
                </a:cubicBezTo>
                <a:cubicBezTo>
                  <a:pt x="151" y="1595"/>
                  <a:pt x="0" y="1776"/>
                  <a:pt x="60" y="1867"/>
                </a:cubicBezTo>
                <a:cubicBezTo>
                  <a:pt x="120" y="1958"/>
                  <a:pt x="287" y="2026"/>
                  <a:pt x="514" y="2003"/>
                </a:cubicBezTo>
                <a:cubicBezTo>
                  <a:pt x="741" y="1980"/>
                  <a:pt x="1255" y="2026"/>
                  <a:pt x="1421" y="1731"/>
                </a:cubicBezTo>
                <a:cubicBezTo>
                  <a:pt x="1587" y="1436"/>
                  <a:pt x="1527" y="468"/>
                  <a:pt x="1512" y="234"/>
                </a:cubicBezTo>
                <a:cubicBezTo>
                  <a:pt x="1497" y="0"/>
                  <a:pt x="1383" y="242"/>
                  <a:pt x="1330" y="280"/>
                </a:cubicBezTo>
                <a:close/>
              </a:path>
            </a:pathLst>
          </a:custGeom>
          <a:noFill/>
          <a:ln w="952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604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Divide estos 21 pasteles en 3 bandejas de manera que el reparto sea </a:t>
            </a:r>
            <a:r>
              <a:rPr lang="es-ES" altLang="es-CL" sz="28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exacto.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1341438"/>
            <a:ext cx="4572000" cy="3527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500063" y="5013325"/>
            <a:ext cx="75088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21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363663" y="5013325"/>
            <a:ext cx="13573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: 3 = 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484438" y="5013325"/>
            <a:ext cx="48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s-ES" altLang="es-CL" sz="4800">
                <a:solidFill>
                  <a:srgbClr val="0000FF"/>
                </a:solidFill>
                <a:latin typeface="Catchup"/>
              </a:rPr>
              <a:t>7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4716463" y="1341438"/>
            <a:ext cx="4248150" cy="1081087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4716463" y="256540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4716463" y="3790950"/>
            <a:ext cx="4248150" cy="1081088"/>
          </a:xfrm>
          <a:prstGeom prst="rect">
            <a:avLst/>
          </a:prstGeom>
          <a:solidFill>
            <a:srgbClr val="00C800"/>
          </a:solidFill>
          <a:ln w="57150" cmpd="thinThick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CL"/>
          </a:p>
        </p:txBody>
      </p:sp>
      <p:pic>
        <p:nvPicPr>
          <p:cNvPr id="39946" name="Picture 1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1443038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7" name="Picture 1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8" name="Picture 1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9" name="Picture 1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1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0" name="Picture 1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1484313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1" name="Picture 1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2" name="Picture 1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425" y="1484313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3" name="Picture 1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75" y="2740025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4" name="Picture 1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13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5" name="Picture 1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6" name="Picture 2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7" name="Picture 21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925" y="27813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8" name="Picture 22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163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9" name="Picture 23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988" y="27813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0" name="Picture 24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75" y="3921125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1" name="Picture 25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038" y="39624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2" name="Picture 26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300" y="39624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3" name="Picture 27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9624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4" name="Picture 28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962400"/>
            <a:ext cx="6111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5" name="Picture 29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063" y="39624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66" name="Picture 30" descr="MC900436337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962400"/>
            <a:ext cx="6111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48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Estimación del cociente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Para trabajar una división estimada, solo se debe aproximar el resultado o cociente de ella.</a:t>
            </a:r>
          </a:p>
          <a:p>
            <a:endParaRPr lang="es-CL" dirty="0"/>
          </a:p>
          <a:p>
            <a:r>
              <a:rPr lang="es-CL" dirty="0" smtClean="0"/>
              <a:t>Ejemplo: 136: 4 = 34</a:t>
            </a:r>
          </a:p>
          <a:p>
            <a:endParaRPr lang="es-CL" dirty="0"/>
          </a:p>
          <a:p>
            <a:r>
              <a:rPr lang="es-CL" dirty="0" smtClean="0"/>
              <a:t>Por lo tanto el cociente es 34 y queda estimado a 30, ya que la unidad no es ni supera el 5.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149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Descomposición del dividendo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En la siguiente división se  descompone el dividendo en </a:t>
            </a:r>
            <a:r>
              <a:rPr lang="es-ES" dirty="0"/>
              <a:t>decenas y unidades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39 </a:t>
            </a:r>
            <a:r>
              <a:rPr lang="es-ES" dirty="0"/>
              <a:t>: 3 = (30 +  9) : </a:t>
            </a:r>
            <a:r>
              <a:rPr lang="es-ES" dirty="0" smtClean="0"/>
              <a:t>3</a:t>
            </a:r>
            <a:endParaRPr lang="es-CL" dirty="0"/>
          </a:p>
          <a:p>
            <a:pPr marL="0" indent="0">
              <a:buNone/>
            </a:pPr>
            <a:r>
              <a:rPr lang="es-ES" dirty="0" smtClean="0"/>
              <a:t>              30  </a:t>
            </a:r>
            <a:r>
              <a:rPr lang="es-ES" dirty="0"/>
              <a:t>:   3   +  9  :  3 </a:t>
            </a:r>
            <a:endParaRPr lang="es-CL" dirty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</a:t>
            </a:r>
            <a:r>
              <a:rPr lang="es-ES" dirty="0"/>
              <a:t>10        +     3</a:t>
            </a:r>
            <a:endParaRPr lang="es-CL" dirty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13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b="1" i="1" u="sng" dirty="0" smtClean="0"/>
              <a:t>«Siempre» ambos dígitos del dividendo deben ser divisibles por el divisor.</a:t>
            </a:r>
            <a:endParaRPr lang="es-CL" b="1" i="1" u="sng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5329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L" sz="2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1:</a:t>
            </a:r>
            <a:r>
              <a:rPr lang="es-CL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representación con bloques </a:t>
            </a:r>
            <a:b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multibase cada factor.</a:t>
            </a:r>
            <a:endParaRPr lang="es-CL" sz="28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4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2088"/>
            <a:ext cx="4999037" cy="459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CuadroTexto 3"/>
          <p:cNvSpPr txBox="1">
            <a:spLocks noChangeArrowheads="1"/>
          </p:cNvSpPr>
          <p:nvPr/>
        </p:nvSpPr>
        <p:spPr bwMode="auto">
          <a:xfrm>
            <a:off x="5220072" y="1827213"/>
            <a:ext cx="367310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s-CL" altLang="es-CL" dirty="0">
                <a:solidFill>
                  <a:schemeClr val="tx1"/>
                </a:solidFill>
                <a:latin typeface="Calibri" pitchFamily="34" charset="0"/>
              </a:rPr>
              <a:t>Junta las centenas, junta las decenas y junta las unidades.</a:t>
            </a:r>
          </a:p>
          <a:p>
            <a:pPr algn="just"/>
            <a:endParaRPr lang="es-CL" altLang="es-CL" dirty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r>
              <a:rPr lang="es-CL" altLang="es-CL" dirty="0">
                <a:solidFill>
                  <a:schemeClr val="tx1"/>
                </a:solidFill>
                <a:latin typeface="Calibri" pitchFamily="34" charset="0"/>
              </a:rPr>
              <a:t>Suma las centenas, las decenas y las unidades para hallar el </a:t>
            </a:r>
            <a:r>
              <a:rPr lang="es-CL" altLang="es-CL" dirty="0" smtClean="0">
                <a:solidFill>
                  <a:schemeClr val="tx1"/>
                </a:solidFill>
                <a:latin typeface="Calibri" pitchFamily="34" charset="0"/>
              </a:rPr>
              <a:t>producto.</a:t>
            </a:r>
            <a:endParaRPr lang="es-CL" altLang="es-CL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44042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Elipse"/>
          <p:cNvSpPr/>
          <p:nvPr/>
        </p:nvSpPr>
        <p:spPr>
          <a:xfrm>
            <a:off x="773113" y="4005263"/>
            <a:ext cx="539750" cy="53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L"/>
          </a:p>
        </p:txBody>
      </p:sp>
      <p:sp>
        <p:nvSpPr>
          <p:cNvPr id="8" name="7 Rectángulo"/>
          <p:cNvSpPr/>
          <p:nvPr/>
        </p:nvSpPr>
        <p:spPr>
          <a:xfrm>
            <a:off x="467544" y="3740150"/>
            <a:ext cx="810101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5400" b="1" dirty="0" smtClean="0">
                <a:solidFill>
                  <a:srgbClr val="0783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¡HASTA PRONTO!</a:t>
            </a:r>
            <a:endParaRPr lang="es-ES" sz="5400" b="1" dirty="0">
              <a:solidFill>
                <a:srgbClr val="0783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36712"/>
            <a:ext cx="4291012" cy="260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87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L" sz="2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Estrategia2: </a:t>
            </a:r>
            <a:r>
              <a:rPr lang="es-CL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CL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representación con </a:t>
            </a:r>
            <a:b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bloques multibase, por reagrupación.</a:t>
            </a:r>
            <a:endParaRPr lang="es-CL" sz="28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916832"/>
            <a:ext cx="814053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4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71265"/>
          </a:xfrm>
        </p:spPr>
        <p:txBody>
          <a:bodyPr rtlCol="0">
            <a:noAutofit/>
          </a:bodyPr>
          <a:lstStyle/>
          <a:p>
            <a:pPr algn="ctr" eaLnBrk="1" hangingPunct="1">
              <a:defRPr/>
            </a:pPr>
            <a:r>
              <a:rPr lang="es-CL" sz="2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3: </a:t>
            </a:r>
            <a:r>
              <a:rPr lang="es-CL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CL" sz="2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Descomponer el producto, según valores de posición.</a:t>
            </a:r>
            <a:endParaRPr lang="es-CL" sz="28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1270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32" y="1700808"/>
            <a:ext cx="8176136" cy="494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497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336969"/>
              </p:ext>
            </p:extLst>
          </p:nvPr>
        </p:nvGraphicFramePr>
        <p:xfrm>
          <a:off x="996702" y="1909474"/>
          <a:ext cx="5879553" cy="2343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959851"/>
                <a:gridCol w="1959851"/>
                <a:gridCol w="1959851"/>
              </a:tblGrid>
              <a:tr h="366889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Centenas</a:t>
                      </a:r>
                      <a:endParaRPr lang="es-CL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Decenas</a:t>
                      </a:r>
                      <a:endParaRPr lang="es-CL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Unidades</a:t>
                      </a:r>
                      <a:endParaRPr lang="es-CL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6551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2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5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6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67544" y="362496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CL" sz="32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 3:</a:t>
            </a:r>
            <a:r>
              <a:rPr lang="es-CL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sz="32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Descomponer el producto, según valores de posición.</a:t>
            </a:r>
            <a:endParaRPr lang="es-CL" sz="32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1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456935"/>
              </p:ext>
            </p:extLst>
          </p:nvPr>
        </p:nvGraphicFramePr>
        <p:xfrm>
          <a:off x="7524328" y="1843237"/>
          <a:ext cx="1296144" cy="240967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96144"/>
              </a:tblGrid>
              <a:tr h="848068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Unidades</a:t>
                      </a:r>
                      <a:endParaRPr lang="es-CL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607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2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Conector recto 14"/>
          <p:cNvCxnSpPr/>
          <p:nvPr/>
        </p:nvCxnSpPr>
        <p:spPr>
          <a:xfrm>
            <a:off x="1668463" y="3667125"/>
            <a:ext cx="5040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3419475" y="3667125"/>
            <a:ext cx="936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2" name="CuadroTexto 31"/>
          <p:cNvSpPr txBox="1">
            <a:spLocks noChangeArrowheads="1"/>
          </p:cNvSpPr>
          <p:nvPr/>
        </p:nvSpPr>
        <p:spPr bwMode="auto">
          <a:xfrm>
            <a:off x="5462588" y="3719513"/>
            <a:ext cx="9350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" name="CuadroTexto 34"/>
          <p:cNvSpPr txBox="1">
            <a:spLocks noChangeArrowheads="1"/>
          </p:cNvSpPr>
          <p:nvPr/>
        </p:nvSpPr>
        <p:spPr bwMode="auto">
          <a:xfrm>
            <a:off x="1458913" y="4305300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6" name="CuadroTexto 35"/>
          <p:cNvSpPr txBox="1">
            <a:spLocks noChangeArrowheads="1"/>
          </p:cNvSpPr>
          <p:nvPr/>
        </p:nvSpPr>
        <p:spPr bwMode="auto">
          <a:xfrm>
            <a:off x="5472113" y="4386263"/>
            <a:ext cx="9366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4800" b="1" dirty="0">
                <a:solidFill>
                  <a:schemeClr val="tx1"/>
                </a:solidFill>
                <a:latin typeface="Calibri" pitchFamily="34" charset="0"/>
              </a:rPr>
              <a:t>*</a:t>
            </a:r>
          </a:p>
        </p:txBody>
      </p:sp>
      <p:sp>
        <p:nvSpPr>
          <p:cNvPr id="37" name="CuadroTexto 36"/>
          <p:cNvSpPr txBox="1">
            <a:spLocks noChangeArrowheads="1"/>
          </p:cNvSpPr>
          <p:nvPr/>
        </p:nvSpPr>
        <p:spPr bwMode="auto">
          <a:xfrm>
            <a:off x="3465513" y="4337050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" name="CuadroTexto 37"/>
          <p:cNvSpPr txBox="1">
            <a:spLocks noChangeArrowheads="1"/>
          </p:cNvSpPr>
          <p:nvPr/>
        </p:nvSpPr>
        <p:spPr bwMode="auto">
          <a:xfrm>
            <a:off x="1458913" y="4941888"/>
            <a:ext cx="936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9" name="CuadroTexto 38"/>
          <p:cNvSpPr txBox="1">
            <a:spLocks noChangeArrowheads="1"/>
          </p:cNvSpPr>
          <p:nvPr/>
        </p:nvSpPr>
        <p:spPr bwMode="auto">
          <a:xfrm>
            <a:off x="3444875" y="4967288"/>
            <a:ext cx="9572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5400" b="1" dirty="0">
                <a:solidFill>
                  <a:schemeClr val="tx1"/>
                </a:solidFill>
                <a:latin typeface="Calibri" pitchFamily="34" charset="0"/>
              </a:rPr>
              <a:t>*</a:t>
            </a:r>
          </a:p>
        </p:txBody>
      </p:sp>
      <p:sp>
        <p:nvSpPr>
          <p:cNvPr id="40" name="CuadroTexto 39"/>
          <p:cNvSpPr txBox="1">
            <a:spLocks noChangeArrowheads="1"/>
          </p:cNvSpPr>
          <p:nvPr/>
        </p:nvSpPr>
        <p:spPr bwMode="auto">
          <a:xfrm>
            <a:off x="5459413" y="4921251"/>
            <a:ext cx="949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4800" b="1" dirty="0">
                <a:solidFill>
                  <a:schemeClr val="tx1"/>
                </a:solidFill>
                <a:latin typeface="Calibri" pitchFamily="34" charset="0"/>
              </a:rPr>
              <a:t>*</a:t>
            </a:r>
          </a:p>
        </p:txBody>
      </p:sp>
      <p:sp>
        <p:nvSpPr>
          <p:cNvPr id="12305" name="CuadroTexto 40"/>
          <p:cNvSpPr txBox="1">
            <a:spLocks noChangeArrowheads="1"/>
          </p:cNvSpPr>
          <p:nvPr/>
        </p:nvSpPr>
        <p:spPr bwMode="auto">
          <a:xfrm>
            <a:off x="315913" y="4921250"/>
            <a:ext cx="936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+</a:t>
            </a:r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611188" y="5507038"/>
            <a:ext cx="6097587" cy="20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>
            <a:spLocks noChangeArrowheads="1"/>
          </p:cNvSpPr>
          <p:nvPr/>
        </p:nvSpPr>
        <p:spPr bwMode="auto">
          <a:xfrm>
            <a:off x="5472113" y="5622925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5" name="CuadroTexto 44"/>
          <p:cNvSpPr txBox="1">
            <a:spLocks noChangeArrowheads="1"/>
          </p:cNvSpPr>
          <p:nvPr/>
        </p:nvSpPr>
        <p:spPr bwMode="auto">
          <a:xfrm>
            <a:off x="3532188" y="5749925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6" name="CuadroTexto 45"/>
          <p:cNvSpPr txBox="1">
            <a:spLocks noChangeArrowheads="1"/>
          </p:cNvSpPr>
          <p:nvPr/>
        </p:nvSpPr>
        <p:spPr bwMode="auto">
          <a:xfrm>
            <a:off x="1458913" y="5643563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6948264" y="2996952"/>
            <a:ext cx="5040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400" dirty="0" smtClean="0"/>
              <a:t>×</a:t>
            </a:r>
            <a:endParaRPr lang="es-CL" sz="4400" dirty="0"/>
          </a:p>
        </p:txBody>
      </p:sp>
    </p:spTree>
    <p:extLst>
      <p:ext uri="{BB962C8B-B14F-4D97-AF65-F5344CB8AC3E}">
        <p14:creationId xmlns:p14="http://schemas.microsoft.com/office/powerpoint/2010/main" val="42674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32" grpId="0"/>
      <p:bldP spid="35" grpId="0"/>
      <p:bldP spid="36" grpId="0"/>
      <p:bldP spid="37" grpId="0"/>
      <p:bldP spid="38" grpId="0"/>
      <p:bldP spid="39" grpId="0"/>
      <p:bldP spid="40" grpId="0"/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26824" y="54868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lo tanto…</a:t>
            </a:r>
            <a:endParaRPr lang="es-CL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2" name="CuadroTexto 1"/>
          <p:cNvSpPr txBox="1">
            <a:spLocks noChangeArrowheads="1"/>
          </p:cNvSpPr>
          <p:nvPr/>
        </p:nvSpPr>
        <p:spPr bwMode="auto">
          <a:xfrm>
            <a:off x="242726" y="1556792"/>
            <a:ext cx="8577746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s-CL" altLang="es-CL" sz="4000" b="1" dirty="0">
                <a:solidFill>
                  <a:schemeClr val="tx1"/>
                </a:solidFill>
                <a:latin typeface="Calibri" pitchFamily="34" charset="0"/>
              </a:rPr>
              <a:t>La </a:t>
            </a:r>
            <a:r>
              <a:rPr lang="es-CL" altLang="es-CL" sz="4000" b="1" dirty="0">
                <a:solidFill>
                  <a:srgbClr val="00CC66"/>
                </a:solidFill>
                <a:latin typeface="Calibri" pitchFamily="34" charset="0"/>
              </a:rPr>
              <a:t>multiplicación por descomposición </a:t>
            </a:r>
            <a:r>
              <a:rPr lang="es-CL" altLang="es-CL" sz="4000" b="1" dirty="0">
                <a:solidFill>
                  <a:schemeClr val="tx1"/>
                </a:solidFill>
                <a:latin typeface="Calibri" pitchFamily="34" charset="0"/>
              </a:rPr>
              <a:t>es un método que consiste </a:t>
            </a:r>
            <a:r>
              <a:rPr lang="es-CL" altLang="es-CL" sz="4000" b="1" dirty="0" smtClean="0">
                <a:solidFill>
                  <a:schemeClr val="tx1"/>
                </a:solidFill>
                <a:latin typeface="Calibri" pitchFamily="34" charset="0"/>
              </a:rPr>
              <a:t>en </a:t>
            </a:r>
            <a:r>
              <a:rPr lang="es-CL" altLang="es-CL" sz="4000" b="1" u="sng" dirty="0" smtClean="0">
                <a:solidFill>
                  <a:schemeClr val="tx1"/>
                </a:solidFill>
                <a:latin typeface="Calibri" pitchFamily="34" charset="0"/>
              </a:rPr>
              <a:t>multiplicar </a:t>
            </a:r>
            <a:r>
              <a:rPr lang="es-CL" altLang="es-CL" sz="4000" b="1" u="sng" dirty="0">
                <a:solidFill>
                  <a:schemeClr val="tx1"/>
                </a:solidFill>
                <a:latin typeface="Calibri" pitchFamily="34" charset="0"/>
              </a:rPr>
              <a:t>por separado las unidades, decenas y centenas y </a:t>
            </a:r>
            <a:r>
              <a:rPr lang="es-CL" altLang="es-CL" sz="4000" b="1" u="sng" dirty="0" smtClean="0">
                <a:solidFill>
                  <a:schemeClr val="tx1"/>
                </a:solidFill>
                <a:latin typeface="Calibri" pitchFamily="34" charset="0"/>
              </a:rPr>
              <a:t>luego sumar </a:t>
            </a:r>
            <a:r>
              <a:rPr lang="es-CL" altLang="es-CL" sz="4000" b="1" u="sng" dirty="0">
                <a:solidFill>
                  <a:schemeClr val="tx1"/>
                </a:solidFill>
                <a:latin typeface="Calibri" pitchFamily="34" charset="0"/>
              </a:rPr>
              <a:t>sus productos.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84" y="27221"/>
            <a:ext cx="21240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46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6696744" cy="1050880"/>
          </a:xfrm>
        </p:spPr>
        <p:txBody>
          <a:bodyPr rtlCol="0">
            <a:noAutofit/>
          </a:bodyPr>
          <a:lstStyle/>
          <a:p>
            <a:pPr algn="just" eaLnBrk="1" hangingPunct="1">
              <a:defRPr/>
            </a:pPr>
            <a:r>
              <a:rPr lang="es-CL" sz="2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Estrategia </a:t>
            </a:r>
            <a:r>
              <a:rPr lang="es-CL" sz="2800" b="1" dirty="0" smtClean="0">
                <a:solidFill>
                  <a:srgbClr val="00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Usar </a:t>
            </a:r>
            <a:r>
              <a:rPr lang="es-CL" sz="2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 valor de posición y la reagrupación</a:t>
            </a:r>
            <a:endParaRPr lang="es-CL" sz="28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6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83536"/>
            <a:ext cx="5328592" cy="534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61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96702" y="1909473"/>
          <a:ext cx="5833815" cy="252028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944605"/>
                <a:gridCol w="1944605"/>
                <a:gridCol w="1944605"/>
              </a:tblGrid>
              <a:tr h="394575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Centenas</a:t>
                      </a:r>
                      <a:endParaRPr lang="es-CL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Decenas</a:t>
                      </a:r>
                      <a:endParaRPr lang="es-CL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Unidades</a:t>
                      </a:r>
                      <a:endParaRPr lang="es-CL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5706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1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7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2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4 Tabla"/>
          <p:cNvGraphicFramePr>
            <a:graphicFrameLocks noGrp="1"/>
          </p:cNvGraphicFramePr>
          <p:nvPr/>
        </p:nvGraphicFramePr>
        <p:xfrm>
          <a:off x="7524328" y="1843237"/>
          <a:ext cx="1368152" cy="246181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68152"/>
              </a:tblGrid>
              <a:tr h="866418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Unidades</a:t>
                      </a:r>
                      <a:endParaRPr lang="es-CL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5397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2</a:t>
                      </a:r>
                      <a:endParaRPr lang="es-CL" sz="3200" dirty="0"/>
                    </a:p>
                  </a:txBody>
                  <a:tcPr anchor="ctr">
                    <a:lnL w="6350" cap="flat" cmpd="sng" algn="ctr">
                      <a:solidFill>
                        <a:srgbClr val="ABC2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Conector recto 14"/>
          <p:cNvCxnSpPr/>
          <p:nvPr/>
        </p:nvCxnSpPr>
        <p:spPr>
          <a:xfrm>
            <a:off x="1668463" y="3667125"/>
            <a:ext cx="5040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3419475" y="3667125"/>
            <a:ext cx="936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" name="CuadroTexto 31"/>
          <p:cNvSpPr txBox="1">
            <a:spLocks noChangeArrowheads="1"/>
          </p:cNvSpPr>
          <p:nvPr/>
        </p:nvSpPr>
        <p:spPr bwMode="auto">
          <a:xfrm>
            <a:off x="5462588" y="3719513"/>
            <a:ext cx="9350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" name="CuadroTexto 34"/>
          <p:cNvSpPr txBox="1">
            <a:spLocks noChangeArrowheads="1"/>
          </p:cNvSpPr>
          <p:nvPr/>
        </p:nvSpPr>
        <p:spPr bwMode="auto">
          <a:xfrm>
            <a:off x="1481138" y="3732213"/>
            <a:ext cx="936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2" name="CuadroTexto 21"/>
          <p:cNvSpPr txBox="1">
            <a:spLocks noChangeArrowheads="1"/>
          </p:cNvSpPr>
          <p:nvPr/>
        </p:nvSpPr>
        <p:spPr bwMode="auto">
          <a:xfrm>
            <a:off x="1689100" y="2495550"/>
            <a:ext cx="520700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s-CL" altLang="es-CL" sz="3200" b="1">
                <a:solidFill>
                  <a:schemeClr val="tx1"/>
                </a:solidFill>
                <a:latin typeface="Calibri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1915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2" grpId="0"/>
      <p:bldP spid="35" grpId="0"/>
      <p:bldP spid="2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</TotalTime>
  <Words>579</Words>
  <Application>Microsoft Office PowerPoint</Application>
  <PresentationFormat>Presentación en pantalla (4:3)</PresentationFormat>
  <Paragraphs>147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40" baseType="lpstr">
      <vt:lpstr>Aharoni</vt:lpstr>
      <vt:lpstr>Arial</vt:lpstr>
      <vt:lpstr>Calibri</vt:lpstr>
      <vt:lpstr>Catchup</vt:lpstr>
      <vt:lpstr>Constantia</vt:lpstr>
      <vt:lpstr>Kozuka Gothic Pro H</vt:lpstr>
      <vt:lpstr>Times New Roman</vt:lpstr>
      <vt:lpstr>Trebuchet MS</vt:lpstr>
      <vt:lpstr>Wingdings 3</vt:lpstr>
      <vt:lpstr>Faceta</vt:lpstr>
      <vt:lpstr>La multiplicación y división. </vt:lpstr>
      <vt:lpstr>Presentación de PowerPoint</vt:lpstr>
      <vt:lpstr>Estrategia 1: Por representación con bloques  multibase cada factor.</vt:lpstr>
      <vt:lpstr>Estrategia2:  Por representación con  bloques multibase, por reagrupación.</vt:lpstr>
      <vt:lpstr>Estrategia 3:  Descomponer el producto, según valores de posición.</vt:lpstr>
      <vt:lpstr>Estrategia 3: Descomponer el producto, según valores de posición.</vt:lpstr>
      <vt:lpstr>Por lo tanto…</vt:lpstr>
      <vt:lpstr>Estrategia 4: Usar el valor de posición y la reagrupación</vt:lpstr>
      <vt:lpstr>Presentación de PowerPoint</vt:lpstr>
      <vt:lpstr>Estrategia 5: Usar el valor posicional, la descomposición  y la reagrupación.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TÉRMINOS DE LA DIVISIÓN</vt:lpstr>
      <vt:lpstr>Presentación de PowerPoint</vt:lpstr>
      <vt:lpstr>Divide estos 21 pasteles en 3 bandejas de manera que el reparto sea exacto.</vt:lpstr>
      <vt:lpstr>Divide estos 21 pasteles en 3 bandejas de manera que el reparto sea exacto.</vt:lpstr>
      <vt:lpstr>Divide estos 21 pasteles en 3 bandejas de manera que el reparto sea exacto.</vt:lpstr>
      <vt:lpstr>Divide estos 21 pasteles en 3 bandejas de manera que el reparto sea exacto.</vt:lpstr>
      <vt:lpstr>Divide estos 21 pasteles en 3 bandejas de manera que el reparto sea exacto.</vt:lpstr>
      <vt:lpstr>Divide estos 21 pasteles en 3 bandejas de manera que el reparto sea exacto.</vt:lpstr>
      <vt:lpstr>Divide estos 21 pasteles en 3 bandejas de manera que el reparto sea exacto.</vt:lpstr>
      <vt:lpstr>Estimación del cociente</vt:lpstr>
      <vt:lpstr>Descomposición del dividendo</vt:lpstr>
      <vt:lpstr>Presentación de PowerPoint</vt:lpstr>
    </vt:vector>
  </TitlesOfParts>
  <Company>Windows uE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Paz</dc:creator>
  <cp:lastModifiedBy>Luis Alberto Bustamante</cp:lastModifiedBy>
  <cp:revision>86</cp:revision>
  <dcterms:created xsi:type="dcterms:W3CDTF">2009-04-16T01:04:00Z</dcterms:created>
  <dcterms:modified xsi:type="dcterms:W3CDTF">2020-05-23T23:09:01Z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602651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