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Default ContentType="image/jp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  <Default ContentType="image/jpeg" Extension="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18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2" r:id="rId8"/>
    <p:sldId id="265" r:id="rId9"/>
    <p:sldId id="266" r:id="rId10"/>
    <p:sldId id="267" r:id="rId11"/>
  </p:sldIdLst>
  <p:sldSz cx="9144000" cy="6858000" type="screen4x3"/>
  <p:notesSz cx="9144000" cy="6858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210" y="29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15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736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8094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614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6228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87261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767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0428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1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252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713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211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51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0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jp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209800"/>
            <a:ext cx="5857875" cy="313372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57775" y="1600200"/>
            <a:ext cx="6343672" cy="709865"/>
          </a:xfrm>
        </p:spPr>
        <p:txBody>
          <a:bodyPr>
            <a:noAutofit/>
          </a:bodyPr>
          <a:lstStyle/>
          <a:p>
            <a:pPr algn="ctr"/>
            <a:r>
              <a:rPr lang="es-CL" sz="5400" b="1" dirty="0" smtClean="0">
                <a:solidFill>
                  <a:srgbClr val="00B0F0"/>
                </a:solidFill>
              </a:rPr>
              <a:t>LA MULTIPLICACIÓN</a:t>
            </a:r>
            <a:endParaRPr lang="es-CL" sz="5400" b="1" dirty="0">
              <a:solidFill>
                <a:srgbClr val="00B0F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2971800" cy="826201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752600" y="5715000"/>
            <a:ext cx="6343672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sz="1600" b="1" dirty="0" smtClean="0"/>
              <a:t>Programa de Integración Escolar</a:t>
            </a:r>
          </a:p>
          <a:p>
            <a:pPr algn="ctr"/>
            <a:r>
              <a:rPr lang="es-CL" sz="1600" b="1" dirty="0" smtClean="0"/>
              <a:t>Educadora Diferencial Daniela Bustamante</a:t>
            </a:r>
          </a:p>
          <a:p>
            <a:pPr algn="ctr"/>
            <a:r>
              <a:rPr lang="es-CL" sz="1600" b="1" dirty="0" smtClean="0"/>
              <a:t>Escuela San José, Recoleta</a:t>
            </a:r>
            <a:endParaRPr lang="es-CL" sz="1600" b="1" dirty="0"/>
          </a:p>
        </p:txBody>
      </p:sp>
    </p:spTree>
    <p:extLst>
      <p:ext uri="{BB962C8B-B14F-4D97-AF65-F5344CB8AC3E}">
        <p14:creationId xmlns:p14="http://schemas.microsoft.com/office/powerpoint/2010/main" val="198267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644" y="4419600"/>
            <a:ext cx="8229600" cy="1077218"/>
          </a:xfrm>
          <a:prstGeom prst="rect">
            <a:avLst/>
          </a:prstGeom>
          <a:solidFill>
            <a:srgbClr val="9BBA58"/>
          </a:solidFill>
          <a:ln w="25400">
            <a:solidFill>
              <a:srgbClr val="70883E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8365"/>
              </a:lnSpc>
            </a:pPr>
            <a:r>
              <a:rPr lang="es-CL" sz="7200" spc="-20" dirty="0" smtClean="0">
                <a:solidFill>
                  <a:schemeClr val="bg1"/>
                </a:solidFill>
              </a:rPr>
              <a:t>¡HASTA PRONTO!</a:t>
            </a:r>
            <a:endParaRPr sz="7200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685800"/>
            <a:ext cx="2819400" cy="33190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600" y="736882"/>
            <a:ext cx="8686800" cy="1044517"/>
          </a:xfrm>
          <a:prstGeom prst="rect">
            <a:avLst/>
          </a:prstGeom>
          <a:noFill/>
          <a:ln w="25400">
            <a:solidFill>
              <a:srgbClr val="70883E"/>
            </a:solidFill>
          </a:ln>
        </p:spPr>
        <p:txBody>
          <a:bodyPr vert="horz" wrap="square" lIns="0" tIns="363855" rIns="0" bIns="0" rtlCol="0">
            <a:spAutoFit/>
          </a:bodyPr>
          <a:lstStyle/>
          <a:p>
            <a:pPr marL="248920">
              <a:lnSpc>
                <a:spcPct val="100000"/>
              </a:lnSpc>
              <a:spcBef>
                <a:spcPts val="2865"/>
              </a:spcBef>
            </a:pPr>
            <a:r>
              <a:rPr sz="4400" spc="-70" dirty="0">
                <a:solidFill>
                  <a:srgbClr val="00B0F0"/>
                </a:solidFill>
              </a:rPr>
              <a:t>PARTES </a:t>
            </a:r>
            <a:r>
              <a:rPr sz="4400" spc="-5" dirty="0">
                <a:solidFill>
                  <a:srgbClr val="00B0F0"/>
                </a:solidFill>
              </a:rPr>
              <a:t>DE </a:t>
            </a:r>
            <a:r>
              <a:rPr sz="4400" dirty="0">
                <a:solidFill>
                  <a:srgbClr val="00B0F0"/>
                </a:solidFill>
              </a:rPr>
              <a:t>LA</a:t>
            </a:r>
            <a:r>
              <a:rPr sz="4400" spc="25" dirty="0">
                <a:solidFill>
                  <a:srgbClr val="00B0F0"/>
                </a:solidFill>
              </a:rPr>
              <a:t> </a:t>
            </a:r>
            <a:r>
              <a:rPr sz="4400" spc="-30" dirty="0">
                <a:solidFill>
                  <a:srgbClr val="00B0F0"/>
                </a:solidFill>
              </a:rPr>
              <a:t>MULTIPLICACION</a:t>
            </a:r>
            <a:endParaRPr sz="4400" dirty="0">
              <a:solidFill>
                <a:srgbClr val="00B0F0"/>
              </a:solidFill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58900" y="4640453"/>
            <a:ext cx="1083945" cy="1105535"/>
            <a:chOff x="958900" y="4640453"/>
            <a:chExt cx="1083945" cy="1105535"/>
          </a:xfrm>
        </p:grpSpPr>
        <p:sp>
          <p:nvSpPr>
            <p:cNvPr id="5" name="object 5"/>
            <p:cNvSpPr/>
            <p:nvPr/>
          </p:nvSpPr>
          <p:spPr>
            <a:xfrm>
              <a:off x="971600" y="4653153"/>
              <a:ext cx="1058545" cy="1080135"/>
            </a:xfrm>
            <a:custGeom>
              <a:avLst/>
              <a:gdLst/>
              <a:ahLst/>
              <a:cxnLst/>
              <a:rect l="l" t="t" r="r" b="b"/>
              <a:pathLst>
                <a:path w="1058545" h="1080135">
                  <a:moveTo>
                    <a:pt x="529158" y="0"/>
                  </a:moveTo>
                  <a:lnTo>
                    <a:pt x="104813" y="213868"/>
                  </a:lnTo>
                  <a:lnTo>
                    <a:pt x="0" y="694563"/>
                  </a:lnTo>
                  <a:lnTo>
                    <a:pt x="293687" y="1080109"/>
                  </a:lnTo>
                  <a:lnTo>
                    <a:pt x="764743" y="1080109"/>
                  </a:lnTo>
                  <a:lnTo>
                    <a:pt x="1058367" y="694563"/>
                  </a:lnTo>
                  <a:lnTo>
                    <a:pt x="953592" y="213868"/>
                  </a:lnTo>
                  <a:lnTo>
                    <a:pt x="529158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71600" y="4653153"/>
              <a:ext cx="1058545" cy="1080135"/>
            </a:xfrm>
            <a:custGeom>
              <a:avLst/>
              <a:gdLst/>
              <a:ahLst/>
              <a:cxnLst/>
              <a:rect l="l" t="t" r="r" b="b"/>
              <a:pathLst>
                <a:path w="1058545" h="1080135">
                  <a:moveTo>
                    <a:pt x="0" y="694563"/>
                  </a:moveTo>
                  <a:lnTo>
                    <a:pt x="104813" y="213868"/>
                  </a:lnTo>
                  <a:lnTo>
                    <a:pt x="529158" y="0"/>
                  </a:lnTo>
                  <a:lnTo>
                    <a:pt x="953592" y="213868"/>
                  </a:lnTo>
                  <a:lnTo>
                    <a:pt x="1058367" y="694563"/>
                  </a:lnTo>
                  <a:lnTo>
                    <a:pt x="764743" y="1080109"/>
                  </a:lnTo>
                  <a:lnTo>
                    <a:pt x="293687" y="1080109"/>
                  </a:lnTo>
                  <a:lnTo>
                    <a:pt x="0" y="694563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39372" y="4882197"/>
            <a:ext cx="5410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 smtClean="0">
                <a:solidFill>
                  <a:srgbClr val="FFFF00"/>
                </a:solidFill>
                <a:latin typeface="Carlito"/>
                <a:cs typeface="Carlito"/>
              </a:rPr>
              <a:t>5</a:t>
            </a:r>
            <a:endParaRPr sz="4000" dirty="0">
              <a:latin typeface="Carlito"/>
              <a:cs typeface="Carlito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572383" y="4627753"/>
            <a:ext cx="1083945" cy="1105535"/>
            <a:chOff x="3551173" y="4568444"/>
            <a:chExt cx="1083945" cy="1105535"/>
          </a:xfrm>
        </p:grpSpPr>
        <p:sp>
          <p:nvSpPr>
            <p:cNvPr id="9" name="object 9"/>
            <p:cNvSpPr/>
            <p:nvPr/>
          </p:nvSpPr>
          <p:spPr>
            <a:xfrm>
              <a:off x="3563873" y="4581144"/>
              <a:ext cx="1058545" cy="1080135"/>
            </a:xfrm>
            <a:custGeom>
              <a:avLst/>
              <a:gdLst/>
              <a:ahLst/>
              <a:cxnLst/>
              <a:rect l="l" t="t" r="r" b="b"/>
              <a:pathLst>
                <a:path w="1058545" h="1080135">
                  <a:moveTo>
                    <a:pt x="529209" y="0"/>
                  </a:moveTo>
                  <a:lnTo>
                    <a:pt x="104775" y="213867"/>
                  </a:lnTo>
                  <a:lnTo>
                    <a:pt x="0" y="694562"/>
                  </a:lnTo>
                  <a:lnTo>
                    <a:pt x="293750" y="1080109"/>
                  </a:lnTo>
                  <a:lnTo>
                    <a:pt x="764793" y="1080109"/>
                  </a:lnTo>
                  <a:lnTo>
                    <a:pt x="1058417" y="694562"/>
                  </a:lnTo>
                  <a:lnTo>
                    <a:pt x="953642" y="213867"/>
                  </a:lnTo>
                  <a:lnTo>
                    <a:pt x="529209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63873" y="4581144"/>
              <a:ext cx="1058545" cy="1080135"/>
            </a:xfrm>
            <a:custGeom>
              <a:avLst/>
              <a:gdLst/>
              <a:ahLst/>
              <a:cxnLst/>
              <a:rect l="l" t="t" r="r" b="b"/>
              <a:pathLst>
                <a:path w="1058545" h="1080135">
                  <a:moveTo>
                    <a:pt x="0" y="694562"/>
                  </a:moveTo>
                  <a:lnTo>
                    <a:pt x="104775" y="213867"/>
                  </a:lnTo>
                  <a:lnTo>
                    <a:pt x="529209" y="0"/>
                  </a:lnTo>
                  <a:lnTo>
                    <a:pt x="953642" y="213867"/>
                  </a:lnTo>
                  <a:lnTo>
                    <a:pt x="1058417" y="694562"/>
                  </a:lnTo>
                  <a:lnTo>
                    <a:pt x="764793" y="1080109"/>
                  </a:lnTo>
                  <a:lnTo>
                    <a:pt x="293750" y="1080109"/>
                  </a:lnTo>
                  <a:lnTo>
                    <a:pt x="0" y="694562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960876" y="4778197"/>
            <a:ext cx="54102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L" sz="4000" b="1" spc="-5" dirty="0" smtClean="0">
                <a:solidFill>
                  <a:srgbClr val="FFFF00"/>
                </a:solidFill>
                <a:latin typeface="Carlito"/>
                <a:cs typeface="Carlito"/>
              </a:rPr>
              <a:t>4</a:t>
            </a:r>
            <a:endParaRPr sz="4000" dirty="0">
              <a:latin typeface="Carlito"/>
              <a:cs typeface="Carlito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575552" y="4496434"/>
            <a:ext cx="1682114" cy="1105535"/>
            <a:chOff x="6575552" y="4496434"/>
            <a:chExt cx="1682114" cy="1105535"/>
          </a:xfrm>
        </p:grpSpPr>
        <p:sp>
          <p:nvSpPr>
            <p:cNvPr id="13" name="object 13"/>
            <p:cNvSpPr/>
            <p:nvPr/>
          </p:nvSpPr>
          <p:spPr>
            <a:xfrm>
              <a:off x="6588252" y="4509134"/>
              <a:ext cx="1656714" cy="1080135"/>
            </a:xfrm>
            <a:custGeom>
              <a:avLst/>
              <a:gdLst/>
              <a:ahLst/>
              <a:cxnLst/>
              <a:rect l="l" t="t" r="r" b="b"/>
              <a:pathLst>
                <a:path w="1656715" h="1080135">
                  <a:moveTo>
                    <a:pt x="828040" y="0"/>
                  </a:moveTo>
                  <a:lnTo>
                    <a:pt x="163956" y="213867"/>
                  </a:lnTo>
                  <a:lnTo>
                    <a:pt x="0" y="694563"/>
                  </a:lnTo>
                  <a:lnTo>
                    <a:pt x="459486" y="1080109"/>
                  </a:lnTo>
                  <a:lnTo>
                    <a:pt x="1196594" y="1080109"/>
                  </a:lnTo>
                  <a:lnTo>
                    <a:pt x="1656206" y="694563"/>
                  </a:lnTo>
                  <a:lnTo>
                    <a:pt x="1492123" y="213867"/>
                  </a:lnTo>
                  <a:lnTo>
                    <a:pt x="82804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588252" y="4509134"/>
              <a:ext cx="1656714" cy="1080135"/>
            </a:xfrm>
            <a:custGeom>
              <a:avLst/>
              <a:gdLst/>
              <a:ahLst/>
              <a:cxnLst/>
              <a:rect l="l" t="t" r="r" b="b"/>
              <a:pathLst>
                <a:path w="1656715" h="1080135">
                  <a:moveTo>
                    <a:pt x="0" y="694563"/>
                  </a:moveTo>
                  <a:lnTo>
                    <a:pt x="163956" y="213867"/>
                  </a:lnTo>
                  <a:lnTo>
                    <a:pt x="828040" y="0"/>
                  </a:lnTo>
                  <a:lnTo>
                    <a:pt x="1492123" y="213867"/>
                  </a:lnTo>
                  <a:lnTo>
                    <a:pt x="1656206" y="694563"/>
                  </a:lnTo>
                  <a:lnTo>
                    <a:pt x="1196594" y="1080109"/>
                  </a:lnTo>
                  <a:lnTo>
                    <a:pt x="459486" y="1080109"/>
                  </a:lnTo>
                  <a:lnTo>
                    <a:pt x="0" y="694563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7018146" y="4700778"/>
            <a:ext cx="7981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L" sz="4000" b="1" spc="-5" dirty="0">
                <a:solidFill>
                  <a:srgbClr val="FFFF00"/>
                </a:solidFill>
                <a:latin typeface="Carlito"/>
                <a:cs typeface="Carlito"/>
              </a:rPr>
              <a:t>2</a:t>
            </a:r>
            <a:r>
              <a:rPr sz="4000" b="1" spc="-5" dirty="0" smtClean="0">
                <a:solidFill>
                  <a:srgbClr val="FFFF00"/>
                </a:solidFill>
                <a:latin typeface="Carlito"/>
                <a:cs typeface="Carlito"/>
              </a:rPr>
              <a:t>0</a:t>
            </a:r>
            <a:endParaRPr sz="4000" dirty="0">
              <a:latin typeface="Carlito"/>
              <a:cs typeface="Carlito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274063" y="3544823"/>
            <a:ext cx="600710" cy="1079500"/>
            <a:chOff x="1274063" y="3544823"/>
            <a:chExt cx="600710" cy="1079500"/>
          </a:xfrm>
        </p:grpSpPr>
        <p:sp>
          <p:nvSpPr>
            <p:cNvPr id="17" name="object 17"/>
            <p:cNvSpPr/>
            <p:nvPr/>
          </p:nvSpPr>
          <p:spPr>
            <a:xfrm>
              <a:off x="1274063" y="3544823"/>
              <a:ext cx="600456" cy="107899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331594" y="3573017"/>
              <a:ext cx="484631" cy="97840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31594" y="3573017"/>
              <a:ext cx="485140" cy="978535"/>
            </a:xfrm>
            <a:custGeom>
              <a:avLst/>
              <a:gdLst/>
              <a:ahLst/>
              <a:cxnLst/>
              <a:rect l="l" t="t" r="r" b="b"/>
              <a:pathLst>
                <a:path w="485139" h="978535">
                  <a:moveTo>
                    <a:pt x="0" y="242316"/>
                  </a:moveTo>
                  <a:lnTo>
                    <a:pt x="242316" y="0"/>
                  </a:lnTo>
                  <a:lnTo>
                    <a:pt x="484631" y="242316"/>
                  </a:lnTo>
                  <a:lnTo>
                    <a:pt x="363474" y="242316"/>
                  </a:lnTo>
                  <a:lnTo>
                    <a:pt x="363474" y="978408"/>
                  </a:lnTo>
                  <a:lnTo>
                    <a:pt x="121158" y="978408"/>
                  </a:lnTo>
                  <a:lnTo>
                    <a:pt x="121158" y="242316"/>
                  </a:lnTo>
                  <a:lnTo>
                    <a:pt x="0" y="242316"/>
                  </a:lnTo>
                  <a:close/>
                </a:path>
              </a:pathLst>
            </a:custGeom>
            <a:ln w="12700">
              <a:solidFill>
                <a:srgbClr val="BD4A4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3866388" y="3544823"/>
            <a:ext cx="600710" cy="1079500"/>
            <a:chOff x="3866388" y="3544823"/>
            <a:chExt cx="600710" cy="1079500"/>
          </a:xfrm>
        </p:grpSpPr>
        <p:sp>
          <p:nvSpPr>
            <p:cNvPr id="21" name="object 21"/>
            <p:cNvSpPr/>
            <p:nvPr/>
          </p:nvSpPr>
          <p:spPr>
            <a:xfrm>
              <a:off x="3866388" y="3544823"/>
              <a:ext cx="600456" cy="107899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923919" y="3573017"/>
              <a:ext cx="484631" cy="97840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923919" y="3573017"/>
              <a:ext cx="485140" cy="978535"/>
            </a:xfrm>
            <a:custGeom>
              <a:avLst/>
              <a:gdLst/>
              <a:ahLst/>
              <a:cxnLst/>
              <a:rect l="l" t="t" r="r" b="b"/>
              <a:pathLst>
                <a:path w="485139" h="978535">
                  <a:moveTo>
                    <a:pt x="0" y="242316"/>
                  </a:moveTo>
                  <a:lnTo>
                    <a:pt x="242315" y="0"/>
                  </a:lnTo>
                  <a:lnTo>
                    <a:pt x="484631" y="242316"/>
                  </a:lnTo>
                  <a:lnTo>
                    <a:pt x="363473" y="242316"/>
                  </a:lnTo>
                  <a:lnTo>
                    <a:pt x="363473" y="978408"/>
                  </a:lnTo>
                  <a:lnTo>
                    <a:pt x="121157" y="978408"/>
                  </a:lnTo>
                  <a:lnTo>
                    <a:pt x="121157" y="242316"/>
                  </a:lnTo>
                  <a:lnTo>
                    <a:pt x="0" y="242316"/>
                  </a:lnTo>
                  <a:close/>
                </a:path>
              </a:pathLst>
            </a:custGeom>
            <a:ln w="12700">
              <a:solidFill>
                <a:srgbClr val="BD4A4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7322819" y="3400044"/>
            <a:ext cx="600710" cy="1079500"/>
            <a:chOff x="7322819" y="3400044"/>
            <a:chExt cx="600710" cy="1079500"/>
          </a:xfrm>
        </p:grpSpPr>
        <p:sp>
          <p:nvSpPr>
            <p:cNvPr id="25" name="object 25"/>
            <p:cNvSpPr/>
            <p:nvPr/>
          </p:nvSpPr>
          <p:spPr>
            <a:xfrm>
              <a:off x="7322819" y="3400044"/>
              <a:ext cx="600455" cy="107899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380350" y="3429000"/>
              <a:ext cx="484631" cy="978407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380350" y="3429000"/>
              <a:ext cx="485140" cy="978535"/>
            </a:xfrm>
            <a:custGeom>
              <a:avLst/>
              <a:gdLst/>
              <a:ahLst/>
              <a:cxnLst/>
              <a:rect l="l" t="t" r="r" b="b"/>
              <a:pathLst>
                <a:path w="485140" h="978535">
                  <a:moveTo>
                    <a:pt x="0" y="242316"/>
                  </a:moveTo>
                  <a:lnTo>
                    <a:pt x="242316" y="0"/>
                  </a:lnTo>
                  <a:lnTo>
                    <a:pt x="484631" y="242316"/>
                  </a:lnTo>
                  <a:lnTo>
                    <a:pt x="363474" y="242316"/>
                  </a:lnTo>
                  <a:lnTo>
                    <a:pt x="363474" y="978407"/>
                  </a:lnTo>
                  <a:lnTo>
                    <a:pt x="121157" y="978407"/>
                  </a:lnTo>
                  <a:lnTo>
                    <a:pt x="121157" y="242316"/>
                  </a:lnTo>
                  <a:lnTo>
                    <a:pt x="0" y="242316"/>
                  </a:lnTo>
                  <a:close/>
                </a:path>
              </a:pathLst>
            </a:custGeom>
            <a:ln w="12699">
              <a:solidFill>
                <a:srgbClr val="BD4A4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2542667" y="4639945"/>
            <a:ext cx="652780" cy="652780"/>
            <a:chOff x="2542667" y="4639945"/>
            <a:chExt cx="652780" cy="652780"/>
          </a:xfrm>
        </p:grpSpPr>
        <p:sp>
          <p:nvSpPr>
            <p:cNvPr id="29" name="object 29"/>
            <p:cNvSpPr/>
            <p:nvPr/>
          </p:nvSpPr>
          <p:spPr>
            <a:xfrm>
              <a:off x="2555367" y="4652645"/>
              <a:ext cx="627380" cy="627380"/>
            </a:xfrm>
            <a:custGeom>
              <a:avLst/>
              <a:gdLst/>
              <a:ahLst/>
              <a:cxnLst/>
              <a:rect l="l" t="t" r="r" b="b"/>
              <a:pathLst>
                <a:path w="627380" h="627379">
                  <a:moveTo>
                    <a:pt x="475106" y="0"/>
                  </a:moveTo>
                  <a:lnTo>
                    <a:pt x="313563" y="161543"/>
                  </a:lnTo>
                  <a:lnTo>
                    <a:pt x="152019" y="0"/>
                  </a:lnTo>
                  <a:lnTo>
                    <a:pt x="0" y="152145"/>
                  </a:lnTo>
                  <a:lnTo>
                    <a:pt x="161544" y="313689"/>
                  </a:lnTo>
                  <a:lnTo>
                    <a:pt x="0" y="475233"/>
                  </a:lnTo>
                  <a:lnTo>
                    <a:pt x="152019" y="627252"/>
                  </a:lnTo>
                  <a:lnTo>
                    <a:pt x="313563" y="465708"/>
                  </a:lnTo>
                  <a:lnTo>
                    <a:pt x="475106" y="627252"/>
                  </a:lnTo>
                  <a:lnTo>
                    <a:pt x="627252" y="475233"/>
                  </a:lnTo>
                  <a:lnTo>
                    <a:pt x="465708" y="313689"/>
                  </a:lnTo>
                  <a:lnTo>
                    <a:pt x="627252" y="152145"/>
                  </a:lnTo>
                  <a:lnTo>
                    <a:pt x="47510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555367" y="4652645"/>
              <a:ext cx="627380" cy="627380"/>
            </a:xfrm>
            <a:custGeom>
              <a:avLst/>
              <a:gdLst/>
              <a:ahLst/>
              <a:cxnLst/>
              <a:rect l="l" t="t" r="r" b="b"/>
              <a:pathLst>
                <a:path w="627380" h="627379">
                  <a:moveTo>
                    <a:pt x="0" y="152145"/>
                  </a:moveTo>
                  <a:lnTo>
                    <a:pt x="152019" y="0"/>
                  </a:lnTo>
                  <a:lnTo>
                    <a:pt x="313563" y="161543"/>
                  </a:lnTo>
                  <a:lnTo>
                    <a:pt x="475106" y="0"/>
                  </a:lnTo>
                  <a:lnTo>
                    <a:pt x="627252" y="152145"/>
                  </a:lnTo>
                  <a:lnTo>
                    <a:pt x="465708" y="313689"/>
                  </a:lnTo>
                  <a:lnTo>
                    <a:pt x="627252" y="475233"/>
                  </a:lnTo>
                  <a:lnTo>
                    <a:pt x="475106" y="627252"/>
                  </a:lnTo>
                  <a:lnTo>
                    <a:pt x="313563" y="465708"/>
                  </a:lnTo>
                  <a:lnTo>
                    <a:pt x="152019" y="627252"/>
                  </a:lnTo>
                  <a:lnTo>
                    <a:pt x="0" y="475233"/>
                  </a:lnTo>
                  <a:lnTo>
                    <a:pt x="161544" y="313689"/>
                  </a:lnTo>
                  <a:lnTo>
                    <a:pt x="0" y="152145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5400547" y="4756784"/>
            <a:ext cx="697865" cy="240665"/>
            <a:chOff x="5400547" y="4756784"/>
            <a:chExt cx="697865" cy="240665"/>
          </a:xfrm>
        </p:grpSpPr>
        <p:sp>
          <p:nvSpPr>
            <p:cNvPr id="32" name="object 32"/>
            <p:cNvSpPr/>
            <p:nvPr/>
          </p:nvSpPr>
          <p:spPr>
            <a:xfrm>
              <a:off x="5413247" y="4769484"/>
              <a:ext cx="672465" cy="215265"/>
            </a:xfrm>
            <a:custGeom>
              <a:avLst/>
              <a:gdLst/>
              <a:ahLst/>
              <a:cxnLst/>
              <a:rect l="l" t="t" r="r" b="b"/>
              <a:pathLst>
                <a:path w="672464" h="215264">
                  <a:moveTo>
                    <a:pt x="672084" y="0"/>
                  </a:moveTo>
                  <a:lnTo>
                    <a:pt x="0" y="0"/>
                  </a:lnTo>
                  <a:lnTo>
                    <a:pt x="0" y="215137"/>
                  </a:lnTo>
                  <a:lnTo>
                    <a:pt x="672084" y="215137"/>
                  </a:lnTo>
                  <a:lnTo>
                    <a:pt x="67208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413247" y="4769484"/>
              <a:ext cx="672465" cy="215265"/>
            </a:xfrm>
            <a:custGeom>
              <a:avLst/>
              <a:gdLst/>
              <a:ahLst/>
              <a:cxnLst/>
              <a:rect l="l" t="t" r="r" b="b"/>
              <a:pathLst>
                <a:path w="672464" h="215264">
                  <a:moveTo>
                    <a:pt x="0" y="0"/>
                  </a:moveTo>
                  <a:lnTo>
                    <a:pt x="672084" y="0"/>
                  </a:lnTo>
                  <a:lnTo>
                    <a:pt x="672084" y="215137"/>
                  </a:lnTo>
                  <a:lnTo>
                    <a:pt x="0" y="215137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4" name="object 34"/>
          <p:cNvGrpSpPr/>
          <p:nvPr/>
        </p:nvGrpSpPr>
        <p:grpSpPr>
          <a:xfrm>
            <a:off x="5400547" y="5079365"/>
            <a:ext cx="697865" cy="240665"/>
            <a:chOff x="5400547" y="5079365"/>
            <a:chExt cx="697865" cy="240665"/>
          </a:xfrm>
        </p:grpSpPr>
        <p:sp>
          <p:nvSpPr>
            <p:cNvPr id="35" name="object 35"/>
            <p:cNvSpPr/>
            <p:nvPr/>
          </p:nvSpPr>
          <p:spPr>
            <a:xfrm>
              <a:off x="5413247" y="5092065"/>
              <a:ext cx="672465" cy="215265"/>
            </a:xfrm>
            <a:custGeom>
              <a:avLst/>
              <a:gdLst/>
              <a:ahLst/>
              <a:cxnLst/>
              <a:rect l="l" t="t" r="r" b="b"/>
              <a:pathLst>
                <a:path w="672464" h="215264">
                  <a:moveTo>
                    <a:pt x="672084" y="0"/>
                  </a:moveTo>
                  <a:lnTo>
                    <a:pt x="0" y="0"/>
                  </a:lnTo>
                  <a:lnTo>
                    <a:pt x="0" y="215138"/>
                  </a:lnTo>
                  <a:lnTo>
                    <a:pt x="672084" y="215138"/>
                  </a:lnTo>
                  <a:lnTo>
                    <a:pt x="67208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413247" y="5092065"/>
              <a:ext cx="672465" cy="215265"/>
            </a:xfrm>
            <a:custGeom>
              <a:avLst/>
              <a:gdLst/>
              <a:ahLst/>
              <a:cxnLst/>
              <a:rect l="l" t="t" r="r" b="b"/>
              <a:pathLst>
                <a:path w="672464" h="215264">
                  <a:moveTo>
                    <a:pt x="0" y="0"/>
                  </a:moveTo>
                  <a:lnTo>
                    <a:pt x="672084" y="0"/>
                  </a:lnTo>
                  <a:lnTo>
                    <a:pt x="672084" y="215138"/>
                  </a:lnTo>
                  <a:lnTo>
                    <a:pt x="0" y="215138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958900" y="2408173"/>
            <a:ext cx="1682114" cy="715010"/>
            <a:chOff x="958900" y="2408173"/>
            <a:chExt cx="1682114" cy="715010"/>
          </a:xfrm>
        </p:grpSpPr>
        <p:sp>
          <p:nvSpPr>
            <p:cNvPr id="38" name="object 38"/>
            <p:cNvSpPr/>
            <p:nvPr/>
          </p:nvSpPr>
          <p:spPr>
            <a:xfrm>
              <a:off x="971600" y="2420873"/>
              <a:ext cx="1656714" cy="689610"/>
            </a:xfrm>
            <a:custGeom>
              <a:avLst/>
              <a:gdLst/>
              <a:ahLst/>
              <a:cxnLst/>
              <a:rect l="l" t="t" r="r" b="b"/>
              <a:pathLst>
                <a:path w="1656714" h="689610">
                  <a:moveTo>
                    <a:pt x="1656156" y="0"/>
                  </a:moveTo>
                  <a:lnTo>
                    <a:pt x="0" y="0"/>
                  </a:lnTo>
                  <a:lnTo>
                    <a:pt x="0" y="612648"/>
                  </a:lnTo>
                  <a:lnTo>
                    <a:pt x="276034" y="612648"/>
                  </a:lnTo>
                  <a:lnTo>
                    <a:pt x="483057" y="689228"/>
                  </a:lnTo>
                  <a:lnTo>
                    <a:pt x="690067" y="612648"/>
                  </a:lnTo>
                  <a:lnTo>
                    <a:pt x="1656156" y="612648"/>
                  </a:lnTo>
                  <a:lnTo>
                    <a:pt x="165615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971600" y="2420873"/>
              <a:ext cx="1656714" cy="689610"/>
            </a:xfrm>
            <a:custGeom>
              <a:avLst/>
              <a:gdLst/>
              <a:ahLst/>
              <a:cxnLst/>
              <a:rect l="l" t="t" r="r" b="b"/>
              <a:pathLst>
                <a:path w="1656714" h="689610">
                  <a:moveTo>
                    <a:pt x="0" y="0"/>
                  </a:moveTo>
                  <a:lnTo>
                    <a:pt x="276034" y="0"/>
                  </a:lnTo>
                  <a:lnTo>
                    <a:pt x="690067" y="0"/>
                  </a:lnTo>
                  <a:lnTo>
                    <a:pt x="1656156" y="0"/>
                  </a:lnTo>
                  <a:lnTo>
                    <a:pt x="1656156" y="357377"/>
                  </a:lnTo>
                  <a:lnTo>
                    <a:pt x="1656156" y="510539"/>
                  </a:lnTo>
                  <a:lnTo>
                    <a:pt x="1656156" y="612648"/>
                  </a:lnTo>
                  <a:lnTo>
                    <a:pt x="690067" y="612648"/>
                  </a:lnTo>
                  <a:lnTo>
                    <a:pt x="483057" y="689228"/>
                  </a:lnTo>
                  <a:lnTo>
                    <a:pt x="276034" y="612648"/>
                  </a:lnTo>
                  <a:lnTo>
                    <a:pt x="0" y="612648"/>
                  </a:lnTo>
                  <a:lnTo>
                    <a:pt x="0" y="510539"/>
                  </a:lnTo>
                  <a:lnTo>
                    <a:pt x="0" y="357377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0"/>
          <p:cNvGrpSpPr/>
          <p:nvPr/>
        </p:nvGrpSpPr>
        <p:grpSpPr>
          <a:xfrm>
            <a:off x="3335146" y="2408173"/>
            <a:ext cx="1682114" cy="715010"/>
            <a:chOff x="3335146" y="2408173"/>
            <a:chExt cx="1682114" cy="715010"/>
          </a:xfrm>
        </p:grpSpPr>
        <p:sp>
          <p:nvSpPr>
            <p:cNvPr id="41" name="object 41"/>
            <p:cNvSpPr/>
            <p:nvPr/>
          </p:nvSpPr>
          <p:spPr>
            <a:xfrm>
              <a:off x="3347846" y="2420873"/>
              <a:ext cx="1656714" cy="689610"/>
            </a:xfrm>
            <a:custGeom>
              <a:avLst/>
              <a:gdLst/>
              <a:ahLst/>
              <a:cxnLst/>
              <a:rect l="l" t="t" r="r" b="b"/>
              <a:pathLst>
                <a:path w="1656714" h="689610">
                  <a:moveTo>
                    <a:pt x="1656206" y="0"/>
                  </a:moveTo>
                  <a:lnTo>
                    <a:pt x="0" y="0"/>
                  </a:lnTo>
                  <a:lnTo>
                    <a:pt x="0" y="612648"/>
                  </a:lnTo>
                  <a:lnTo>
                    <a:pt x="276098" y="612648"/>
                  </a:lnTo>
                  <a:lnTo>
                    <a:pt x="483107" y="689228"/>
                  </a:lnTo>
                  <a:lnTo>
                    <a:pt x="690117" y="612648"/>
                  </a:lnTo>
                  <a:lnTo>
                    <a:pt x="1656206" y="612648"/>
                  </a:lnTo>
                  <a:lnTo>
                    <a:pt x="1656206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347846" y="2420873"/>
              <a:ext cx="1656714" cy="689610"/>
            </a:xfrm>
            <a:custGeom>
              <a:avLst/>
              <a:gdLst/>
              <a:ahLst/>
              <a:cxnLst/>
              <a:rect l="l" t="t" r="r" b="b"/>
              <a:pathLst>
                <a:path w="1656714" h="689610">
                  <a:moveTo>
                    <a:pt x="0" y="0"/>
                  </a:moveTo>
                  <a:lnTo>
                    <a:pt x="276098" y="0"/>
                  </a:lnTo>
                  <a:lnTo>
                    <a:pt x="690117" y="0"/>
                  </a:lnTo>
                  <a:lnTo>
                    <a:pt x="1656206" y="0"/>
                  </a:lnTo>
                  <a:lnTo>
                    <a:pt x="1656206" y="357377"/>
                  </a:lnTo>
                  <a:lnTo>
                    <a:pt x="1656206" y="510539"/>
                  </a:lnTo>
                  <a:lnTo>
                    <a:pt x="1656206" y="612648"/>
                  </a:lnTo>
                  <a:lnTo>
                    <a:pt x="690117" y="612648"/>
                  </a:lnTo>
                  <a:lnTo>
                    <a:pt x="483107" y="689228"/>
                  </a:lnTo>
                  <a:lnTo>
                    <a:pt x="276098" y="612648"/>
                  </a:lnTo>
                  <a:lnTo>
                    <a:pt x="0" y="612648"/>
                  </a:lnTo>
                  <a:lnTo>
                    <a:pt x="0" y="510539"/>
                  </a:lnTo>
                  <a:lnTo>
                    <a:pt x="0" y="357377"/>
                  </a:lnTo>
                  <a:lnTo>
                    <a:pt x="0" y="0"/>
                  </a:lnTo>
                  <a:close/>
                </a:path>
              </a:pathLst>
            </a:custGeom>
            <a:ln w="25399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6215507" y="2408173"/>
            <a:ext cx="2185670" cy="715010"/>
            <a:chOff x="6215507" y="2408173"/>
            <a:chExt cx="2185670" cy="715010"/>
          </a:xfrm>
        </p:grpSpPr>
        <p:sp>
          <p:nvSpPr>
            <p:cNvPr id="44" name="object 44"/>
            <p:cNvSpPr/>
            <p:nvPr/>
          </p:nvSpPr>
          <p:spPr>
            <a:xfrm>
              <a:off x="6228207" y="2420873"/>
              <a:ext cx="2160270" cy="689610"/>
            </a:xfrm>
            <a:custGeom>
              <a:avLst/>
              <a:gdLst/>
              <a:ahLst/>
              <a:cxnLst/>
              <a:rect l="l" t="t" r="r" b="b"/>
              <a:pathLst>
                <a:path w="2160270" h="689610">
                  <a:moveTo>
                    <a:pt x="2160269" y="0"/>
                  </a:moveTo>
                  <a:lnTo>
                    <a:pt x="0" y="0"/>
                  </a:lnTo>
                  <a:lnTo>
                    <a:pt x="0" y="612648"/>
                  </a:lnTo>
                  <a:lnTo>
                    <a:pt x="360044" y="612648"/>
                  </a:lnTo>
                  <a:lnTo>
                    <a:pt x="630046" y="689228"/>
                  </a:lnTo>
                  <a:lnTo>
                    <a:pt x="900048" y="612648"/>
                  </a:lnTo>
                  <a:lnTo>
                    <a:pt x="2160269" y="612648"/>
                  </a:lnTo>
                  <a:lnTo>
                    <a:pt x="2160269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228207" y="2420873"/>
              <a:ext cx="2160270" cy="689610"/>
            </a:xfrm>
            <a:custGeom>
              <a:avLst/>
              <a:gdLst/>
              <a:ahLst/>
              <a:cxnLst/>
              <a:rect l="l" t="t" r="r" b="b"/>
              <a:pathLst>
                <a:path w="2160270" h="689610">
                  <a:moveTo>
                    <a:pt x="0" y="0"/>
                  </a:moveTo>
                  <a:lnTo>
                    <a:pt x="360044" y="0"/>
                  </a:lnTo>
                  <a:lnTo>
                    <a:pt x="900048" y="0"/>
                  </a:lnTo>
                  <a:lnTo>
                    <a:pt x="2160269" y="0"/>
                  </a:lnTo>
                  <a:lnTo>
                    <a:pt x="2160269" y="357377"/>
                  </a:lnTo>
                  <a:lnTo>
                    <a:pt x="2160269" y="510539"/>
                  </a:lnTo>
                  <a:lnTo>
                    <a:pt x="2160269" y="612648"/>
                  </a:lnTo>
                  <a:lnTo>
                    <a:pt x="900048" y="612648"/>
                  </a:lnTo>
                  <a:lnTo>
                    <a:pt x="630046" y="689228"/>
                  </a:lnTo>
                  <a:lnTo>
                    <a:pt x="360044" y="612648"/>
                  </a:lnTo>
                  <a:lnTo>
                    <a:pt x="0" y="612648"/>
                  </a:lnTo>
                  <a:lnTo>
                    <a:pt x="0" y="510539"/>
                  </a:lnTo>
                  <a:lnTo>
                    <a:pt x="0" y="357377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1033842" y="2313557"/>
            <a:ext cx="7354635" cy="11336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88870" algn="l"/>
                <a:tab pos="5295900" algn="l"/>
              </a:tabLst>
            </a:pPr>
            <a:endParaRPr lang="es-CL" sz="2400" b="1" spc="-35" dirty="0" smtClean="0">
              <a:solidFill>
                <a:srgbClr val="FFFF00"/>
              </a:solidFill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88870" algn="l"/>
                <a:tab pos="5295900" algn="l"/>
              </a:tabLst>
            </a:pPr>
            <a:r>
              <a:rPr sz="2400" b="1" spc="-35" dirty="0" smtClean="0">
                <a:latin typeface="Carlito"/>
                <a:cs typeface="Carlito"/>
              </a:rPr>
              <a:t>FACTOR</a:t>
            </a:r>
            <a:r>
              <a:rPr sz="2400" b="1" spc="-35" dirty="0">
                <a:solidFill>
                  <a:srgbClr val="FFFF00"/>
                </a:solidFill>
                <a:latin typeface="Carlito"/>
                <a:cs typeface="Carlito"/>
              </a:rPr>
              <a:t>	</a:t>
            </a:r>
            <a:r>
              <a:rPr sz="2400" b="1" spc="-40" dirty="0" smtClean="0">
                <a:latin typeface="Carlito"/>
                <a:cs typeface="Carlito"/>
              </a:rPr>
              <a:t>FACTOR</a:t>
            </a:r>
            <a:r>
              <a:rPr lang="es-CL" sz="2400" b="1" spc="-40" dirty="0" smtClean="0">
                <a:latin typeface="Carlito"/>
                <a:cs typeface="Carlito"/>
              </a:rPr>
              <a:t>                     PRODUCTO</a:t>
            </a:r>
            <a:r>
              <a:rPr sz="2400" b="1" spc="-40" dirty="0">
                <a:latin typeface="Carlito"/>
                <a:cs typeface="Carlito"/>
              </a:rPr>
              <a:t>	</a:t>
            </a:r>
            <a:r>
              <a:rPr lang="es-CL" sz="2400" b="1" spc="-40" dirty="0" smtClean="0">
                <a:latin typeface="Carlito"/>
                <a:cs typeface="Carlito"/>
              </a:rPr>
              <a:t>   		</a:t>
            </a:r>
            <a:endParaRPr sz="2400" dirty="0">
              <a:latin typeface="Carlito"/>
              <a:cs typeface="Carl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228600" y="685800"/>
            <a:ext cx="8610600" cy="407534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85725" rIns="0" bIns="0" rtlCol="0">
            <a:spAutoFit/>
          </a:bodyPr>
          <a:lstStyle/>
          <a:p>
            <a:pPr marL="355600" marR="5080" indent="-342900" algn="just">
              <a:lnSpc>
                <a:spcPct val="9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845560" algn="l"/>
                <a:tab pos="4587875" algn="l"/>
              </a:tabLst>
            </a:pPr>
            <a:r>
              <a:rPr sz="4800" spc="-5" dirty="0">
                <a:solidFill>
                  <a:srgbClr val="00B0F0"/>
                </a:solidFill>
                <a:latin typeface="Carlito"/>
                <a:cs typeface="Carlito"/>
              </a:rPr>
              <a:t>Así</a:t>
            </a:r>
            <a:r>
              <a:rPr sz="4800" b="1" spc="-5" dirty="0">
                <a:solidFill>
                  <a:srgbClr val="00B0F0"/>
                </a:solidFill>
                <a:latin typeface="Carlito"/>
                <a:cs typeface="Carlito"/>
              </a:rPr>
              <a:t>, </a:t>
            </a:r>
            <a:r>
              <a:rPr sz="4800" b="1" dirty="0">
                <a:solidFill>
                  <a:srgbClr val="FF0000"/>
                </a:solidFill>
                <a:latin typeface="Carlito"/>
                <a:cs typeface="Carlito"/>
              </a:rPr>
              <a:t>3 x 4</a:t>
            </a:r>
            <a:r>
              <a:rPr sz="4800" dirty="0">
                <a:solidFill>
                  <a:srgbClr val="00B0F0"/>
                </a:solidFill>
                <a:latin typeface="Carlito"/>
                <a:cs typeface="Carlito"/>
              </a:rPr>
              <a:t>, </a:t>
            </a:r>
            <a:r>
              <a:rPr sz="4800" spc="-10" dirty="0">
                <a:solidFill>
                  <a:srgbClr val="00B0F0"/>
                </a:solidFill>
                <a:latin typeface="Carlito"/>
                <a:cs typeface="Carlito"/>
              </a:rPr>
              <a:t>indica </a:t>
            </a:r>
            <a:r>
              <a:rPr sz="4800" spc="-5" dirty="0">
                <a:solidFill>
                  <a:srgbClr val="00B0F0"/>
                </a:solidFill>
                <a:latin typeface="Carlito"/>
                <a:cs typeface="Carlito"/>
              </a:rPr>
              <a:t>que </a:t>
            </a:r>
            <a:r>
              <a:rPr sz="4800" spc="-10" dirty="0">
                <a:solidFill>
                  <a:srgbClr val="00B0F0"/>
                </a:solidFill>
                <a:latin typeface="Carlito"/>
                <a:cs typeface="Carlito"/>
              </a:rPr>
              <a:t>tenemos  </a:t>
            </a:r>
            <a:r>
              <a:rPr sz="4800" spc="-5" dirty="0">
                <a:solidFill>
                  <a:srgbClr val="00B0F0"/>
                </a:solidFill>
                <a:latin typeface="Carlito"/>
                <a:cs typeface="Carlito"/>
              </a:rPr>
              <a:t>que </a:t>
            </a:r>
            <a:r>
              <a:rPr sz="4800" spc="-5" dirty="0" err="1">
                <a:solidFill>
                  <a:srgbClr val="00B0F0"/>
                </a:solidFill>
                <a:latin typeface="Carlito"/>
                <a:cs typeface="Carlito"/>
              </a:rPr>
              <a:t>sumar</a:t>
            </a:r>
            <a:r>
              <a:rPr sz="4800" spc="-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4800" dirty="0" smtClean="0">
                <a:solidFill>
                  <a:srgbClr val="00B0F0"/>
                </a:solidFill>
                <a:latin typeface="Carlito"/>
                <a:cs typeface="Carlito"/>
              </a:rPr>
              <a:t>el	</a:t>
            </a:r>
            <a:r>
              <a:rPr sz="4800" b="1" dirty="0" smtClean="0">
                <a:solidFill>
                  <a:srgbClr val="FF0000"/>
                </a:solidFill>
                <a:uFill>
                  <a:solidFill>
                    <a:srgbClr val="C00000"/>
                  </a:solidFill>
                </a:uFill>
                <a:latin typeface="Carlito"/>
                <a:cs typeface="Carlito"/>
              </a:rPr>
              <a:t>3</a:t>
            </a:r>
            <a:r>
              <a:rPr sz="4800" b="1" dirty="0" smtClean="0">
                <a:solidFill>
                  <a:srgbClr val="FF0000"/>
                </a:solidFill>
                <a:latin typeface="Carlito"/>
                <a:cs typeface="Carlito"/>
              </a:rPr>
              <a:t>,</a:t>
            </a:r>
            <a:r>
              <a:rPr lang="es-CL" sz="4800" b="1" dirty="0" smtClean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4800" b="1" dirty="0" smtClean="0">
                <a:solidFill>
                  <a:srgbClr val="FF0000"/>
                </a:solidFill>
                <a:latin typeface="Carlito"/>
                <a:cs typeface="Carlito"/>
              </a:rPr>
              <a:t>4 </a:t>
            </a:r>
            <a:r>
              <a:rPr sz="4800" b="1" spc="-10" dirty="0">
                <a:solidFill>
                  <a:srgbClr val="FF0000"/>
                </a:solidFill>
                <a:latin typeface="Carlito"/>
                <a:cs typeface="Carlito"/>
              </a:rPr>
              <a:t>veces</a:t>
            </a:r>
            <a:r>
              <a:rPr sz="4800" spc="-10" dirty="0">
                <a:solidFill>
                  <a:srgbClr val="00B0F0"/>
                </a:solidFill>
                <a:latin typeface="Carlito"/>
                <a:cs typeface="Carlito"/>
              </a:rPr>
              <a:t>, </a:t>
            </a:r>
            <a:r>
              <a:rPr sz="4800" dirty="0">
                <a:solidFill>
                  <a:srgbClr val="00B0F0"/>
                </a:solidFill>
                <a:latin typeface="Carlito"/>
                <a:cs typeface="Carlito"/>
              </a:rPr>
              <a:t>es  </a:t>
            </a:r>
            <a:r>
              <a:rPr sz="4800" spc="-75" dirty="0">
                <a:solidFill>
                  <a:srgbClr val="00B0F0"/>
                </a:solidFill>
                <a:latin typeface="Carlito"/>
                <a:cs typeface="Carlito"/>
              </a:rPr>
              <a:t>decir, </a:t>
            </a:r>
            <a:r>
              <a:rPr sz="4800" b="1" dirty="0">
                <a:solidFill>
                  <a:srgbClr val="FF0000"/>
                </a:solidFill>
                <a:latin typeface="Carlito"/>
                <a:cs typeface="Carlito"/>
              </a:rPr>
              <a:t>3 </a:t>
            </a:r>
            <a:r>
              <a:rPr sz="4800" dirty="0">
                <a:solidFill>
                  <a:srgbClr val="FF0000"/>
                </a:solidFill>
                <a:latin typeface="Carlito"/>
                <a:cs typeface="Carlito"/>
              </a:rPr>
              <a:t>+ </a:t>
            </a:r>
            <a:r>
              <a:rPr sz="4800" b="1" dirty="0">
                <a:solidFill>
                  <a:srgbClr val="FF0000"/>
                </a:solidFill>
                <a:latin typeface="Carlito"/>
                <a:cs typeface="Carlito"/>
              </a:rPr>
              <a:t>3 </a:t>
            </a:r>
            <a:r>
              <a:rPr sz="4800" dirty="0">
                <a:solidFill>
                  <a:srgbClr val="FF0000"/>
                </a:solidFill>
                <a:latin typeface="Carlito"/>
                <a:cs typeface="Carlito"/>
              </a:rPr>
              <a:t>+ </a:t>
            </a:r>
            <a:r>
              <a:rPr sz="4800" b="1" dirty="0">
                <a:solidFill>
                  <a:srgbClr val="FF0000"/>
                </a:solidFill>
                <a:latin typeface="Carlito"/>
                <a:cs typeface="Carlito"/>
              </a:rPr>
              <a:t>3 </a:t>
            </a:r>
            <a:r>
              <a:rPr sz="4800" dirty="0">
                <a:solidFill>
                  <a:srgbClr val="FF0000"/>
                </a:solidFill>
                <a:latin typeface="Carlito"/>
                <a:cs typeface="Carlito"/>
              </a:rPr>
              <a:t>+ </a:t>
            </a:r>
            <a:r>
              <a:rPr sz="4800" b="1" dirty="0">
                <a:solidFill>
                  <a:srgbClr val="FF0000"/>
                </a:solidFill>
                <a:latin typeface="Carlito"/>
                <a:cs typeface="Carlito"/>
              </a:rPr>
              <a:t>3</a:t>
            </a:r>
            <a:r>
              <a:rPr sz="4800" dirty="0">
                <a:solidFill>
                  <a:srgbClr val="00B0F0"/>
                </a:solidFill>
                <a:latin typeface="Carlito"/>
                <a:cs typeface="Carlito"/>
              </a:rPr>
              <a:t>.</a:t>
            </a:r>
            <a:r>
              <a:rPr sz="4800" spc="5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4800" spc="-35" dirty="0" err="1" smtClean="0">
                <a:solidFill>
                  <a:srgbClr val="00B0F0"/>
                </a:solidFill>
                <a:latin typeface="Carlito"/>
                <a:cs typeface="Carlito"/>
              </a:rPr>
              <a:t>Por</a:t>
            </a:r>
            <a:r>
              <a:rPr lang="es-CL" sz="4800" spc="-35" dirty="0" smtClean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4800" spc="-40" dirty="0" err="1" smtClean="0">
                <a:solidFill>
                  <a:srgbClr val="00B0F0"/>
                </a:solidFill>
                <a:latin typeface="Carlito"/>
                <a:cs typeface="Carlito"/>
              </a:rPr>
              <a:t>tanto</a:t>
            </a:r>
            <a:r>
              <a:rPr sz="4800" spc="-40" dirty="0">
                <a:solidFill>
                  <a:srgbClr val="00B0F0"/>
                </a:solidFill>
                <a:latin typeface="Carlito"/>
                <a:cs typeface="Carlito"/>
              </a:rPr>
              <a:t>, </a:t>
            </a:r>
            <a:r>
              <a:rPr sz="4800" dirty="0">
                <a:solidFill>
                  <a:srgbClr val="00B0F0"/>
                </a:solidFill>
                <a:latin typeface="Carlito"/>
                <a:cs typeface="Carlito"/>
              </a:rPr>
              <a:t>la </a:t>
            </a:r>
            <a:r>
              <a:rPr sz="4800" spc="-5" dirty="0">
                <a:solidFill>
                  <a:srgbClr val="00B0F0"/>
                </a:solidFill>
                <a:latin typeface="Carlito"/>
                <a:cs typeface="Carlito"/>
              </a:rPr>
              <a:t>multiplicación se  puede </a:t>
            </a:r>
            <a:r>
              <a:rPr sz="4800" spc="-20" dirty="0">
                <a:solidFill>
                  <a:srgbClr val="00B0F0"/>
                </a:solidFill>
                <a:latin typeface="Carlito"/>
                <a:cs typeface="Carlito"/>
              </a:rPr>
              <a:t>considerar </a:t>
            </a:r>
            <a:r>
              <a:rPr sz="4800" spc="-15" dirty="0">
                <a:solidFill>
                  <a:srgbClr val="00B0F0"/>
                </a:solidFill>
                <a:latin typeface="Carlito"/>
                <a:cs typeface="Carlito"/>
              </a:rPr>
              <a:t>como </a:t>
            </a:r>
            <a:r>
              <a:rPr sz="4800" spc="-5" dirty="0">
                <a:solidFill>
                  <a:srgbClr val="00B0F0"/>
                </a:solidFill>
                <a:latin typeface="Carlito"/>
                <a:cs typeface="Carlito"/>
              </a:rPr>
              <a:t>una  </a:t>
            </a:r>
            <a:r>
              <a:rPr sz="4800" spc="-5" dirty="0" err="1">
                <a:solidFill>
                  <a:srgbClr val="00B0F0"/>
                </a:solidFill>
                <a:latin typeface="Carlito"/>
                <a:cs typeface="Carlito"/>
              </a:rPr>
              <a:t>suma</a:t>
            </a:r>
            <a:r>
              <a:rPr sz="4800" spc="-10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4800" spc="-20" dirty="0" err="1" smtClean="0">
                <a:solidFill>
                  <a:srgbClr val="00B0F0"/>
                </a:solidFill>
                <a:latin typeface="Carlito"/>
                <a:cs typeface="Carlito"/>
              </a:rPr>
              <a:t>iterada</a:t>
            </a:r>
            <a:r>
              <a:rPr lang="es-CL" sz="4800" spc="-20" dirty="0" smtClean="0">
                <a:solidFill>
                  <a:srgbClr val="00B0F0"/>
                </a:solidFill>
                <a:latin typeface="Carlito"/>
                <a:cs typeface="Carlito"/>
              </a:rPr>
              <a:t>…</a:t>
            </a:r>
            <a:endParaRPr sz="4800" dirty="0">
              <a:solidFill>
                <a:srgbClr val="00B0F0"/>
              </a:solidFill>
              <a:latin typeface="Carlito"/>
              <a:cs typeface="Carl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685800"/>
            <a:ext cx="8229600" cy="1077218"/>
          </a:xfrm>
          <a:prstGeom prst="rect">
            <a:avLst/>
          </a:prstGeom>
          <a:noFill/>
          <a:ln w="25400">
            <a:solidFill>
              <a:srgbClr val="70883E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45"/>
              </a:lnSpc>
            </a:pPr>
            <a:r>
              <a:rPr sz="4000" b="1" spc="-10" dirty="0">
                <a:solidFill>
                  <a:srgbClr val="00B0F0"/>
                </a:solidFill>
                <a:latin typeface="Carlito"/>
                <a:cs typeface="Carlito"/>
              </a:rPr>
              <a:t>Comprobamos </a:t>
            </a:r>
            <a:r>
              <a:rPr sz="4000" b="1" dirty="0">
                <a:solidFill>
                  <a:srgbClr val="00B0F0"/>
                </a:solidFill>
                <a:latin typeface="Carlito"/>
                <a:cs typeface="Carlito"/>
              </a:rPr>
              <a:t>que </a:t>
            </a:r>
            <a:r>
              <a:rPr sz="4000" b="1" spc="-5" dirty="0">
                <a:solidFill>
                  <a:srgbClr val="00B0F0"/>
                </a:solidFill>
                <a:latin typeface="Carlito"/>
                <a:cs typeface="Carlito"/>
              </a:rPr>
              <a:t>el </a:t>
            </a:r>
            <a:r>
              <a:rPr sz="4000" b="1" spc="-15" dirty="0">
                <a:solidFill>
                  <a:srgbClr val="00B0F0"/>
                </a:solidFill>
                <a:latin typeface="Carlito"/>
                <a:cs typeface="Carlito"/>
              </a:rPr>
              <a:t>resultado </a:t>
            </a:r>
            <a:r>
              <a:rPr sz="4000" b="1" spc="-5" dirty="0" err="1">
                <a:solidFill>
                  <a:srgbClr val="00B0F0"/>
                </a:solidFill>
                <a:latin typeface="Carlito"/>
                <a:cs typeface="Carlito"/>
              </a:rPr>
              <a:t>es</a:t>
            </a:r>
            <a:r>
              <a:rPr sz="4000" b="1" spc="15" dirty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4000" b="1" spc="-10" dirty="0" smtClean="0">
                <a:solidFill>
                  <a:srgbClr val="00B0F0"/>
                </a:solidFill>
                <a:latin typeface="Carlito"/>
                <a:cs typeface="Carlito"/>
              </a:rPr>
              <a:t>el</a:t>
            </a:r>
            <a:r>
              <a:rPr lang="es-CL" sz="4000" b="1" spc="-10" dirty="0" smtClean="0">
                <a:solidFill>
                  <a:srgbClr val="00B0F0"/>
                </a:solidFill>
                <a:latin typeface="Carlito"/>
                <a:cs typeface="Carlito"/>
              </a:rPr>
              <a:t> </a:t>
            </a:r>
            <a:r>
              <a:rPr sz="4000" b="1" spc="-5" dirty="0" err="1" smtClean="0">
                <a:solidFill>
                  <a:srgbClr val="00B0F0"/>
                </a:solidFill>
                <a:latin typeface="Carlito"/>
                <a:cs typeface="Carlito"/>
              </a:rPr>
              <a:t>mismo</a:t>
            </a:r>
            <a:r>
              <a:rPr sz="4000" b="1" spc="-5" dirty="0">
                <a:solidFill>
                  <a:srgbClr val="00B0F0"/>
                </a:solidFill>
                <a:latin typeface="Carlito"/>
                <a:cs typeface="Carlito"/>
              </a:rPr>
              <a:t>:</a:t>
            </a:r>
            <a:endParaRPr sz="4000" dirty="0">
              <a:solidFill>
                <a:srgbClr val="00B0F0"/>
              </a:solidFill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8600" y="3200400"/>
            <a:ext cx="7974077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678430" algn="l"/>
                <a:tab pos="3439160" algn="l"/>
              </a:tabLst>
            </a:pPr>
            <a:r>
              <a:rPr sz="4400" b="1" dirty="0">
                <a:solidFill>
                  <a:srgbClr val="C00000"/>
                </a:solidFill>
                <a:latin typeface="Carlito"/>
                <a:cs typeface="Carlito"/>
              </a:rPr>
              <a:t>3 </a:t>
            </a:r>
            <a:r>
              <a:rPr sz="4400" dirty="0">
                <a:latin typeface="Carlito"/>
                <a:cs typeface="Carlito"/>
              </a:rPr>
              <a:t>x</a:t>
            </a:r>
            <a:r>
              <a:rPr sz="440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4400" b="1" dirty="0">
                <a:solidFill>
                  <a:srgbClr val="92D050"/>
                </a:solidFill>
                <a:latin typeface="Carlito"/>
                <a:cs typeface="Carlito"/>
              </a:rPr>
              <a:t>4</a:t>
            </a:r>
            <a:r>
              <a:rPr sz="4400" b="1" spc="-5" dirty="0">
                <a:solidFill>
                  <a:srgbClr val="92D050"/>
                </a:solidFill>
                <a:latin typeface="Carlito"/>
                <a:cs typeface="Carlito"/>
              </a:rPr>
              <a:t> </a:t>
            </a:r>
            <a:r>
              <a:rPr sz="4400" dirty="0">
                <a:latin typeface="Carlito"/>
                <a:cs typeface="Carlito"/>
              </a:rPr>
              <a:t>= 12	</a:t>
            </a:r>
            <a:r>
              <a:rPr lang="es-CL" sz="4400" dirty="0" smtClean="0">
                <a:latin typeface="Carlito"/>
                <a:cs typeface="Carlito"/>
              </a:rPr>
              <a:t> </a:t>
            </a:r>
            <a:r>
              <a:rPr sz="4400" dirty="0" smtClean="0">
                <a:latin typeface="Carlito"/>
                <a:cs typeface="Carlito"/>
              </a:rPr>
              <a:t>y</a:t>
            </a:r>
            <a:r>
              <a:rPr sz="4400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4400" b="1" dirty="0">
                <a:solidFill>
                  <a:srgbClr val="C00000"/>
                </a:solidFill>
                <a:latin typeface="Carlito"/>
                <a:cs typeface="Carlito"/>
              </a:rPr>
              <a:t>3 </a:t>
            </a:r>
            <a:r>
              <a:rPr sz="4400" dirty="0">
                <a:latin typeface="Carlito"/>
                <a:cs typeface="Carlito"/>
              </a:rPr>
              <a:t>+</a:t>
            </a:r>
            <a:r>
              <a:rPr sz="440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4400" b="1" dirty="0">
                <a:solidFill>
                  <a:srgbClr val="C00000"/>
                </a:solidFill>
                <a:latin typeface="Carlito"/>
                <a:cs typeface="Carlito"/>
              </a:rPr>
              <a:t>3 </a:t>
            </a:r>
            <a:r>
              <a:rPr sz="4400" dirty="0">
                <a:latin typeface="Carlito"/>
                <a:cs typeface="Carlito"/>
              </a:rPr>
              <a:t>+</a:t>
            </a:r>
            <a:r>
              <a:rPr sz="440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4400" b="1" dirty="0">
                <a:solidFill>
                  <a:srgbClr val="C00000"/>
                </a:solidFill>
                <a:latin typeface="Carlito"/>
                <a:cs typeface="Carlito"/>
              </a:rPr>
              <a:t>3 </a:t>
            </a:r>
            <a:r>
              <a:rPr sz="4400" dirty="0">
                <a:latin typeface="Carlito"/>
                <a:cs typeface="Carlito"/>
              </a:rPr>
              <a:t>+</a:t>
            </a:r>
            <a:r>
              <a:rPr sz="440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4400" b="1" dirty="0">
                <a:solidFill>
                  <a:srgbClr val="C00000"/>
                </a:solidFill>
                <a:latin typeface="Carlito"/>
                <a:cs typeface="Carlito"/>
              </a:rPr>
              <a:t>3 </a:t>
            </a:r>
            <a:r>
              <a:rPr sz="4400" dirty="0">
                <a:latin typeface="Carlito"/>
                <a:cs typeface="Carlito"/>
              </a:rPr>
              <a:t>=</a:t>
            </a:r>
            <a:r>
              <a:rPr sz="4400" spc="-114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4400" spc="-5" dirty="0">
                <a:latin typeface="Carlito"/>
                <a:cs typeface="Carlito"/>
              </a:rPr>
              <a:t>12</a:t>
            </a:r>
            <a:endParaRPr sz="4400" dirty="0">
              <a:latin typeface="Carlito"/>
              <a:cs typeface="Carl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9546" y="392560"/>
            <a:ext cx="8229600" cy="879087"/>
          </a:xfrm>
          <a:prstGeom prst="rect">
            <a:avLst/>
          </a:prstGeom>
          <a:solidFill>
            <a:srgbClr val="9BBA58"/>
          </a:solidFill>
          <a:ln w="25400">
            <a:solidFill>
              <a:srgbClr val="70883E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75"/>
              </a:spcBef>
            </a:pPr>
            <a:r>
              <a:rPr sz="4400" dirty="0">
                <a:solidFill>
                  <a:schemeClr val="bg1"/>
                </a:solidFill>
              </a:rPr>
              <a:t>SUS</a:t>
            </a:r>
            <a:r>
              <a:rPr sz="4400" spc="-20" dirty="0">
                <a:solidFill>
                  <a:schemeClr val="bg1"/>
                </a:solidFill>
              </a:rPr>
              <a:t> </a:t>
            </a:r>
            <a:r>
              <a:rPr sz="4400" spc="-15" dirty="0">
                <a:solidFill>
                  <a:schemeClr val="bg1"/>
                </a:solidFill>
              </a:rPr>
              <a:t>COMPONENTES</a:t>
            </a:r>
            <a:endParaRPr sz="4400" dirty="0">
              <a:solidFill>
                <a:schemeClr val="bg1"/>
              </a:solidFill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075620"/>
              </p:ext>
            </p:extLst>
          </p:nvPr>
        </p:nvGraphicFramePr>
        <p:xfrm>
          <a:off x="450850" y="1593850"/>
          <a:ext cx="8227695" cy="3891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7550"/>
                <a:gridCol w="2133600"/>
                <a:gridCol w="2009140"/>
                <a:gridCol w="452120"/>
                <a:gridCol w="1645285"/>
              </a:tblGrid>
              <a:tr h="1036701">
                <a:tc>
                  <a:txBody>
                    <a:bodyPr/>
                    <a:lstStyle/>
                    <a:p>
                      <a:pPr marL="91440" marR="133350">
                        <a:lnSpc>
                          <a:spcPct val="100000"/>
                        </a:lnSpc>
                        <a:spcBef>
                          <a:spcPts val="229"/>
                        </a:spcBef>
                        <a:tabLst>
                          <a:tab pos="1712595" algn="l"/>
                        </a:tabLst>
                      </a:pPr>
                      <a:r>
                        <a:rPr lang="es-CL" sz="1600" b="1" dirty="0" smtClean="0">
                          <a:latin typeface="Carlito"/>
                          <a:cs typeface="Carlito"/>
                        </a:rPr>
                        <a:t>P</a:t>
                      </a:r>
                      <a:r>
                        <a:rPr sz="1600" b="1" dirty="0" err="1" smtClean="0">
                          <a:latin typeface="Carlito"/>
                          <a:cs typeface="Carlito"/>
                        </a:rPr>
                        <a:t>rimer</a:t>
                      </a:r>
                      <a:r>
                        <a:rPr sz="1600" b="1" dirty="0" smtClean="0"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20" dirty="0" smtClean="0"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35" dirty="0">
                          <a:latin typeface="Carlito"/>
                          <a:cs typeface="Carlito"/>
                        </a:rPr>
                        <a:t>f</a:t>
                      </a:r>
                      <a:r>
                        <a:rPr sz="1600" b="1" dirty="0">
                          <a:latin typeface="Carlito"/>
                          <a:cs typeface="Carlito"/>
                        </a:rPr>
                        <a:t>ac</a:t>
                      </a:r>
                      <a:r>
                        <a:rPr sz="1600" b="1" spc="-30" dirty="0">
                          <a:latin typeface="Carlito"/>
                          <a:cs typeface="Carlito"/>
                        </a:rPr>
                        <a:t>t</a:t>
                      </a:r>
                      <a:r>
                        <a:rPr sz="1600" b="1" dirty="0">
                          <a:latin typeface="Carlito"/>
                          <a:cs typeface="Carlito"/>
                        </a:rPr>
                        <a:t>or	</a:t>
                      </a:r>
                      <a:r>
                        <a:rPr lang="es-CL" sz="1600" b="1" dirty="0" smtClean="0">
                          <a:latin typeface="Carlito"/>
                          <a:cs typeface="Carlito"/>
                        </a:rPr>
                        <a:t>o</a:t>
                      </a:r>
                      <a:r>
                        <a:rPr lang="es-CL" sz="1600" b="1" baseline="0" dirty="0" smtClean="0">
                          <a:latin typeface="Carlito"/>
                          <a:cs typeface="Carlito"/>
                        </a:rPr>
                        <a:t> </a:t>
                      </a:r>
                      <a:r>
                        <a:rPr sz="1600" b="1" spc="-10" dirty="0" smtClean="0">
                          <a:latin typeface="Carlito"/>
                          <a:cs typeface="Carlito"/>
                        </a:rPr>
                        <a:t>MULTIPLICANDO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28575">
                      <a:solidFill>
                        <a:srgbClr val="4AACC5"/>
                      </a:solidFill>
                      <a:prstDash val="solid"/>
                    </a:lnB>
                    <a:solidFill>
                      <a:srgbClr val="E6B8B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600" b="1" spc="-20" dirty="0" smtClean="0">
                          <a:latin typeface="Arial"/>
                          <a:cs typeface="Arial"/>
                        </a:rPr>
                        <a:t>MULTIPLICAN</a:t>
                      </a:r>
                      <a:r>
                        <a:rPr sz="1600" b="1" spc="-10" dirty="0" smtClean="0">
                          <a:latin typeface="Arial"/>
                          <a:cs typeface="Arial"/>
                        </a:rPr>
                        <a:t>DO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28575">
                      <a:solidFill>
                        <a:srgbClr val="4AACC5"/>
                      </a:solidFill>
                      <a:prstDash val="solid"/>
                    </a:lnB>
                    <a:solidFill>
                      <a:srgbClr val="E6B8B8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es-CL" sz="1600" b="1" spc="-5" dirty="0" smtClean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1600" b="1" spc="-5" dirty="0" err="1" smtClean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egundo</a:t>
                      </a:r>
                      <a:r>
                        <a:rPr sz="1600" b="1" spc="-25" dirty="0" smtClean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factor</a:t>
                      </a:r>
                      <a:endParaRPr sz="1600" dirty="0">
                        <a:latin typeface="Arial"/>
                        <a:cs typeface="Arial"/>
                      </a:endParaRPr>
                    </a:p>
                    <a:p>
                      <a:pPr marL="18161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b="1" spc="-1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MULTIPLICADOR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28575">
                      <a:solidFill>
                        <a:srgbClr val="4AACC5"/>
                      </a:solidFill>
                      <a:prstDash val="solid"/>
                    </a:lnB>
                    <a:solidFill>
                      <a:srgbClr val="E6B8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28575">
                      <a:solidFill>
                        <a:srgbClr val="4AACC5"/>
                      </a:solidFill>
                      <a:prstDash val="solid"/>
                    </a:lnB>
                    <a:solidFill>
                      <a:srgbClr val="E6B8B8"/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b="1" spc="-15" dirty="0">
                          <a:latin typeface="Carlito"/>
                          <a:cs typeface="Carlito"/>
                        </a:rPr>
                        <a:t>PRODUCTO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28575">
                      <a:solidFill>
                        <a:srgbClr val="4AACC5"/>
                      </a:solidFill>
                      <a:prstDash val="solid"/>
                    </a:lnB>
                    <a:solidFill>
                      <a:srgbClr val="E6B8B8"/>
                    </a:solidFill>
                  </a:tcPr>
                </a:tc>
              </a:tr>
              <a:tr h="28552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6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54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3</a:t>
                      </a:r>
                      <a:endParaRPr sz="54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28575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6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5400" b="1" dirty="0">
                          <a:latin typeface="Carlito"/>
                          <a:cs typeface="Carlito"/>
                        </a:rPr>
                        <a:t>X</a:t>
                      </a:r>
                      <a:endParaRPr sz="54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28575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6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54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4</a:t>
                      </a:r>
                      <a:endParaRPr sz="54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28575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650">
                        <a:latin typeface="Times New Roman"/>
                        <a:cs typeface="Times New Roman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</a:pPr>
                      <a:r>
                        <a:rPr sz="5400" b="1" dirty="0">
                          <a:latin typeface="Carlito"/>
                          <a:cs typeface="Carlito"/>
                        </a:rPr>
                        <a:t>=</a:t>
                      </a:r>
                      <a:endParaRPr sz="54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28575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650" dirty="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5400" b="1" spc="-5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12</a:t>
                      </a:r>
                      <a:endParaRPr sz="5400" dirty="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4AACC5"/>
                      </a:solidFill>
                      <a:prstDash val="solid"/>
                    </a:lnL>
                    <a:lnR w="12700">
                      <a:solidFill>
                        <a:srgbClr val="4AACC5"/>
                      </a:solidFill>
                      <a:prstDash val="solid"/>
                    </a:lnR>
                    <a:lnT w="28575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7200" y="1593850"/>
          <a:ext cx="8229600" cy="44210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03090"/>
                <a:gridCol w="1800225"/>
                <a:gridCol w="2026285"/>
              </a:tblGrid>
              <a:tr h="1473708">
                <a:tc>
                  <a:txBody>
                    <a:bodyPr/>
                    <a:lstStyle/>
                    <a:p>
                      <a:pPr algn="ctr">
                        <a:lnSpc>
                          <a:spcPts val="7180"/>
                        </a:lnSpc>
                      </a:pPr>
                      <a:r>
                        <a:rPr sz="60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3 </a:t>
                      </a:r>
                      <a:r>
                        <a:rPr sz="6000" b="1" dirty="0">
                          <a:latin typeface="Carlito"/>
                          <a:cs typeface="Carlito"/>
                        </a:rPr>
                        <a:t>+ </a:t>
                      </a:r>
                      <a:r>
                        <a:rPr sz="60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3 </a:t>
                      </a:r>
                      <a:r>
                        <a:rPr sz="6000" b="1" spc="-5" dirty="0">
                          <a:latin typeface="Carlito"/>
                          <a:cs typeface="Carlito"/>
                        </a:rPr>
                        <a:t>+</a:t>
                      </a:r>
                      <a:r>
                        <a:rPr sz="6000" b="1" spc="-5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3</a:t>
                      </a:r>
                      <a:r>
                        <a:rPr sz="6000" b="1" spc="-65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6000" b="1" dirty="0">
                          <a:latin typeface="Carlito"/>
                          <a:cs typeface="Carlito"/>
                        </a:rPr>
                        <a:t>+</a:t>
                      </a:r>
                      <a:r>
                        <a:rPr sz="60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3</a:t>
                      </a:r>
                      <a:endParaRPr sz="6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R w="12700">
                      <a:solidFill>
                        <a:srgbClr val="548ED4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180"/>
                        </a:lnSpc>
                      </a:pPr>
                      <a:r>
                        <a:rPr sz="6000" b="1" dirty="0">
                          <a:latin typeface="Carlito"/>
                          <a:cs typeface="Carlito"/>
                        </a:rPr>
                        <a:t>=</a:t>
                      </a:r>
                      <a:endParaRPr sz="6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548ED4"/>
                      </a:solidFill>
                      <a:prstDash val="solid"/>
                    </a:lnL>
                    <a:lnR w="12700">
                      <a:solidFill>
                        <a:srgbClr val="548ED4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180"/>
                        </a:lnSpc>
                      </a:pPr>
                      <a:r>
                        <a:rPr sz="6000" b="1" spc="-10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12</a:t>
                      </a:r>
                      <a:endParaRPr sz="6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548ED4"/>
                      </a:solidFill>
                      <a:prstDash val="solid"/>
                    </a:lnL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473708">
                <a:tc>
                  <a:txBody>
                    <a:bodyPr/>
                    <a:lstStyle/>
                    <a:p>
                      <a:pPr algn="ctr">
                        <a:lnSpc>
                          <a:spcPts val="7180"/>
                        </a:lnSpc>
                      </a:pPr>
                      <a:r>
                        <a:rPr sz="60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4 </a:t>
                      </a:r>
                      <a:r>
                        <a:rPr sz="6000" b="1" spc="-30" dirty="0">
                          <a:latin typeface="Carlito"/>
                          <a:cs typeface="Carlito"/>
                        </a:rPr>
                        <a:t>VECES</a:t>
                      </a:r>
                      <a:r>
                        <a:rPr sz="6000" b="1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60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3</a:t>
                      </a:r>
                      <a:endParaRPr sz="6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R w="12700">
                      <a:solidFill>
                        <a:srgbClr val="548ED4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548ED4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180"/>
                        </a:lnSpc>
                      </a:pPr>
                      <a:r>
                        <a:rPr sz="6000" b="1" dirty="0">
                          <a:latin typeface="Carlito"/>
                          <a:cs typeface="Carlito"/>
                        </a:rPr>
                        <a:t>=</a:t>
                      </a:r>
                      <a:endParaRPr sz="6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548ED4"/>
                      </a:solidFill>
                      <a:prstDash val="solid"/>
                    </a:lnL>
                    <a:lnR w="12700">
                      <a:solidFill>
                        <a:srgbClr val="548ED4"/>
                      </a:solidFill>
                      <a:prstDash val="solid"/>
                    </a:lnR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548ED4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180"/>
                        </a:lnSpc>
                      </a:pPr>
                      <a:r>
                        <a:rPr sz="6000" b="1" spc="-5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12</a:t>
                      </a:r>
                      <a:endParaRPr sz="6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548ED4"/>
                      </a:solidFill>
                      <a:prstDash val="solid"/>
                    </a:lnL>
                    <a:lnT w="12700">
                      <a:solidFill>
                        <a:srgbClr val="4AACC5"/>
                      </a:solidFill>
                      <a:prstDash val="solid"/>
                    </a:lnT>
                    <a:lnB w="12700">
                      <a:solidFill>
                        <a:srgbClr val="548ED4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473669">
                <a:tc>
                  <a:txBody>
                    <a:bodyPr/>
                    <a:lstStyle/>
                    <a:p>
                      <a:pPr marL="1905" algn="ctr">
                        <a:lnSpc>
                          <a:spcPts val="7184"/>
                        </a:lnSpc>
                      </a:pPr>
                      <a:r>
                        <a:rPr sz="60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3 </a:t>
                      </a:r>
                      <a:r>
                        <a:rPr sz="6000" b="1" dirty="0">
                          <a:latin typeface="Carlito"/>
                          <a:cs typeface="Carlito"/>
                        </a:rPr>
                        <a:t>X</a:t>
                      </a:r>
                      <a:r>
                        <a:rPr sz="60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60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4</a:t>
                      </a:r>
                      <a:endParaRPr sz="6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R w="12700">
                      <a:solidFill>
                        <a:srgbClr val="548ED4"/>
                      </a:solidFill>
                      <a:prstDash val="solid"/>
                    </a:lnR>
                    <a:lnT w="12700">
                      <a:solidFill>
                        <a:srgbClr val="548ED4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184"/>
                        </a:lnSpc>
                      </a:pPr>
                      <a:r>
                        <a:rPr sz="6000" b="1" dirty="0">
                          <a:latin typeface="Carlito"/>
                          <a:cs typeface="Carlito"/>
                        </a:rPr>
                        <a:t>=</a:t>
                      </a:r>
                      <a:endParaRPr sz="6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548ED4"/>
                      </a:solidFill>
                      <a:prstDash val="solid"/>
                    </a:lnL>
                    <a:lnR w="12700">
                      <a:solidFill>
                        <a:srgbClr val="548ED4"/>
                      </a:solidFill>
                      <a:prstDash val="solid"/>
                    </a:lnR>
                    <a:lnT w="12700">
                      <a:solidFill>
                        <a:srgbClr val="548ED4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184"/>
                        </a:lnSpc>
                      </a:pPr>
                      <a:r>
                        <a:rPr sz="6000" b="1" spc="-5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12</a:t>
                      </a:r>
                      <a:endParaRPr sz="6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548ED4"/>
                      </a:solidFill>
                      <a:prstDash val="solid"/>
                    </a:lnL>
                    <a:lnT w="12700">
                      <a:solidFill>
                        <a:srgbClr val="548ED4"/>
                      </a:solidFill>
                      <a:prstDash val="solid"/>
                    </a:lnT>
                    <a:lnB w="12700">
                      <a:solidFill>
                        <a:srgbClr val="4AACC5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28600"/>
            <a:ext cx="9169400" cy="1726564"/>
            <a:chOff x="-12700" y="0"/>
            <a:chExt cx="9169400" cy="1726564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1701164"/>
            </a:xfrm>
            <a:custGeom>
              <a:avLst/>
              <a:gdLst/>
              <a:ahLst/>
              <a:cxnLst/>
              <a:rect l="l" t="t" r="r" b="b"/>
              <a:pathLst>
                <a:path w="9144000" h="1701164">
                  <a:moveTo>
                    <a:pt x="9144000" y="0"/>
                  </a:moveTo>
                  <a:lnTo>
                    <a:pt x="0" y="0"/>
                  </a:lnTo>
                  <a:lnTo>
                    <a:pt x="0" y="1700784"/>
                  </a:lnTo>
                  <a:lnTo>
                    <a:pt x="9144000" y="1700784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9B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701164"/>
            </a:xfrm>
            <a:custGeom>
              <a:avLst/>
              <a:gdLst/>
              <a:ahLst/>
              <a:cxnLst/>
              <a:rect l="l" t="t" r="r" b="b"/>
              <a:pathLst>
                <a:path w="9144000" h="1701164">
                  <a:moveTo>
                    <a:pt x="0" y="1700784"/>
                  </a:moveTo>
                  <a:lnTo>
                    <a:pt x="9144000" y="1700784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700784"/>
                  </a:lnTo>
                  <a:close/>
                </a:path>
              </a:pathLst>
            </a:custGeom>
            <a:ln w="25400">
              <a:solidFill>
                <a:srgbClr val="70883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28650" y="259749"/>
            <a:ext cx="7886700" cy="15363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chemeClr val="bg1"/>
                </a:solidFill>
              </a:rPr>
              <a:t>Multiplicar es </a:t>
            </a:r>
            <a:r>
              <a:rPr spc="-15" dirty="0">
                <a:solidFill>
                  <a:schemeClr val="bg1"/>
                </a:solidFill>
              </a:rPr>
              <a:t>realizar </a:t>
            </a:r>
            <a:r>
              <a:rPr dirty="0">
                <a:solidFill>
                  <a:schemeClr val="bg1"/>
                </a:solidFill>
              </a:rPr>
              <a:t>una suma </a:t>
            </a:r>
            <a:r>
              <a:rPr spc="-5" dirty="0">
                <a:solidFill>
                  <a:schemeClr val="bg1"/>
                </a:solidFill>
              </a:rPr>
              <a:t>en </a:t>
            </a:r>
            <a:r>
              <a:rPr spc="-10" dirty="0">
                <a:solidFill>
                  <a:schemeClr val="bg1"/>
                </a:solidFill>
              </a:rPr>
              <a:t>forma </a:t>
            </a:r>
            <a:r>
              <a:rPr spc="-5" dirty="0">
                <a:solidFill>
                  <a:schemeClr val="bg1"/>
                </a:solidFill>
              </a:rPr>
              <a:t>más</a:t>
            </a:r>
            <a:r>
              <a:rPr spc="-75" dirty="0">
                <a:solidFill>
                  <a:schemeClr val="bg1"/>
                </a:solidFill>
              </a:rPr>
              <a:t> </a:t>
            </a:r>
            <a:r>
              <a:rPr spc="-10" dirty="0">
                <a:solidFill>
                  <a:schemeClr val="bg1"/>
                </a:solidFill>
              </a:rPr>
              <a:t>corta  </a:t>
            </a:r>
            <a:r>
              <a:rPr dirty="0">
                <a:solidFill>
                  <a:schemeClr val="bg1"/>
                </a:solidFill>
              </a:rPr>
              <a:t>y más</a:t>
            </a:r>
            <a:r>
              <a:rPr spc="-50" dirty="0">
                <a:solidFill>
                  <a:schemeClr val="bg1"/>
                </a:solidFill>
              </a:rPr>
              <a:t> </a:t>
            </a:r>
            <a:r>
              <a:rPr spc="-10" dirty="0">
                <a:solidFill>
                  <a:schemeClr val="bg1"/>
                </a:solidFill>
              </a:rPr>
              <a:t>rápida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pc="-10" dirty="0">
                <a:solidFill>
                  <a:schemeClr val="bg1"/>
                </a:solidFill>
              </a:rPr>
              <a:t>Fíjate </a:t>
            </a:r>
            <a:r>
              <a:rPr spc="-5" dirty="0">
                <a:solidFill>
                  <a:schemeClr val="bg1"/>
                </a:solidFill>
              </a:rPr>
              <a:t>en </a:t>
            </a:r>
            <a:r>
              <a:rPr dirty="0">
                <a:solidFill>
                  <a:schemeClr val="bg1"/>
                </a:solidFill>
              </a:rPr>
              <a:t>los </a:t>
            </a:r>
            <a:r>
              <a:rPr spc="-5" dirty="0">
                <a:solidFill>
                  <a:schemeClr val="bg1"/>
                </a:solidFill>
              </a:rPr>
              <a:t>siguientes</a:t>
            </a:r>
            <a:r>
              <a:rPr spc="-110" dirty="0">
                <a:solidFill>
                  <a:schemeClr val="bg1"/>
                </a:solidFill>
              </a:rPr>
              <a:t> </a:t>
            </a:r>
            <a:r>
              <a:rPr dirty="0">
                <a:solidFill>
                  <a:schemeClr val="bg1"/>
                </a:solidFill>
              </a:rPr>
              <a:t>ejemplos</a:t>
            </a:r>
            <a:r>
              <a:rPr dirty="0">
                <a:solidFill>
                  <a:srgbClr val="FFFFFF"/>
                </a:solidFill>
              </a:rPr>
              <a:t>:</a:t>
            </a:r>
          </a:p>
        </p:txBody>
      </p:sp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859791"/>
              </p:ext>
            </p:extLst>
          </p:nvPr>
        </p:nvGraphicFramePr>
        <p:xfrm>
          <a:off x="520547" y="2393086"/>
          <a:ext cx="7632852" cy="32439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075"/>
                <a:gridCol w="832557"/>
                <a:gridCol w="900315"/>
                <a:gridCol w="834720"/>
                <a:gridCol w="1057454"/>
                <a:gridCol w="620633"/>
                <a:gridCol w="1074755"/>
                <a:gridCol w="717224"/>
                <a:gridCol w="973119"/>
              </a:tblGrid>
              <a:tr h="743978">
                <a:tc>
                  <a:txBody>
                    <a:bodyPr/>
                    <a:lstStyle/>
                    <a:p>
                      <a:pPr marL="31750">
                        <a:lnSpc>
                          <a:spcPts val="4560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5</a:t>
                      </a:r>
                      <a:endParaRPr sz="4800" dirty="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985" algn="ctr">
                        <a:lnSpc>
                          <a:spcPts val="4560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+</a:t>
                      </a:r>
                      <a:endParaRPr sz="4800" dirty="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9865">
                        <a:lnSpc>
                          <a:spcPts val="4560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5</a:t>
                      </a:r>
                      <a:endParaRPr sz="4800" dirty="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ts val="4560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+</a:t>
                      </a:r>
                      <a:endParaRPr sz="4800" dirty="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4560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5</a:t>
                      </a:r>
                      <a:endParaRPr sz="4800" dirty="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ts val="4560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=</a:t>
                      </a:r>
                      <a:endParaRPr sz="480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 algn="ctr">
                        <a:lnSpc>
                          <a:spcPts val="4560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15</a:t>
                      </a:r>
                      <a:endParaRPr sz="480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877912">
                <a:tc>
                  <a:txBody>
                    <a:bodyPr/>
                    <a:lstStyle/>
                    <a:p>
                      <a:pPr marL="31750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5</a:t>
                      </a:r>
                      <a:endParaRPr sz="480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X</a:t>
                      </a:r>
                      <a:endParaRPr sz="480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3</a:t>
                      </a:r>
                      <a:endParaRPr sz="480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=</a:t>
                      </a:r>
                      <a:endParaRPr sz="480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chemeClr val="tx1"/>
                          </a:solidFill>
                          <a:latin typeface="Carlito"/>
                          <a:cs typeface="Carlito"/>
                        </a:rPr>
                        <a:t>15</a:t>
                      </a:r>
                      <a:endParaRPr sz="4800" dirty="0">
                        <a:solidFill>
                          <a:schemeClr val="tx1"/>
                        </a:solidFill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878141">
                <a:tc>
                  <a:txBody>
                    <a:bodyPr/>
                    <a:lstStyle/>
                    <a:p>
                      <a:pPr marL="31750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4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985" algn="ctr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+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9865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4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63195" algn="r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+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4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+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4</a:t>
                      </a:r>
                      <a:endParaRPr sz="4800" dirty="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=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ts val="5615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16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</a:tr>
              <a:tr h="743902">
                <a:tc>
                  <a:txBody>
                    <a:bodyPr/>
                    <a:lstStyle/>
                    <a:p>
                      <a:pPr marL="31750">
                        <a:lnSpc>
                          <a:spcPts val="5620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4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5620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X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0">
                        <a:lnSpc>
                          <a:spcPts val="5620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4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ts val="5620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=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ts val="5620"/>
                        </a:lnSpc>
                      </a:pPr>
                      <a:r>
                        <a:rPr sz="4800" b="1" dirty="0">
                          <a:solidFill>
                            <a:srgbClr val="C00000"/>
                          </a:solidFill>
                          <a:latin typeface="Carlito"/>
                          <a:cs typeface="Carlito"/>
                        </a:rPr>
                        <a:t>16</a:t>
                      </a:r>
                      <a:endParaRPr sz="4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420941"/>
            <a:ext cx="8458200" cy="852156"/>
          </a:xfrm>
          <a:prstGeom prst="rect">
            <a:avLst/>
          </a:prstGeom>
          <a:solidFill>
            <a:srgbClr val="9BBA58"/>
          </a:solidFill>
          <a:ln w="25400">
            <a:solidFill>
              <a:srgbClr val="70883E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651510">
              <a:lnSpc>
                <a:spcPct val="100000"/>
              </a:lnSpc>
              <a:spcBef>
                <a:spcPts val="1845"/>
              </a:spcBef>
            </a:pPr>
            <a:r>
              <a:rPr sz="4000" spc="-10" dirty="0">
                <a:solidFill>
                  <a:schemeClr val="bg1"/>
                </a:solidFill>
              </a:rPr>
              <a:t>ESCRIBE </a:t>
            </a:r>
            <a:r>
              <a:rPr sz="4000" spc="-5" dirty="0">
                <a:solidFill>
                  <a:schemeClr val="bg1"/>
                </a:solidFill>
              </a:rPr>
              <a:t>DOS</a:t>
            </a:r>
            <a:r>
              <a:rPr sz="4000" spc="-20" dirty="0">
                <a:solidFill>
                  <a:schemeClr val="bg1"/>
                </a:solidFill>
              </a:rPr>
              <a:t> </a:t>
            </a:r>
            <a:r>
              <a:rPr sz="4000" spc="-30" dirty="0">
                <a:solidFill>
                  <a:schemeClr val="bg1"/>
                </a:solidFill>
              </a:rPr>
              <a:t>MULTIPLICACIONES</a:t>
            </a:r>
            <a:endParaRPr sz="4000" dirty="0">
              <a:solidFill>
                <a:schemeClr val="bg1"/>
              </a:solidFill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95541" y="1583825"/>
            <a:ext cx="8330565" cy="4605020"/>
            <a:chOff x="395541" y="1583825"/>
            <a:chExt cx="8330565" cy="4605020"/>
          </a:xfrm>
        </p:grpSpPr>
        <p:sp>
          <p:nvSpPr>
            <p:cNvPr id="4" name="object 4"/>
            <p:cNvSpPr/>
            <p:nvPr/>
          </p:nvSpPr>
          <p:spPr>
            <a:xfrm>
              <a:off x="417959" y="1583825"/>
              <a:ext cx="8308080" cy="460474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200" y="1600136"/>
              <a:ext cx="8229600" cy="4526026"/>
            </a:xfrm>
            <a:prstGeom prst="rect">
              <a:avLst/>
            </a:prstGeom>
            <a:no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57200" y="1600136"/>
              <a:ext cx="8229600" cy="4526280"/>
            </a:xfrm>
            <a:custGeom>
              <a:avLst/>
              <a:gdLst/>
              <a:ahLst/>
              <a:cxnLst/>
              <a:rect l="l" t="t" r="r" b="b"/>
              <a:pathLst>
                <a:path w="8229600" h="4526280">
                  <a:moveTo>
                    <a:pt x="0" y="4526026"/>
                  </a:moveTo>
                  <a:lnTo>
                    <a:pt x="8229600" y="4526026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4526026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9546" y="1988781"/>
              <a:ext cx="2029079" cy="120984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95541" y="4725149"/>
              <a:ext cx="2524125" cy="10287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226308" y="1815083"/>
              <a:ext cx="3892296" cy="129844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142487" y="1776983"/>
              <a:ext cx="3396996" cy="1274064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275837" y="1844878"/>
              <a:ext cx="3792982" cy="1200327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75837" y="1844878"/>
              <a:ext cx="3793490" cy="1200785"/>
            </a:xfrm>
            <a:custGeom>
              <a:avLst/>
              <a:gdLst/>
              <a:ahLst/>
              <a:cxnLst/>
              <a:rect l="l" t="t" r="r" b="b"/>
              <a:pathLst>
                <a:path w="3793490" h="1200785">
                  <a:moveTo>
                    <a:pt x="0" y="1200327"/>
                  </a:moveTo>
                  <a:lnTo>
                    <a:pt x="3792982" y="1200327"/>
                  </a:lnTo>
                  <a:lnTo>
                    <a:pt x="3792982" y="0"/>
                  </a:lnTo>
                  <a:lnTo>
                    <a:pt x="0" y="0"/>
                  </a:lnTo>
                  <a:lnTo>
                    <a:pt x="0" y="1200327"/>
                  </a:lnTo>
                  <a:close/>
                </a:path>
              </a:pathLst>
            </a:custGeom>
            <a:ln w="12700">
              <a:solidFill>
                <a:srgbClr val="97B8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367786" y="2216499"/>
              <a:ext cx="2943225" cy="731520"/>
            </a:xfrm>
            <a:custGeom>
              <a:avLst/>
              <a:gdLst/>
              <a:ahLst/>
              <a:cxnLst/>
              <a:rect l="l" t="t" r="r" b="b"/>
              <a:pathLst>
                <a:path w="2943225" h="731519">
                  <a:moveTo>
                    <a:pt x="0" y="0"/>
                  </a:moveTo>
                  <a:lnTo>
                    <a:pt x="760795" y="0"/>
                  </a:lnTo>
                </a:path>
                <a:path w="2943225" h="731519">
                  <a:moveTo>
                    <a:pt x="1133298" y="0"/>
                  </a:moveTo>
                  <a:lnTo>
                    <a:pt x="1894093" y="0"/>
                  </a:lnTo>
                </a:path>
                <a:path w="2943225" h="731519">
                  <a:moveTo>
                    <a:pt x="2182406" y="0"/>
                  </a:moveTo>
                  <a:lnTo>
                    <a:pt x="2943201" y="0"/>
                  </a:lnTo>
                </a:path>
                <a:path w="2943225" h="731519">
                  <a:moveTo>
                    <a:pt x="0" y="731520"/>
                  </a:moveTo>
                  <a:lnTo>
                    <a:pt x="608076" y="731520"/>
                  </a:lnTo>
                </a:path>
                <a:path w="2943225" h="731519">
                  <a:moveTo>
                    <a:pt x="1116244" y="731520"/>
                  </a:moveTo>
                  <a:lnTo>
                    <a:pt x="1877039" y="731520"/>
                  </a:lnTo>
                </a:path>
              </a:pathLst>
            </a:custGeom>
            <a:ln w="276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179468" y="1858517"/>
            <a:ext cx="131635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  <a:tabLst>
                <a:tab pos="1150620" algn="l"/>
              </a:tabLst>
            </a:pPr>
            <a:r>
              <a:rPr sz="2400" b="1" dirty="0">
                <a:latin typeface="Carlito"/>
                <a:cs typeface="Carlito"/>
              </a:rPr>
              <a:t>X	=</a:t>
            </a:r>
            <a:endParaRPr sz="2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rlito"/>
              <a:cs typeface="Carlito"/>
            </a:endParaRPr>
          </a:p>
          <a:p>
            <a:pPr>
              <a:lnSpc>
                <a:spcPct val="100000"/>
              </a:lnSpc>
              <a:tabLst>
                <a:tab pos="1134110" algn="l"/>
              </a:tabLst>
            </a:pPr>
            <a:r>
              <a:rPr sz="2400" b="1" dirty="0">
                <a:latin typeface="Carlito"/>
                <a:cs typeface="Carlito"/>
              </a:rPr>
              <a:t>X	=</a:t>
            </a:r>
            <a:endParaRPr sz="2400">
              <a:latin typeface="Carlito"/>
              <a:cs typeface="Carlito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357371" y="2934049"/>
            <a:ext cx="4648200" cy="2988310"/>
            <a:chOff x="3357371" y="2934049"/>
            <a:chExt cx="4648200" cy="2988310"/>
          </a:xfrm>
        </p:grpSpPr>
        <p:sp>
          <p:nvSpPr>
            <p:cNvPr id="16" name="object 16"/>
            <p:cNvSpPr/>
            <p:nvPr/>
          </p:nvSpPr>
          <p:spPr>
            <a:xfrm>
              <a:off x="5534966" y="2948019"/>
              <a:ext cx="760730" cy="0"/>
            </a:xfrm>
            <a:custGeom>
              <a:avLst/>
              <a:gdLst/>
              <a:ahLst/>
              <a:cxnLst/>
              <a:rect l="l" t="t" r="r" b="b"/>
              <a:pathLst>
                <a:path w="760729">
                  <a:moveTo>
                    <a:pt x="0" y="0"/>
                  </a:moveTo>
                  <a:lnTo>
                    <a:pt x="760490" y="0"/>
                  </a:lnTo>
                </a:path>
              </a:pathLst>
            </a:custGeom>
            <a:ln w="276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42715" y="4623815"/>
              <a:ext cx="4562855" cy="129844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57371" y="4584191"/>
              <a:ext cx="3922776" cy="1274064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491864" y="4653140"/>
              <a:ext cx="4464558" cy="1200327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491864" y="4653140"/>
              <a:ext cx="4464685" cy="1200785"/>
            </a:xfrm>
            <a:custGeom>
              <a:avLst/>
              <a:gdLst/>
              <a:ahLst/>
              <a:cxnLst/>
              <a:rect l="l" t="t" r="r" b="b"/>
              <a:pathLst>
                <a:path w="4464684" h="1200785">
                  <a:moveTo>
                    <a:pt x="0" y="1200327"/>
                  </a:moveTo>
                  <a:lnTo>
                    <a:pt x="4464558" y="1200327"/>
                  </a:lnTo>
                  <a:lnTo>
                    <a:pt x="4464558" y="0"/>
                  </a:lnTo>
                  <a:lnTo>
                    <a:pt x="0" y="0"/>
                  </a:lnTo>
                  <a:lnTo>
                    <a:pt x="0" y="1200327"/>
                  </a:lnTo>
                  <a:close/>
                </a:path>
              </a:pathLst>
            </a:custGeom>
            <a:ln w="12700">
              <a:solidFill>
                <a:srgbClr val="97B8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583812" y="5025231"/>
              <a:ext cx="761365" cy="0"/>
            </a:xfrm>
            <a:custGeom>
              <a:avLst/>
              <a:gdLst/>
              <a:ahLst/>
              <a:cxnLst/>
              <a:rect l="l" t="t" r="r" b="b"/>
              <a:pathLst>
                <a:path w="761364">
                  <a:moveTo>
                    <a:pt x="0" y="0"/>
                  </a:moveTo>
                  <a:lnTo>
                    <a:pt x="760766" y="0"/>
                  </a:lnTo>
                </a:path>
              </a:pathLst>
            </a:custGeom>
            <a:ln w="2767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344579" y="4667250"/>
            <a:ext cx="180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rlito"/>
                <a:cs typeface="Carlito"/>
              </a:rPr>
              <a:t>X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583813" y="5025231"/>
            <a:ext cx="3468370" cy="732155"/>
          </a:xfrm>
          <a:custGeom>
            <a:avLst/>
            <a:gdLst/>
            <a:ahLst/>
            <a:cxnLst/>
            <a:rect l="l" t="t" r="r" b="b"/>
            <a:pathLst>
              <a:path w="3468370" h="732154">
                <a:moveTo>
                  <a:pt x="995976" y="0"/>
                </a:moveTo>
                <a:lnTo>
                  <a:pt x="1908548" y="0"/>
                </a:lnTo>
              </a:path>
              <a:path w="3468370" h="732154">
                <a:moveTo>
                  <a:pt x="2199008" y="0"/>
                </a:moveTo>
                <a:lnTo>
                  <a:pt x="3264298" y="0"/>
                </a:lnTo>
              </a:path>
              <a:path w="3468370" h="732154">
                <a:moveTo>
                  <a:pt x="0" y="731774"/>
                </a:moveTo>
                <a:lnTo>
                  <a:pt x="760795" y="731774"/>
                </a:lnTo>
              </a:path>
              <a:path w="3468370" h="732154">
                <a:moveTo>
                  <a:pt x="1133298" y="731774"/>
                </a:moveTo>
                <a:lnTo>
                  <a:pt x="2045870" y="731774"/>
                </a:lnTo>
              </a:path>
              <a:path w="3468370" h="732154">
                <a:moveTo>
                  <a:pt x="2403081" y="731774"/>
                </a:moveTo>
                <a:lnTo>
                  <a:pt x="3468052" y="731774"/>
                </a:lnTo>
              </a:path>
            </a:pathLst>
          </a:custGeom>
          <a:ln w="276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562160" y="4667250"/>
            <a:ext cx="165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rlito"/>
                <a:cs typeface="Carlito"/>
              </a:rPr>
              <a:t>=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412245" y="5399023"/>
            <a:ext cx="180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rlito"/>
                <a:cs typeface="Carlito"/>
              </a:rPr>
              <a:t>X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766233" y="5399023"/>
            <a:ext cx="165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rlito"/>
                <a:cs typeface="Carlito"/>
              </a:rPr>
              <a:t>=</a:t>
            </a:r>
            <a:endParaRPr sz="2400">
              <a:latin typeface="Carlito"/>
              <a:cs typeface="Carl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D6E3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57200" y="274700"/>
            <a:ext cx="8458200" cy="1154162"/>
          </a:xfrm>
          <a:prstGeom prst="rect">
            <a:avLst/>
          </a:prstGeom>
          <a:solidFill>
            <a:srgbClr val="9BBA58"/>
          </a:solidFill>
          <a:ln w="25400">
            <a:solidFill>
              <a:srgbClr val="70883E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15290" algn="just">
              <a:lnSpc>
                <a:spcPts val="4245"/>
              </a:lnSpc>
            </a:pPr>
            <a:r>
              <a:rPr sz="4000" spc="-25" dirty="0" err="1" smtClean="0">
                <a:solidFill>
                  <a:schemeClr val="bg1"/>
                </a:solidFill>
                <a:latin typeface="Carlito"/>
                <a:cs typeface="Carlito"/>
              </a:rPr>
              <a:t>Representa</a:t>
            </a:r>
            <a:r>
              <a:rPr sz="4000" spc="-25" dirty="0" smtClean="0">
                <a:solidFill>
                  <a:schemeClr val="bg1"/>
                </a:solidFill>
                <a:latin typeface="Carlito"/>
                <a:cs typeface="Carlito"/>
              </a:rPr>
              <a:t> </a:t>
            </a:r>
            <a:r>
              <a:rPr sz="4000" spc="-5" dirty="0">
                <a:solidFill>
                  <a:schemeClr val="bg1"/>
                </a:solidFill>
                <a:latin typeface="Carlito"/>
                <a:cs typeface="Carlito"/>
              </a:rPr>
              <a:t>en la </a:t>
            </a:r>
            <a:r>
              <a:rPr sz="4000" spc="-20" dirty="0">
                <a:solidFill>
                  <a:schemeClr val="bg1"/>
                </a:solidFill>
                <a:latin typeface="Carlito"/>
                <a:cs typeface="Carlito"/>
              </a:rPr>
              <a:t>recta </a:t>
            </a:r>
            <a:r>
              <a:rPr sz="4000" spc="-5" dirty="0">
                <a:solidFill>
                  <a:schemeClr val="bg1"/>
                </a:solidFill>
                <a:latin typeface="Carlito"/>
                <a:cs typeface="Carlito"/>
              </a:rPr>
              <a:t>numérica</a:t>
            </a:r>
            <a:r>
              <a:rPr sz="4000" spc="50" dirty="0">
                <a:solidFill>
                  <a:schemeClr val="bg1"/>
                </a:solidFill>
                <a:latin typeface="Carlito"/>
                <a:cs typeface="Carlito"/>
              </a:rPr>
              <a:t> </a:t>
            </a:r>
            <a:r>
              <a:rPr sz="4000" spc="-5" dirty="0">
                <a:solidFill>
                  <a:schemeClr val="bg1"/>
                </a:solidFill>
                <a:latin typeface="Carlito"/>
                <a:cs typeface="Carlito"/>
              </a:rPr>
              <a:t>y</a:t>
            </a:r>
            <a:endParaRPr sz="4000" dirty="0">
              <a:solidFill>
                <a:schemeClr val="bg1"/>
              </a:solidFill>
              <a:latin typeface="Carlito"/>
              <a:cs typeface="Carlito"/>
            </a:endParaRPr>
          </a:p>
          <a:p>
            <a:pPr marL="468630">
              <a:lnSpc>
                <a:spcPts val="4755"/>
              </a:lnSpc>
            </a:pPr>
            <a:r>
              <a:rPr sz="4000" spc="-10" dirty="0">
                <a:solidFill>
                  <a:schemeClr val="bg1"/>
                </a:solidFill>
                <a:latin typeface="Carlito"/>
                <a:cs typeface="Carlito"/>
              </a:rPr>
              <a:t>luego </a:t>
            </a:r>
            <a:r>
              <a:rPr sz="4000" spc="-5" dirty="0">
                <a:solidFill>
                  <a:schemeClr val="bg1"/>
                </a:solidFill>
                <a:latin typeface="Carlito"/>
                <a:cs typeface="Carlito"/>
              </a:rPr>
              <a:t>escribe </a:t>
            </a:r>
            <a:r>
              <a:rPr sz="4000" spc="-10" dirty="0">
                <a:solidFill>
                  <a:schemeClr val="bg1"/>
                </a:solidFill>
                <a:latin typeface="Carlito"/>
                <a:cs typeface="Carlito"/>
              </a:rPr>
              <a:t>como </a:t>
            </a:r>
            <a:r>
              <a:rPr sz="4000" spc="-5" dirty="0">
                <a:solidFill>
                  <a:schemeClr val="bg1"/>
                </a:solidFill>
                <a:latin typeface="Carlito"/>
                <a:cs typeface="Carlito"/>
              </a:rPr>
              <a:t>multiplicación</a:t>
            </a:r>
            <a:r>
              <a:rPr sz="4000" b="1" spc="-5" dirty="0">
                <a:solidFill>
                  <a:srgbClr val="FFFFFF"/>
                </a:solidFill>
                <a:latin typeface="Carlito"/>
                <a:cs typeface="Carlito"/>
              </a:rPr>
              <a:t>.</a:t>
            </a:r>
            <a:endParaRPr sz="4000" dirty="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34683" y="3383160"/>
            <a:ext cx="8103234" cy="2578735"/>
            <a:chOff x="556259" y="2941320"/>
            <a:chExt cx="8103234" cy="2578735"/>
          </a:xfrm>
        </p:grpSpPr>
        <p:sp>
          <p:nvSpPr>
            <p:cNvPr id="5" name="object 5"/>
            <p:cNvSpPr/>
            <p:nvPr/>
          </p:nvSpPr>
          <p:spPr>
            <a:xfrm>
              <a:off x="556259" y="2941320"/>
              <a:ext cx="8103108" cy="257860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11555" y="2977388"/>
              <a:ext cx="7992872" cy="246786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05205" y="2971038"/>
              <a:ext cx="8006080" cy="2480945"/>
            </a:xfrm>
            <a:custGeom>
              <a:avLst/>
              <a:gdLst/>
              <a:ahLst/>
              <a:cxnLst/>
              <a:rect l="l" t="t" r="r" b="b"/>
              <a:pathLst>
                <a:path w="8006080" h="2480945">
                  <a:moveTo>
                    <a:pt x="0" y="2480564"/>
                  </a:moveTo>
                  <a:lnTo>
                    <a:pt x="8005572" y="2480564"/>
                  </a:lnTo>
                  <a:lnTo>
                    <a:pt x="8005572" y="0"/>
                  </a:lnTo>
                  <a:lnTo>
                    <a:pt x="0" y="0"/>
                  </a:lnTo>
                  <a:lnTo>
                    <a:pt x="0" y="2480564"/>
                  </a:lnTo>
                  <a:close/>
                </a:path>
              </a:pathLst>
            </a:custGeom>
            <a:ln w="12699">
              <a:solidFill>
                <a:srgbClr val="97B8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89979" y="2265392"/>
            <a:ext cx="807720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rlito"/>
                <a:cs typeface="Carlito"/>
              </a:rPr>
              <a:t>Comienza </a:t>
            </a:r>
            <a:r>
              <a:rPr sz="2800" b="1" spc="-5" dirty="0">
                <a:latin typeface="Carlito"/>
                <a:cs typeface="Carlito"/>
              </a:rPr>
              <a:t>en </a:t>
            </a:r>
            <a:r>
              <a:rPr sz="2800" b="1" spc="-15" dirty="0">
                <a:latin typeface="Carlito"/>
                <a:cs typeface="Carlito"/>
              </a:rPr>
              <a:t>cero </a:t>
            </a:r>
            <a:r>
              <a:rPr sz="2800" b="1" spc="-5" dirty="0">
                <a:latin typeface="Carlito"/>
                <a:cs typeface="Carlito"/>
              </a:rPr>
              <a:t>y </a:t>
            </a:r>
            <a:r>
              <a:rPr sz="2800" b="1" spc="-20" dirty="0">
                <a:latin typeface="Carlito"/>
                <a:cs typeface="Carlito"/>
              </a:rPr>
              <a:t>avanza </a:t>
            </a:r>
            <a:r>
              <a:rPr sz="2800" b="1" spc="-5" dirty="0">
                <a:latin typeface="Carlito"/>
                <a:cs typeface="Carlito"/>
              </a:rPr>
              <a:t>de 2 en 2, 9</a:t>
            </a:r>
            <a:r>
              <a:rPr sz="2800" b="1" spc="155" dirty="0">
                <a:latin typeface="Carlito"/>
                <a:cs typeface="Carlito"/>
              </a:rPr>
              <a:t> </a:t>
            </a:r>
            <a:r>
              <a:rPr sz="2800" b="1" spc="-15" dirty="0">
                <a:latin typeface="Carlito"/>
                <a:cs typeface="Carlito"/>
              </a:rPr>
              <a:t>veces</a:t>
            </a:r>
            <a:endParaRPr sz="2800" dirty="0">
              <a:latin typeface="Carlito"/>
              <a:cs typeface="Carl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163</Words>
  <Application>Microsoft Office PowerPoint</Application>
  <PresentationFormat>Presentación en pantalla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Carlito</vt:lpstr>
      <vt:lpstr>Times New Roman</vt:lpstr>
      <vt:lpstr>Tema de Office</vt:lpstr>
      <vt:lpstr>LA MULTIPLICACIÓN</vt:lpstr>
      <vt:lpstr>PARTES DE LA MULTIPLICACION</vt:lpstr>
      <vt:lpstr>Presentación de PowerPoint</vt:lpstr>
      <vt:lpstr>Presentación de PowerPoint</vt:lpstr>
      <vt:lpstr>SUS COMPONENTES</vt:lpstr>
      <vt:lpstr>Presentación de PowerPoint</vt:lpstr>
      <vt:lpstr>Multiplicar es realizar una suma en forma más corta  y más rápida Fíjate en los siguientes ejemplos:</vt:lpstr>
      <vt:lpstr>ESCRIBE DOS MULTIPLICACIONES</vt:lpstr>
      <vt:lpstr>Presentación de PowerPoint</vt:lpstr>
      <vt:lpstr>¡HASTA PRONTO!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MULTIPLICACIÓN</dc:title>
  <dc:creator>Luis Alberto Bustamante</dc:creator>
  <cp:lastModifiedBy>Luis Alberto Bustamante</cp:lastModifiedBy>
  <cp:revision>3</cp:revision>
  <dcterms:created xsi:type="dcterms:W3CDTF">2020-05-24T02:04:26Z</dcterms:created>
  <dcterms:modified xsi:type="dcterms:W3CDTF">2020-05-24T02:27:04Z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Created" pid="2">
    <vt:filetime>2011-06-26T00:00:00Z</vt:filetime>
  </property>
  <property fmtid="{D5CDD505-2E9C-101B-9397-08002B2CF9AE}" name="Creator" pid="3">
    <vt:lpwstr>Microsoft® Office PowerPoint® 2007</vt:lpwstr>
  </property>
  <property fmtid="{D5CDD505-2E9C-101B-9397-08002B2CF9AE}" name="LastSaved" pid="4">
    <vt:filetime>2020-05-24T00:00:00Z</vt:filetime>
  </property>
  <property fmtid="{D5CDD505-2E9C-101B-9397-08002B2CF9AE}" name="NXPowerLiteLastOptimized" pid="5">
    <vt:lpwstr>169921</vt:lpwstr>
  </property>
  <property fmtid="{D5CDD505-2E9C-101B-9397-08002B2CF9AE}" name="NXPowerLiteSettings" pid="6">
    <vt:lpwstr>C7000400038000</vt:lpwstr>
  </property>
  <property fmtid="{D5CDD505-2E9C-101B-9397-08002B2CF9AE}" name="NXPowerLiteVersion" pid="7">
    <vt:lpwstr>S9.0.1</vt:lpwstr>
  </property>
</Properties>
</file>