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736906-D430-445F-9AF1-C6A46DBB5C85}" type="datetimeFigureOut">
              <a:rPr lang="es-CL" smtClean="0"/>
              <a:t>10-05-2020</a:t>
            </a:fld>
            <a:endParaRPr lang="es-C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D84DF9-B135-4FA3-BA26-2CD7782E71D6}" type="slidenum">
              <a:rPr lang="es-CL" smtClean="0"/>
              <a:t>‹Nº›</a:t>
            </a:fld>
            <a:endParaRPr lang="es-C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L" dirty="0"/>
          </a:p>
        </p:txBody>
      </p:sp>
      <p:sp>
        <p:nvSpPr>
          <p:cNvPr id="4" name="3 Marcador de número de diapositiva"/>
          <p:cNvSpPr>
            <a:spLocks noGrp="1"/>
          </p:cNvSpPr>
          <p:nvPr>
            <p:ph type="sldNum" sz="quarter" idx="10"/>
          </p:nvPr>
        </p:nvSpPr>
        <p:spPr/>
        <p:txBody>
          <a:bodyPr/>
          <a:lstStyle/>
          <a:p>
            <a:fld id="{C6D84DF9-B135-4FA3-BA26-2CD7782E71D6}" type="slidenum">
              <a:rPr lang="es-CL" smtClean="0"/>
              <a:t>7</a:t>
            </a:fld>
            <a:endParaRPr lang="es-C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1"/>
      </p:bgRef>
    </p:bg>
    <p:spTree>
      <p:nvGrpSpPr>
        <p:cNvPr id="1" name=""/>
        <p:cNvGrpSpPr/>
        <p:nvPr/>
      </p:nvGrpSpPr>
      <p:grpSpPr>
        <a:xfrm>
          <a:off x="0" y="0"/>
          <a:ext cx="0" cy="0"/>
          <a:chOff x="0" y="0"/>
          <a:chExt cx="0" cy="0"/>
        </a:xfrm>
      </p:grpSpPr>
      <p:sp>
        <p:nvSpPr>
          <p:cNvPr id="12" name="11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Subtítulo"/>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3FC08237-A050-4FF8-9BD7-F94107B37B9B}" type="datetimeFigureOut">
              <a:rPr lang="es-CL" smtClean="0"/>
              <a:pPr/>
              <a:t>10-05-2020</a:t>
            </a:fld>
            <a:endParaRPr lang="es-CL"/>
          </a:p>
        </p:txBody>
      </p:sp>
      <p:sp>
        <p:nvSpPr>
          <p:cNvPr id="17" name="16 Marcador de pie de página"/>
          <p:cNvSpPr>
            <a:spLocks noGrp="1"/>
          </p:cNvSpPr>
          <p:nvPr>
            <p:ph type="ftr" sz="quarter" idx="11"/>
          </p:nvPr>
        </p:nvSpPr>
        <p:spPr/>
        <p:txBody>
          <a:bodyPr/>
          <a:lstStyle/>
          <a:p>
            <a:endParaRPr lang="es-CL"/>
          </a:p>
        </p:txBody>
      </p:sp>
      <p:sp>
        <p:nvSpPr>
          <p:cNvPr id="29" name="28 Marcador de número de diapositiva"/>
          <p:cNvSpPr>
            <a:spLocks noGrp="1"/>
          </p:cNvSpPr>
          <p:nvPr>
            <p:ph type="sldNum" sz="quarter" idx="12"/>
          </p:nvPr>
        </p:nvSpPr>
        <p:spPr/>
        <p:txBody>
          <a:bodyPr lIns="0" tIns="0" rIns="0" bIns="0">
            <a:noAutofit/>
          </a:bodyPr>
          <a:lstStyle>
            <a:lvl1pPr>
              <a:defRPr sz="1400">
                <a:solidFill>
                  <a:srgbClr val="FFFFFF"/>
                </a:solidFill>
              </a:defRPr>
            </a:lvl1pPr>
          </a:lstStyle>
          <a:p>
            <a:fld id="{9DC73E04-FE48-4D55-B11B-799ADDC9E818}" type="slidenum">
              <a:rPr lang="es-CL" smtClean="0"/>
              <a:pPr/>
              <a:t>‹Nº›</a:t>
            </a:fld>
            <a:endParaRPr lang="es-CL"/>
          </a:p>
        </p:txBody>
      </p:sp>
      <p:sp>
        <p:nvSpPr>
          <p:cNvPr id="7" name="6 Rectángulo"/>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FC08237-A050-4FF8-9BD7-F94107B37B9B}" type="datetimeFigureOut">
              <a:rPr lang="es-CL" smtClean="0"/>
              <a:pPr/>
              <a:t>10-05-2020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9DC73E04-FE48-4D55-B11B-799ADDC9E818}" type="slidenum">
              <a:rPr lang="es-CL" smtClean="0"/>
              <a:pPr/>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41"/>
            <a:ext cx="201168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914400" y="274640"/>
            <a:ext cx="55626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FC08237-A050-4FF8-9BD7-F94107B37B9B}" type="datetimeFigureOut">
              <a:rPr lang="es-CL" smtClean="0"/>
              <a:pPr/>
              <a:t>10-05-2020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9DC73E04-FE48-4D55-B11B-799ADDC9E818}" type="slidenum">
              <a:rPr lang="es-CL" smtClean="0"/>
              <a:pPr/>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3FC08237-A050-4FF8-9BD7-F94107B37B9B}" type="datetimeFigureOut">
              <a:rPr lang="es-CL" smtClean="0"/>
              <a:pPr/>
              <a:t>10-05-2020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9DC73E04-FE48-4D55-B11B-799ADDC9E818}" type="slidenum">
              <a:rPr lang="es-CL" smtClean="0"/>
              <a:pPr/>
              <a:t>‹Nº›</a:t>
            </a:fld>
            <a:endParaRPr lang="es-CL"/>
          </a:p>
        </p:txBody>
      </p:sp>
      <p:sp>
        <p:nvSpPr>
          <p:cNvPr id="8" name="7 Marcador de contenido"/>
          <p:cNvSpPr>
            <a:spLocks noGrp="1"/>
          </p:cNvSpPr>
          <p:nvPr>
            <p:ph sz="quarter" idx="1"/>
          </p:nvPr>
        </p:nvSpPr>
        <p:spPr>
          <a:xfrm>
            <a:off x="914400" y="1447800"/>
            <a:ext cx="777240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11" name="10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22313" y="952500"/>
            <a:ext cx="7772400" cy="1362075"/>
          </a:xfrm>
        </p:spPr>
        <p:txBody>
          <a:bodyPr anchor="b" anchorCtr="0"/>
          <a:lstStyle>
            <a:lvl1pPr algn="l">
              <a:buNone/>
              <a:defRPr sz="4000" b="0" cap="none"/>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3FC08237-A050-4FF8-9BD7-F94107B37B9B}" type="datetimeFigureOut">
              <a:rPr lang="es-CL" smtClean="0"/>
              <a:pPr/>
              <a:t>10-05-2020</a:t>
            </a:fld>
            <a:endParaRPr lang="es-CL"/>
          </a:p>
        </p:txBody>
      </p:sp>
      <p:sp>
        <p:nvSpPr>
          <p:cNvPr id="5" name="4 Marcador de pie de página"/>
          <p:cNvSpPr>
            <a:spLocks noGrp="1"/>
          </p:cNvSpPr>
          <p:nvPr>
            <p:ph type="ftr" sz="quarter" idx="11"/>
          </p:nvPr>
        </p:nvSpPr>
        <p:spPr>
          <a:xfrm>
            <a:off x="800100" y="6172200"/>
            <a:ext cx="4000500" cy="457200"/>
          </a:xfrm>
        </p:spPr>
        <p:txBody>
          <a:bodyPr/>
          <a:lstStyle/>
          <a:p>
            <a:endParaRPr lang="es-CL"/>
          </a:p>
        </p:txBody>
      </p:sp>
      <p:sp>
        <p:nvSpPr>
          <p:cNvPr id="7" name="6 Rectángulo"/>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146304" y="6208776"/>
            <a:ext cx="457200" cy="457200"/>
          </a:xfrm>
        </p:spPr>
        <p:txBody>
          <a:bodyPr/>
          <a:lstStyle/>
          <a:p>
            <a:fld id="{9DC73E04-FE48-4D55-B11B-799ADDC9E818}" type="slidenum">
              <a:rPr lang="es-CL" smtClean="0"/>
              <a:pPr/>
              <a:t>‹Nº›</a:t>
            </a:fld>
            <a:endParaRPr lang="es-CL"/>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3FC08237-A050-4FF8-9BD7-F94107B37B9B}" type="datetimeFigureOut">
              <a:rPr lang="es-CL" smtClean="0"/>
              <a:pPr/>
              <a:t>10-05-2020</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9DC73E04-FE48-4D55-B11B-799ADDC9E818}" type="slidenum">
              <a:rPr lang="es-CL" smtClean="0"/>
              <a:pPr/>
              <a:t>‹Nº›</a:t>
            </a:fld>
            <a:endParaRPr lang="es-CL"/>
          </a:p>
        </p:txBody>
      </p:sp>
      <p:sp>
        <p:nvSpPr>
          <p:cNvPr id="9" name="8 Marcador de contenido"/>
          <p:cNvSpPr>
            <a:spLocks noGrp="1"/>
          </p:cNvSpPr>
          <p:nvPr>
            <p:ph sz="quarter" idx="1"/>
          </p:nvPr>
        </p:nvSpPr>
        <p:spPr>
          <a:xfrm>
            <a:off x="91440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93395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3050"/>
            <a:ext cx="7772400" cy="1143000"/>
          </a:xfrm>
        </p:spPr>
        <p:txBody>
          <a:bodyPr anchor="b" anchorCtr="0"/>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3FC08237-A050-4FF8-9BD7-F94107B37B9B}" type="datetimeFigureOut">
              <a:rPr lang="es-CL" smtClean="0"/>
              <a:pPr/>
              <a:t>10-05-2020</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9DC73E04-FE48-4D55-B11B-799ADDC9E818}" type="slidenum">
              <a:rPr lang="es-CL" smtClean="0"/>
              <a:pPr/>
              <a:t>‹Nº›</a:t>
            </a:fld>
            <a:endParaRPr lang="es-CL"/>
          </a:p>
        </p:txBody>
      </p:sp>
      <p:sp>
        <p:nvSpPr>
          <p:cNvPr id="11" name="10 Marcador de contenido"/>
          <p:cNvSpPr>
            <a:spLocks noGrp="1"/>
          </p:cNvSpPr>
          <p:nvPr>
            <p:ph sz="half" idx="2"/>
          </p:nvPr>
        </p:nvSpPr>
        <p:spPr>
          <a:xfrm>
            <a:off x="9144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4"/>
          </p:nvPr>
        </p:nvSpPr>
        <p:spPr>
          <a:xfrm>
            <a:off x="49530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3FC08237-A050-4FF8-9BD7-F94107B37B9B}" type="datetimeFigureOut">
              <a:rPr lang="es-CL" smtClean="0"/>
              <a:pPr/>
              <a:t>10-05-2020</a:t>
            </a:fld>
            <a:endParaRPr lang="es-CL"/>
          </a:p>
        </p:txBody>
      </p:sp>
      <p:sp>
        <p:nvSpPr>
          <p:cNvPr id="4" name="3 Marcador de pie de página"/>
          <p:cNvSpPr>
            <a:spLocks noGrp="1"/>
          </p:cNvSpPr>
          <p:nvPr>
            <p:ph type="ftr" sz="quarter" idx="11"/>
          </p:nvPr>
        </p:nvSpPr>
        <p:spPr/>
        <p:txBody>
          <a:bodyPr/>
          <a:lstStyle/>
          <a:p>
            <a:endParaRPr lang="es-CL"/>
          </a:p>
        </p:txBody>
      </p:sp>
      <p:sp>
        <p:nvSpPr>
          <p:cNvPr id="5" name="4 Marcador de número de diapositiva"/>
          <p:cNvSpPr>
            <a:spLocks noGrp="1"/>
          </p:cNvSpPr>
          <p:nvPr>
            <p:ph type="sldNum" sz="quarter" idx="12"/>
          </p:nvPr>
        </p:nvSpPr>
        <p:spPr/>
        <p:txBody>
          <a:bodyPr/>
          <a:lstStyle/>
          <a:p>
            <a:fld id="{9DC73E04-FE48-4D55-B11B-799ADDC9E818}" type="slidenum">
              <a:rPr lang="es-CL" smtClean="0"/>
              <a:pPr/>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FC08237-A050-4FF8-9BD7-F94107B37B9B}" type="datetimeFigureOut">
              <a:rPr lang="es-CL" smtClean="0"/>
              <a:pPr/>
              <a:t>10-05-2020</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9DC73E04-FE48-4D55-B11B-799ADDC9E818}" type="slidenum">
              <a:rPr lang="es-CL" smtClean="0"/>
              <a:pPr/>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7 Rectángulo"/>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914400" y="273050"/>
            <a:ext cx="7772400" cy="1143000"/>
          </a:xfrm>
        </p:spPr>
        <p:txBody>
          <a:bodyPr anchor="b" anchorCtr="0"/>
          <a:lstStyle>
            <a:lvl1pPr algn="l">
              <a:buNone/>
              <a:defRPr sz="4000" b="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3FC08237-A050-4FF8-9BD7-F94107B37B9B}" type="datetimeFigureOut">
              <a:rPr lang="es-CL" smtClean="0"/>
              <a:pPr/>
              <a:t>10-05-2020</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9DC73E04-FE48-4D55-B11B-799ADDC9E818}" type="slidenum">
              <a:rPr lang="es-CL" smtClean="0"/>
              <a:pPr/>
              <a:t>‹Nº›</a:t>
            </a:fld>
            <a:endParaRPr lang="es-CL"/>
          </a:p>
        </p:txBody>
      </p:sp>
      <p:sp>
        <p:nvSpPr>
          <p:cNvPr id="11" name="10 Marcador de contenido"/>
          <p:cNvSpPr>
            <a:spLocks noGrp="1"/>
          </p:cNvSpPr>
          <p:nvPr>
            <p:ph sz="quarter" idx="1"/>
          </p:nvPr>
        </p:nvSpPr>
        <p:spPr>
          <a:xfrm>
            <a:off x="2971800" y="1600200"/>
            <a:ext cx="5715000" cy="44958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3FC08237-A050-4FF8-9BD7-F94107B37B9B}" type="datetimeFigureOut">
              <a:rPr lang="es-CL" smtClean="0"/>
              <a:pPr/>
              <a:t>10-05-2020</a:t>
            </a:fld>
            <a:endParaRPr lang="es-CL"/>
          </a:p>
        </p:txBody>
      </p:sp>
      <p:sp>
        <p:nvSpPr>
          <p:cNvPr id="6" name="5 Marcador de pie de página"/>
          <p:cNvSpPr>
            <a:spLocks noGrp="1"/>
          </p:cNvSpPr>
          <p:nvPr>
            <p:ph type="ftr" sz="quarter" idx="11"/>
          </p:nvPr>
        </p:nvSpPr>
        <p:spPr>
          <a:xfrm>
            <a:off x="914400" y="6172200"/>
            <a:ext cx="3886200" cy="457200"/>
          </a:xfrm>
        </p:spPr>
        <p:txBody>
          <a:bodyPr/>
          <a:lstStyle/>
          <a:p>
            <a:endParaRPr lang="es-CL"/>
          </a:p>
        </p:txBody>
      </p:sp>
      <p:sp>
        <p:nvSpPr>
          <p:cNvPr id="7" name="6 Marcador de número de diapositiva"/>
          <p:cNvSpPr>
            <a:spLocks noGrp="1"/>
          </p:cNvSpPr>
          <p:nvPr>
            <p:ph type="sldNum" sz="quarter" idx="12"/>
          </p:nvPr>
        </p:nvSpPr>
        <p:spPr>
          <a:xfrm>
            <a:off x="146304" y="6208776"/>
            <a:ext cx="457200" cy="457200"/>
          </a:xfrm>
        </p:spPr>
        <p:txBody>
          <a:bodyPr/>
          <a:lstStyle/>
          <a:p>
            <a:fld id="{9DC73E04-FE48-4D55-B11B-799ADDC9E818}" type="slidenum">
              <a:rPr lang="es-CL" smtClean="0"/>
              <a:pPr/>
              <a:t>‹Nº›</a:t>
            </a:fld>
            <a:endParaRPr lang="es-CL"/>
          </a:p>
        </p:txBody>
      </p:sp>
      <p:sp>
        <p:nvSpPr>
          <p:cNvPr id="11" name="10 Rectángulo"/>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Marcador de posición de imagen"/>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s-ES" smtClean="0"/>
              <a:t>Haga clic en el icono para agregar una imagen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Marcador de título"/>
          <p:cNvSpPr>
            <a:spLocks noGrp="1"/>
          </p:cNvSpPr>
          <p:nvPr>
            <p:ph type="title"/>
          </p:nvPr>
        </p:nvSpPr>
        <p:spPr>
          <a:xfrm>
            <a:off x="914400" y="274638"/>
            <a:ext cx="7772400" cy="1143000"/>
          </a:xfrm>
          <a:prstGeom prst="rect">
            <a:avLst/>
          </a:prstGeom>
        </p:spPr>
        <p:txBody>
          <a:bodyPr bIns="91440" anchor="b" anchorCtr="0">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FC08237-A050-4FF8-9BD7-F94107B37B9B}" type="datetimeFigureOut">
              <a:rPr lang="es-CL" smtClean="0"/>
              <a:pPr/>
              <a:t>10-05-2020</a:t>
            </a:fld>
            <a:endParaRPr lang="es-CL"/>
          </a:p>
        </p:txBody>
      </p:sp>
      <p:sp>
        <p:nvSpPr>
          <p:cNvPr id="3" name="2 Marcador de pie de página"/>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s-CL"/>
          </a:p>
        </p:txBody>
      </p:sp>
      <p:sp>
        <p:nvSpPr>
          <p:cNvPr id="23" name="22 Marcador de número de diapositiva"/>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9DC73E04-FE48-4D55-B11B-799ADDC9E818}" type="slidenum">
              <a:rPr lang="es-CL" smtClean="0"/>
              <a:pPr/>
              <a:t>‹Nº›</a:t>
            </a:fld>
            <a:endParaRPr lang="es-CL"/>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normAutofit/>
          </a:bodyPr>
          <a:lstStyle/>
          <a:p>
            <a:r>
              <a:rPr lang="es-CL" u="sng" dirty="0" smtClean="0"/>
              <a:t>Objetivo de la clase: </a:t>
            </a:r>
            <a:r>
              <a:rPr lang="es-CL" dirty="0" smtClean="0"/>
              <a:t>Aplican la regla de la </a:t>
            </a:r>
            <a:r>
              <a:rPr lang="es-CL" dirty="0" smtClean="0"/>
              <a:t>división </a:t>
            </a:r>
            <a:r>
              <a:rPr lang="es-CL" dirty="0" smtClean="0"/>
              <a:t>de fracciones en ejercicios rutinarios.</a:t>
            </a:r>
            <a:endParaRPr lang="es-CL" dirty="0"/>
          </a:p>
        </p:txBody>
      </p:sp>
      <p:sp>
        <p:nvSpPr>
          <p:cNvPr id="2" name="1 Título"/>
          <p:cNvSpPr>
            <a:spLocks noGrp="1"/>
          </p:cNvSpPr>
          <p:nvPr>
            <p:ph type="ctrTitle"/>
          </p:nvPr>
        </p:nvSpPr>
        <p:spPr/>
        <p:txBody>
          <a:bodyPr/>
          <a:lstStyle/>
          <a:p>
            <a:r>
              <a:rPr lang="es-CL" dirty="0" smtClean="0"/>
              <a:t>División </a:t>
            </a:r>
            <a:r>
              <a:rPr lang="es-CL" dirty="0" smtClean="0"/>
              <a:t>de fracciones </a:t>
            </a:r>
            <a:endParaRPr lang="es-C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Representación de la </a:t>
            </a:r>
            <a:r>
              <a:rPr lang="es-CL" dirty="0" smtClean="0"/>
              <a:t>división </a:t>
            </a:r>
            <a:r>
              <a:rPr lang="es-CL" dirty="0" smtClean="0"/>
              <a:t>entre fracciones positivas</a:t>
            </a:r>
            <a:endParaRPr lang="es-CL" dirty="0"/>
          </a:p>
        </p:txBody>
      </p:sp>
      <p:sp>
        <p:nvSpPr>
          <p:cNvPr id="4" name="3 Marcador de contenido"/>
          <p:cNvSpPr>
            <a:spLocks noGrp="1"/>
          </p:cNvSpPr>
          <p:nvPr>
            <p:ph sz="quarter" idx="1"/>
          </p:nvPr>
        </p:nvSpPr>
        <p:spPr/>
        <p:txBody>
          <a:bodyPr/>
          <a:lstStyle/>
          <a:p>
            <a:r>
              <a:rPr lang="es-CL" dirty="0" smtClean="0"/>
              <a:t>Para comenzar, recordaremos las partes de la división:</a:t>
            </a:r>
          </a:p>
          <a:p>
            <a:endParaRPr lang="es-CL" dirty="0" smtClean="0"/>
          </a:p>
          <a:p>
            <a:pPr>
              <a:buNone/>
            </a:pPr>
            <a:r>
              <a:rPr lang="es-CL" dirty="0" smtClean="0"/>
              <a:t> </a:t>
            </a:r>
          </a:p>
          <a:p>
            <a:endParaRPr lang="es-CL" dirty="0" smtClean="0"/>
          </a:p>
          <a:p>
            <a:pPr>
              <a:buNone/>
            </a:pPr>
            <a:endParaRPr lang="es-CL" dirty="0"/>
          </a:p>
        </p:txBody>
      </p:sp>
      <p:pic>
        <p:nvPicPr>
          <p:cNvPr id="7" name="Picture 2"/>
          <p:cNvPicPr>
            <a:picLocks noChangeAspect="1" noChangeArrowheads="1"/>
          </p:cNvPicPr>
          <p:nvPr/>
        </p:nvPicPr>
        <p:blipFill>
          <a:blip r:embed="rId2"/>
          <a:srcRect l="44776" t="53789" r="18657" b="21323"/>
          <a:stretch>
            <a:fillRect/>
          </a:stretch>
        </p:blipFill>
        <p:spPr bwMode="auto">
          <a:xfrm>
            <a:off x="1214414" y="2500306"/>
            <a:ext cx="6849440" cy="262098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Representación de la </a:t>
            </a:r>
            <a:r>
              <a:rPr lang="es-CL" dirty="0" smtClean="0"/>
              <a:t>división </a:t>
            </a:r>
            <a:r>
              <a:rPr lang="es-CL" dirty="0" smtClean="0"/>
              <a:t>entre fracciones positivas</a:t>
            </a:r>
            <a:endParaRPr lang="es-CL" dirty="0"/>
          </a:p>
        </p:txBody>
      </p:sp>
      <p:sp>
        <p:nvSpPr>
          <p:cNvPr id="5" name="4 CuadroTexto"/>
          <p:cNvSpPr txBox="1"/>
          <p:nvPr/>
        </p:nvSpPr>
        <p:spPr>
          <a:xfrm>
            <a:off x="642910" y="2000240"/>
            <a:ext cx="7643866" cy="923330"/>
          </a:xfrm>
          <a:prstGeom prst="rect">
            <a:avLst/>
          </a:prstGeom>
          <a:noFill/>
        </p:spPr>
        <p:txBody>
          <a:bodyPr wrap="square" rtlCol="0">
            <a:spAutoFit/>
          </a:bodyPr>
          <a:lstStyle/>
          <a:p>
            <a:endParaRPr lang="es-CL" dirty="0" smtClean="0"/>
          </a:p>
          <a:p>
            <a:endParaRPr lang="es-CL" dirty="0"/>
          </a:p>
          <a:p>
            <a:r>
              <a:rPr lang="es-CL" dirty="0" smtClean="0"/>
              <a:t>    </a:t>
            </a:r>
            <a:endParaRPr lang="es-CL" dirty="0"/>
          </a:p>
        </p:txBody>
      </p:sp>
      <p:sp>
        <p:nvSpPr>
          <p:cNvPr id="13" name="12 Marcador de contenido"/>
          <p:cNvSpPr>
            <a:spLocks noGrp="1"/>
          </p:cNvSpPr>
          <p:nvPr>
            <p:ph sz="quarter" idx="1"/>
          </p:nvPr>
        </p:nvSpPr>
        <p:spPr>
          <a:xfrm>
            <a:off x="914400" y="1447800"/>
            <a:ext cx="7772400" cy="4838720"/>
          </a:xfrm>
        </p:spPr>
        <p:txBody>
          <a:bodyPr/>
          <a:lstStyle/>
          <a:p>
            <a:r>
              <a:rPr lang="es-CL" dirty="0" smtClean="0"/>
              <a:t>Francisca está cenando en su casa. Está satisfecha, pero aún le queda un tercio del plato de comida. Su mamá le pide que coma la mitad de lo que le queda, por lo que Francisca divide su comida en dos y come una de estas partes. Observa la representación y responde</a:t>
            </a:r>
            <a:r>
              <a:rPr lang="es-CL" dirty="0" smtClean="0"/>
              <a:t>.</a:t>
            </a:r>
          </a:p>
          <a:p>
            <a:pPr>
              <a:buNone/>
            </a:pPr>
            <a:endParaRPr lang="es-CL" dirty="0" smtClean="0"/>
          </a:p>
          <a:p>
            <a:pPr>
              <a:buNone/>
            </a:pPr>
            <a:endParaRPr lang="es-CL" dirty="0" smtClean="0"/>
          </a:p>
          <a:p>
            <a:endParaRPr lang="es-CL" dirty="0" smtClean="0"/>
          </a:p>
          <a:p>
            <a:pPr>
              <a:buNone/>
            </a:pPr>
            <a:endParaRPr lang="es-CL" dirty="0" smtClean="0"/>
          </a:p>
          <a:p>
            <a:pPr>
              <a:buNone/>
            </a:pPr>
            <a:endParaRPr lang="es-CL" dirty="0" smtClean="0"/>
          </a:p>
          <a:p>
            <a:pPr>
              <a:buNone/>
            </a:pPr>
            <a:endParaRPr lang="es-CL" dirty="0"/>
          </a:p>
        </p:txBody>
      </p:sp>
      <p:pic>
        <p:nvPicPr>
          <p:cNvPr id="17" name="Picture 2"/>
          <p:cNvPicPr>
            <a:picLocks noChangeAspect="1" noChangeArrowheads="1"/>
          </p:cNvPicPr>
          <p:nvPr/>
        </p:nvPicPr>
        <p:blipFill>
          <a:blip r:embed="rId2"/>
          <a:srcRect l="9375" t="10547" r="18934" b="7713"/>
          <a:stretch>
            <a:fillRect/>
          </a:stretch>
        </p:blipFill>
        <p:spPr bwMode="auto">
          <a:xfrm>
            <a:off x="1857356" y="3429000"/>
            <a:ext cx="5072098" cy="325134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Representación de la división entre fracciones positivas</a:t>
            </a:r>
            <a:endParaRPr lang="es-CL" dirty="0"/>
          </a:p>
        </p:txBody>
      </p:sp>
      <p:sp>
        <p:nvSpPr>
          <p:cNvPr id="8" name="7 Marcador de contenido"/>
          <p:cNvSpPr>
            <a:spLocks noGrp="1"/>
          </p:cNvSpPr>
          <p:nvPr>
            <p:ph sz="quarter" idx="1"/>
          </p:nvPr>
        </p:nvSpPr>
        <p:spPr>
          <a:xfrm>
            <a:off x="914400" y="1447800"/>
            <a:ext cx="7772400" cy="5124472"/>
          </a:xfrm>
        </p:spPr>
        <p:txBody>
          <a:bodyPr>
            <a:normAutofit lnSpcReduction="10000"/>
          </a:bodyPr>
          <a:lstStyle/>
          <a:p>
            <a:r>
              <a:rPr lang="es-CL" dirty="0" smtClean="0"/>
              <a:t>Las respuestas correctas son: </a:t>
            </a:r>
          </a:p>
          <a:p>
            <a:pPr>
              <a:buNone/>
            </a:pPr>
            <a:endParaRPr lang="es-CL" dirty="0" smtClean="0"/>
          </a:p>
          <a:p>
            <a:pPr>
              <a:buNone/>
            </a:pPr>
            <a:endParaRPr lang="es-CL" dirty="0" smtClean="0"/>
          </a:p>
          <a:p>
            <a:pPr>
              <a:buNone/>
            </a:pPr>
            <a:endParaRPr lang="es-CL" dirty="0" smtClean="0"/>
          </a:p>
          <a:p>
            <a:pPr>
              <a:buNone/>
            </a:pPr>
            <a:endParaRPr lang="es-CL" dirty="0" smtClean="0"/>
          </a:p>
          <a:p>
            <a:pPr>
              <a:buNone/>
            </a:pPr>
            <a:endParaRPr lang="es-CL" dirty="0" smtClean="0"/>
          </a:p>
          <a:p>
            <a:pPr>
              <a:buNone/>
            </a:pPr>
            <a:endParaRPr lang="es-CL" dirty="0" smtClean="0"/>
          </a:p>
          <a:p>
            <a:pPr>
              <a:buNone/>
            </a:pPr>
            <a:endParaRPr lang="es-CL" dirty="0" smtClean="0"/>
          </a:p>
          <a:p>
            <a:pPr algn="just">
              <a:buNone/>
            </a:pPr>
            <a:r>
              <a:rPr lang="es-CL" dirty="0" smtClean="0"/>
              <a:t>    En la imagen nos muestran que, a Francisca le queda un tercio del plato, y de ese tercio, la mama le pide que se coma la mitad, por lo que debemos dividir ese tercio en dos partes iguales. </a:t>
            </a:r>
          </a:p>
        </p:txBody>
      </p:sp>
      <p:pic>
        <p:nvPicPr>
          <p:cNvPr id="9" name="Picture 2"/>
          <p:cNvPicPr>
            <a:picLocks noChangeAspect="1" noChangeArrowheads="1"/>
          </p:cNvPicPr>
          <p:nvPr/>
        </p:nvPicPr>
        <p:blipFill>
          <a:blip r:embed="rId2"/>
          <a:srcRect l="9375" t="48619" r="18934" b="7713"/>
          <a:stretch>
            <a:fillRect/>
          </a:stretch>
        </p:blipFill>
        <p:spPr bwMode="auto">
          <a:xfrm>
            <a:off x="857224" y="2000240"/>
            <a:ext cx="7467600" cy="2622085"/>
          </a:xfrm>
          <a:prstGeom prst="rect">
            <a:avLst/>
          </a:prstGeom>
          <a:noFill/>
          <a:ln w="9525">
            <a:noFill/>
            <a:miter lim="800000"/>
            <a:headEnd/>
            <a:tailEnd/>
          </a:ln>
          <a:effectLst/>
        </p:spPr>
      </p:pic>
      <p:cxnSp>
        <p:nvCxnSpPr>
          <p:cNvPr id="13" name="12 Conector recto"/>
          <p:cNvCxnSpPr/>
          <p:nvPr/>
        </p:nvCxnSpPr>
        <p:spPr>
          <a:xfrm rot="5400000">
            <a:off x="1393009" y="2964653"/>
            <a:ext cx="500066" cy="42862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14 Conector recto"/>
          <p:cNvCxnSpPr/>
          <p:nvPr/>
        </p:nvCxnSpPr>
        <p:spPr>
          <a:xfrm>
            <a:off x="1357290" y="2928934"/>
            <a:ext cx="571504" cy="500066"/>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16 Conector recto"/>
          <p:cNvCxnSpPr/>
          <p:nvPr/>
        </p:nvCxnSpPr>
        <p:spPr>
          <a:xfrm rot="5400000">
            <a:off x="6536545" y="4107661"/>
            <a:ext cx="642942" cy="42862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18 Conector recto"/>
          <p:cNvCxnSpPr/>
          <p:nvPr/>
        </p:nvCxnSpPr>
        <p:spPr>
          <a:xfrm rot="16200000" flipH="1">
            <a:off x="6536545" y="3964785"/>
            <a:ext cx="642942" cy="571504"/>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Representación de la división entre fracciones positivas</a:t>
            </a:r>
            <a:endParaRPr lang="es-CL" dirty="0"/>
          </a:p>
        </p:txBody>
      </p:sp>
      <p:sp>
        <p:nvSpPr>
          <p:cNvPr id="3" name="2 Marcador de contenido"/>
          <p:cNvSpPr>
            <a:spLocks noGrp="1"/>
          </p:cNvSpPr>
          <p:nvPr>
            <p:ph sz="quarter" idx="1"/>
          </p:nvPr>
        </p:nvSpPr>
        <p:spPr>
          <a:xfrm>
            <a:off x="457200" y="1600200"/>
            <a:ext cx="7467600" cy="5043510"/>
          </a:xfrm>
        </p:spPr>
        <p:txBody>
          <a:bodyPr>
            <a:normAutofit/>
          </a:bodyPr>
          <a:lstStyle/>
          <a:p>
            <a:r>
              <a:rPr lang="es-CL" dirty="0" smtClean="0"/>
              <a:t>Veamos otro ejemplo: </a:t>
            </a:r>
          </a:p>
          <a:p>
            <a:pPr>
              <a:buNone/>
            </a:pPr>
            <a:endParaRPr lang="es-CL" dirty="0"/>
          </a:p>
        </p:txBody>
      </p:sp>
      <p:sp>
        <p:nvSpPr>
          <p:cNvPr id="307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L"/>
          </a:p>
        </p:txBody>
      </p:sp>
      <p:pic>
        <p:nvPicPr>
          <p:cNvPr id="3073"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457200"/>
            <a:ext cx="76200" cy="342900"/>
          </a:xfrm>
          <a:prstGeom prst="rect">
            <a:avLst/>
          </a:prstGeom>
          <a:noFill/>
        </p:spPr>
      </p:pic>
      <p:sp>
        <p:nvSpPr>
          <p:cNvPr id="3076"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CL"/>
          </a:p>
        </p:txBody>
      </p:sp>
      <p:pic>
        <p:nvPicPr>
          <p:cNvPr id="3075"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0" y="457200"/>
            <a:ext cx="76200" cy="342900"/>
          </a:xfrm>
          <a:prstGeom prst="rect">
            <a:avLst/>
          </a:prstGeom>
          <a:noFill/>
        </p:spPr>
      </p:pic>
      <p:pic>
        <p:nvPicPr>
          <p:cNvPr id="12" name="Picture 2"/>
          <p:cNvPicPr>
            <a:picLocks noChangeAspect="1" noChangeArrowheads="1"/>
          </p:cNvPicPr>
          <p:nvPr/>
        </p:nvPicPr>
        <p:blipFill>
          <a:blip r:embed="rId3"/>
          <a:srcRect/>
          <a:stretch>
            <a:fillRect/>
          </a:stretch>
        </p:blipFill>
        <p:spPr bwMode="auto">
          <a:xfrm>
            <a:off x="1214414" y="2063048"/>
            <a:ext cx="6643734" cy="456292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Representación de la división entre fracciones positivas</a:t>
            </a:r>
            <a:endParaRPr lang="es-CL" dirty="0"/>
          </a:p>
        </p:txBody>
      </p:sp>
      <p:pic>
        <p:nvPicPr>
          <p:cNvPr id="6" name="Picture 2"/>
          <p:cNvPicPr>
            <a:picLocks noGrp="1" noChangeAspect="1" noChangeArrowheads="1"/>
          </p:cNvPicPr>
          <p:nvPr>
            <p:ph sz="quarter" idx="1"/>
          </p:nvPr>
        </p:nvPicPr>
        <p:blipFill>
          <a:blip r:embed="rId2"/>
          <a:srcRect t="62083"/>
          <a:stretch>
            <a:fillRect/>
          </a:stretch>
        </p:blipFill>
        <p:spPr bwMode="auto">
          <a:xfrm>
            <a:off x="714348" y="1643050"/>
            <a:ext cx="7572428" cy="1971944"/>
          </a:xfrm>
          <a:prstGeom prst="rect">
            <a:avLst/>
          </a:prstGeom>
          <a:noFill/>
          <a:ln w="9525">
            <a:noFill/>
            <a:miter lim="800000"/>
            <a:headEnd/>
            <a:tailEnd/>
          </a:ln>
          <a:effectLst/>
        </p:spPr>
      </p:pic>
      <p:cxnSp>
        <p:nvCxnSpPr>
          <p:cNvPr id="8" name="7 Conector recto"/>
          <p:cNvCxnSpPr/>
          <p:nvPr/>
        </p:nvCxnSpPr>
        <p:spPr>
          <a:xfrm rot="10800000" flipV="1">
            <a:off x="3929058" y="2214554"/>
            <a:ext cx="1143008" cy="571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10 Conector recto"/>
          <p:cNvCxnSpPr/>
          <p:nvPr/>
        </p:nvCxnSpPr>
        <p:spPr>
          <a:xfrm>
            <a:off x="4000496" y="2214554"/>
            <a:ext cx="1214446" cy="50006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rot="10800000" flipV="1">
            <a:off x="4286248" y="3071810"/>
            <a:ext cx="642942" cy="571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14 Conector recto"/>
          <p:cNvCxnSpPr/>
          <p:nvPr/>
        </p:nvCxnSpPr>
        <p:spPr>
          <a:xfrm>
            <a:off x="4143372" y="3071810"/>
            <a:ext cx="857256" cy="571504"/>
          </a:xfrm>
          <a:prstGeom prst="line">
            <a:avLst/>
          </a:prstGeom>
        </p:spPr>
        <p:style>
          <a:lnRef idx="1">
            <a:schemeClr val="accent1"/>
          </a:lnRef>
          <a:fillRef idx="0">
            <a:schemeClr val="accent1"/>
          </a:fillRef>
          <a:effectRef idx="0">
            <a:schemeClr val="accent1"/>
          </a:effectRef>
          <a:fontRef idx="minor">
            <a:schemeClr val="tx1"/>
          </a:fontRef>
        </p:style>
      </p:cxnSp>
      <p:sp>
        <p:nvSpPr>
          <p:cNvPr id="16" name="15 CuadroTexto"/>
          <p:cNvSpPr txBox="1"/>
          <p:nvPr/>
        </p:nvSpPr>
        <p:spPr>
          <a:xfrm>
            <a:off x="785786" y="4000504"/>
            <a:ext cx="7858180" cy="646331"/>
          </a:xfrm>
          <a:prstGeom prst="rect">
            <a:avLst/>
          </a:prstGeom>
          <a:noFill/>
        </p:spPr>
        <p:txBody>
          <a:bodyPr wrap="square" rtlCol="0">
            <a:spAutoFit/>
          </a:bodyPr>
          <a:lstStyle/>
          <a:p>
            <a:r>
              <a:rPr lang="es-CL" dirty="0" smtClean="0"/>
              <a:t>En el ejemplo anterior, nos están pidiendo que el medio litro de jugo, lo repartamos en vasos que contengan un decimo de jugo, por lo que dividimos el medio litro en un decimo. </a:t>
            </a:r>
            <a:endParaRPr lang="es-CL"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Representación de la división entre fracciones positivas</a:t>
            </a:r>
            <a:endParaRPr lang="es-CL" dirty="0"/>
          </a:p>
        </p:txBody>
      </p:sp>
      <p:sp>
        <p:nvSpPr>
          <p:cNvPr id="3" name="2 Marcador de contenido"/>
          <p:cNvSpPr>
            <a:spLocks noGrp="1"/>
          </p:cNvSpPr>
          <p:nvPr>
            <p:ph sz="quarter" idx="1"/>
          </p:nvPr>
        </p:nvSpPr>
        <p:spPr>
          <a:xfrm>
            <a:off x="457200" y="1600200"/>
            <a:ext cx="7467600" cy="5043510"/>
          </a:xfrm>
        </p:spPr>
        <p:txBody>
          <a:bodyPr>
            <a:normAutofit/>
          </a:bodyPr>
          <a:lstStyle/>
          <a:p>
            <a:r>
              <a:rPr lang="es-CL" dirty="0" smtClean="0"/>
              <a:t>Para </a:t>
            </a:r>
            <a:r>
              <a:rPr lang="es-CL" b="1" dirty="0" smtClean="0"/>
              <a:t>dividir fracciones</a:t>
            </a:r>
            <a:r>
              <a:rPr lang="es-CL" dirty="0" smtClean="0"/>
              <a:t>, debes resolver </a:t>
            </a:r>
            <a:r>
              <a:rPr lang="es-CL" b="1" dirty="0" smtClean="0"/>
              <a:t>multiplicando</a:t>
            </a:r>
            <a:r>
              <a:rPr lang="es-CL" dirty="0" smtClean="0"/>
              <a:t> el dividendo por el </a:t>
            </a:r>
            <a:r>
              <a:rPr lang="es-CL" b="1" dirty="0" smtClean="0"/>
              <a:t>inverso multiplicativo </a:t>
            </a:r>
            <a:r>
              <a:rPr lang="es-CL" dirty="0" smtClean="0"/>
              <a:t>del divisor.</a:t>
            </a:r>
          </a:p>
          <a:p>
            <a:r>
              <a:rPr lang="es-CL" dirty="0" smtClean="0"/>
              <a:t>Ejemplo: </a:t>
            </a:r>
          </a:p>
          <a:p>
            <a:endParaRPr lang="es-CL" dirty="0" smtClean="0"/>
          </a:p>
          <a:p>
            <a:pPr>
              <a:buNone/>
            </a:pPr>
            <a:endParaRPr lang="es-CL" dirty="0" smtClean="0"/>
          </a:p>
          <a:p>
            <a:endParaRPr lang="es-CL" dirty="0" smtClean="0"/>
          </a:p>
          <a:p>
            <a:endParaRPr lang="es-CL" dirty="0"/>
          </a:p>
        </p:txBody>
      </p:sp>
      <p:pic>
        <p:nvPicPr>
          <p:cNvPr id="27" name="Picture 2"/>
          <p:cNvPicPr>
            <a:picLocks noChangeAspect="1" noChangeArrowheads="1"/>
          </p:cNvPicPr>
          <p:nvPr/>
        </p:nvPicPr>
        <p:blipFill>
          <a:blip r:embed="rId3"/>
          <a:srcRect l="24489" t="40301" r="19069" b="22265"/>
          <a:stretch>
            <a:fillRect/>
          </a:stretch>
        </p:blipFill>
        <p:spPr bwMode="auto">
          <a:xfrm>
            <a:off x="1071538" y="3261908"/>
            <a:ext cx="6643734" cy="247732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Representación de la división entre fracciones positivas</a:t>
            </a:r>
            <a:endParaRPr lang="es-CL" dirty="0"/>
          </a:p>
        </p:txBody>
      </p:sp>
      <p:sp>
        <p:nvSpPr>
          <p:cNvPr id="3" name="2 Marcador de contenido"/>
          <p:cNvSpPr>
            <a:spLocks noGrp="1"/>
          </p:cNvSpPr>
          <p:nvPr>
            <p:ph sz="quarter" idx="1"/>
          </p:nvPr>
        </p:nvSpPr>
        <p:spPr/>
        <p:txBody>
          <a:bodyPr/>
          <a:lstStyle/>
          <a:p>
            <a:r>
              <a:rPr lang="es-CL" dirty="0" smtClean="0"/>
              <a:t>Recuerda que un numero entero siempre tendrá como denominador el 1. Por lo que: </a:t>
            </a:r>
          </a:p>
          <a:p>
            <a:pPr>
              <a:buNone/>
            </a:pPr>
            <a:r>
              <a:rPr lang="es-CL" dirty="0" smtClean="0"/>
              <a:t>    Al dividir una fracción por un entero, debemos agregar un denominador 1 al entero para convertir el entero en fracción.</a:t>
            </a:r>
          </a:p>
          <a:p>
            <a:pPr>
              <a:buNone/>
            </a:pPr>
            <a:r>
              <a:rPr lang="es-CL" dirty="0" smtClean="0"/>
              <a:t>Ejemplo: </a:t>
            </a:r>
          </a:p>
          <a:p>
            <a:pPr>
              <a:buNone/>
            </a:pPr>
            <a:endParaRPr lang="es-CL" dirty="0"/>
          </a:p>
        </p:txBody>
      </p:sp>
      <p:pic>
        <p:nvPicPr>
          <p:cNvPr id="6" name="Picture 2"/>
          <p:cNvPicPr>
            <a:picLocks noChangeAspect="1" noChangeArrowheads="1"/>
          </p:cNvPicPr>
          <p:nvPr/>
        </p:nvPicPr>
        <p:blipFill>
          <a:blip r:embed="rId2"/>
          <a:srcRect l="8456" t="31581" r="51103" b="30818"/>
          <a:stretch>
            <a:fillRect/>
          </a:stretch>
        </p:blipFill>
        <p:spPr bwMode="auto">
          <a:xfrm>
            <a:off x="2857488" y="3500438"/>
            <a:ext cx="5000660" cy="261398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Actividad</a:t>
            </a:r>
            <a:endParaRPr lang="es-CL" dirty="0"/>
          </a:p>
        </p:txBody>
      </p:sp>
      <p:sp>
        <p:nvSpPr>
          <p:cNvPr id="3" name="2 Marcador de contenido"/>
          <p:cNvSpPr>
            <a:spLocks noGrp="1"/>
          </p:cNvSpPr>
          <p:nvPr>
            <p:ph sz="quarter" idx="1"/>
          </p:nvPr>
        </p:nvSpPr>
        <p:spPr/>
        <p:txBody>
          <a:bodyPr/>
          <a:lstStyle/>
          <a:p>
            <a:r>
              <a:rPr lang="es-CL" dirty="0" smtClean="0"/>
              <a:t>Copia la información en tu cuaderno. </a:t>
            </a:r>
            <a:endParaRPr lang="es-CL"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dad">
  <a:themeElements>
    <a:clrScheme name="Equida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dad">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95</TotalTime>
  <Words>296</Words>
  <Application>Microsoft Office PowerPoint</Application>
  <PresentationFormat>Presentación en pantalla (4:3)</PresentationFormat>
  <Paragraphs>41</Paragraphs>
  <Slides>9</Slides>
  <Notes>1</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Equidad</vt:lpstr>
      <vt:lpstr>División de fracciones </vt:lpstr>
      <vt:lpstr>Representación de la división entre fracciones positivas</vt:lpstr>
      <vt:lpstr>Representación de la división entre fracciones positivas</vt:lpstr>
      <vt:lpstr>Representación de la división entre fracciones positivas</vt:lpstr>
      <vt:lpstr>Representación de la división entre fracciones positivas</vt:lpstr>
      <vt:lpstr>Representación de la división entre fracciones positivas</vt:lpstr>
      <vt:lpstr>Representación de la división entre fracciones positivas</vt:lpstr>
      <vt:lpstr>Representación de la división entre fracciones positivas</vt:lpstr>
      <vt:lpstr>Actividad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Multiplicación de fracciones</dc:title>
  <dc:creator>Cynthia Jara Diaz</dc:creator>
  <cp:lastModifiedBy>Cynthia Jara Diaz</cp:lastModifiedBy>
  <cp:revision>11</cp:revision>
  <dcterms:created xsi:type="dcterms:W3CDTF">2020-05-04T05:51:08Z</dcterms:created>
  <dcterms:modified xsi:type="dcterms:W3CDTF">2020-05-10T07:20:02Z</dcterms:modified>
</cp:coreProperties>
</file>