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5" r:id="rId2"/>
    <p:sldId id="280" r:id="rId3"/>
    <p:sldId id="279" r:id="rId4"/>
    <p:sldId id="281" r:id="rId5"/>
    <p:sldId id="282" r:id="rId6"/>
    <p:sldId id="283" r:id="rId7"/>
    <p:sldId id="284" r:id="rId8"/>
    <p:sldId id="286" r:id="rId9"/>
    <p:sldId id="285" r:id="rId10"/>
    <p:sldId id="288" r:id="rId11"/>
    <p:sldId id="28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45" autoAdjust="0"/>
    <p:restoredTop sz="94660"/>
  </p:normalViewPr>
  <p:slideViewPr>
    <p:cSldViewPr>
      <p:cViewPr varScale="1">
        <p:scale>
          <a:sx n="65" d="100"/>
          <a:sy n="65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02F6C-FF0E-4A0D-A942-09961CAB11E5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3189C-A3BF-4273-8E57-DDFD5FA526D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189C-A3BF-4273-8E57-DDFD5FA526D3}" type="slidenum">
              <a:rPr lang="es-CL" smtClean="0"/>
              <a:pPr/>
              <a:t>7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3189C-A3BF-4273-8E57-DDFD5FA526D3}" type="slidenum">
              <a:rPr lang="es-CL" smtClean="0"/>
              <a:pPr/>
              <a:t>10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C8F7-F7E0-4EAC-906A-BA230485176E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C8F7-F7E0-4EAC-906A-BA230485176E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C8F7-F7E0-4EAC-906A-BA230485176E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C8F7-F7E0-4EAC-906A-BA230485176E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C8F7-F7E0-4EAC-906A-BA230485176E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C8F7-F7E0-4EAC-906A-BA230485176E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C8F7-F7E0-4EAC-906A-BA230485176E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C8F7-F7E0-4EAC-906A-BA230485176E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C8F7-F7E0-4EAC-906A-BA230485176E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C8F7-F7E0-4EAC-906A-BA230485176E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C8F7-F7E0-4EAC-906A-BA230485176E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FC8F7-F7E0-4EAC-906A-BA230485176E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6F75F-8DFA-483C-A985-76CB5511528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eogebra.org/m/squgckx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357166"/>
            <a:ext cx="714376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OBJETIVO: Conocer la ley de Jacques Charles y Joseph Gay-</a:t>
            </a:r>
            <a:r>
              <a:rPr lang="es-CL" b="1" dirty="0" err="1" smtClean="0"/>
              <a:t>Lussac</a:t>
            </a:r>
            <a:r>
              <a:rPr lang="es-CL" b="1" dirty="0" smtClean="0"/>
              <a:t>. </a:t>
            </a:r>
            <a:endParaRPr lang="es-CL" b="1" dirty="0"/>
          </a:p>
        </p:txBody>
      </p:sp>
      <p:sp>
        <p:nvSpPr>
          <p:cNvPr id="5" name="4 Rectángulo"/>
          <p:cNvSpPr/>
          <p:nvPr/>
        </p:nvSpPr>
        <p:spPr>
          <a:xfrm>
            <a:off x="0" y="1000108"/>
            <a:ext cx="1643042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1400" b="1" dirty="0" smtClean="0"/>
              <a:t>RECORDEMOS:</a:t>
            </a:r>
          </a:p>
          <a:p>
            <a:pPr algn="just"/>
            <a:r>
              <a:rPr lang="es-CL" sz="1400" dirty="0" smtClean="0">
                <a:solidFill>
                  <a:srgbClr val="FF0000"/>
                </a:solidFill>
              </a:rPr>
              <a:t>Una </a:t>
            </a:r>
            <a:r>
              <a:rPr lang="es-CL" sz="1400" b="1" dirty="0" smtClean="0">
                <a:solidFill>
                  <a:srgbClr val="FF0000"/>
                </a:solidFill>
              </a:rPr>
              <a:t>ley</a:t>
            </a:r>
            <a:r>
              <a:rPr lang="es-CL" sz="1400" dirty="0" smtClean="0">
                <a:solidFill>
                  <a:srgbClr val="FF0000"/>
                </a:solidFill>
              </a:rPr>
              <a:t> </a:t>
            </a:r>
            <a:r>
              <a:rPr lang="es-CL" sz="1400" dirty="0" smtClean="0"/>
              <a:t>científica busca explicar </a:t>
            </a:r>
            <a:r>
              <a:rPr lang="es-CL" sz="1400" u="sng" dirty="0" smtClean="0"/>
              <a:t>cómo</a:t>
            </a:r>
            <a:r>
              <a:rPr lang="es-CL" sz="1400" dirty="0" smtClean="0"/>
              <a:t> ocurre un fenómeno o hecho y se basa en observaciones.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214546" y="2214554"/>
            <a:ext cx="4429156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800" b="1" u="sng" dirty="0" smtClean="0"/>
              <a:t>Ley</a:t>
            </a:r>
            <a:r>
              <a:rPr lang="es-CL" sz="4800" b="1" dirty="0" smtClean="0"/>
              <a:t> de Charles y Gay-</a:t>
            </a:r>
            <a:r>
              <a:rPr lang="es-CL" sz="4800" b="1" dirty="0" err="1" smtClean="0"/>
              <a:t>Lussac</a:t>
            </a:r>
            <a:r>
              <a:rPr lang="es-CL" sz="4800" b="1" dirty="0" smtClean="0"/>
              <a:t>.</a:t>
            </a:r>
            <a:endParaRPr lang="es-CL" sz="48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9013" y="428604"/>
            <a:ext cx="1804987" cy="93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13 Conector recto de flecha"/>
          <p:cNvCxnSpPr/>
          <p:nvPr/>
        </p:nvCxnSpPr>
        <p:spPr>
          <a:xfrm rot="10800000">
            <a:off x="1714480" y="2071678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500034" y="4572008"/>
            <a:ext cx="45720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CL" dirty="0" smtClean="0"/>
              <a:t>Continuando con el contenido visto en la clase anterior. Las </a:t>
            </a:r>
            <a:r>
              <a:rPr lang="es-CL" b="1" dirty="0" smtClean="0"/>
              <a:t>leyes de los gases </a:t>
            </a:r>
            <a:r>
              <a:rPr lang="es-CL" dirty="0" smtClean="0"/>
              <a:t>se originan como resultado de incontables</a:t>
            </a:r>
            <a:r>
              <a:rPr lang="es-CL" b="1" dirty="0" smtClean="0"/>
              <a:t> </a:t>
            </a:r>
            <a:r>
              <a:rPr lang="es-CL" dirty="0" smtClean="0"/>
              <a:t>experimentos realizados durante siglos para explicar su comportamiento y establecer los factores que intervienen en él.</a:t>
            </a:r>
            <a:endParaRPr lang="es-CL" dirty="0"/>
          </a:p>
        </p:txBody>
      </p:sp>
      <p:pic>
        <p:nvPicPr>
          <p:cNvPr id="16" name="Picture 4" descr="C:\Users\Paulina\Desktop\Nueva carpeta\giphy (16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625694"/>
            <a:ext cx="1643074" cy="1232306"/>
          </a:xfrm>
          <a:prstGeom prst="rect">
            <a:avLst/>
          </a:prstGeom>
          <a:noFill/>
        </p:spPr>
      </p:pic>
      <p:pic>
        <p:nvPicPr>
          <p:cNvPr id="1027" name="Picture 3" descr="C:\Users\Paulina\Desktop\Nueva carpeta\giphy (10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714488"/>
            <a:ext cx="2419349" cy="4714876"/>
          </a:xfrm>
          <a:prstGeom prst="rect">
            <a:avLst/>
          </a:prstGeom>
          <a:noFill/>
        </p:spPr>
      </p:pic>
      <p:pic>
        <p:nvPicPr>
          <p:cNvPr id="1028" name="Picture 4" descr="C:\Users\Paulina\Desktop\Nueva carpeta\giphy (24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1910">
            <a:off x="144736" y="2786460"/>
            <a:ext cx="997146" cy="1785934"/>
          </a:xfrm>
          <a:prstGeom prst="rect">
            <a:avLst/>
          </a:prstGeom>
          <a:noFill/>
        </p:spPr>
      </p:pic>
      <p:pic>
        <p:nvPicPr>
          <p:cNvPr id="1029" name="Picture 5" descr="C:\Users\Paulina\Desktop\Nueva carpeta\giphy (41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2571744"/>
            <a:ext cx="1071554" cy="1071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7158" y="357166"/>
            <a:ext cx="842968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dirty="0" smtClean="0"/>
              <a:t>Gay-</a:t>
            </a:r>
            <a:r>
              <a:rPr lang="es-CL" dirty="0" err="1" smtClean="0"/>
              <a:t>Lussac</a:t>
            </a:r>
            <a:r>
              <a:rPr lang="es-CL" dirty="0" smtClean="0"/>
              <a:t>  estableció que a volumen constante, si la temperatura de un gas aumenta, también lo hace su presión, y viceversa. (son directamente proporcionales)</a:t>
            </a:r>
            <a:endParaRPr lang="es-CL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57158" y="1571612"/>
          <a:ext cx="8429684" cy="4500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4842"/>
                <a:gridCol w="4214842"/>
              </a:tblGrid>
              <a:tr h="4500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Ejemplo:</a:t>
                      </a:r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PRESIÓN FIJA.</a:t>
                      </a:r>
                    </a:p>
                    <a:p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Ejemplo:</a:t>
                      </a:r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PRESIÓN FIJA.</a:t>
                      </a:r>
                    </a:p>
                    <a:p>
                      <a:endParaRPr lang="es-CL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Flecha arriba"/>
          <p:cNvSpPr/>
          <p:nvPr/>
        </p:nvSpPr>
        <p:spPr>
          <a:xfrm>
            <a:off x="1071538" y="2714620"/>
            <a:ext cx="857256" cy="135732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Flecha arriba"/>
          <p:cNvSpPr/>
          <p:nvPr/>
        </p:nvSpPr>
        <p:spPr>
          <a:xfrm>
            <a:off x="2857488" y="2714620"/>
            <a:ext cx="857256" cy="135732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arriba"/>
          <p:cNvSpPr/>
          <p:nvPr/>
        </p:nvSpPr>
        <p:spPr>
          <a:xfrm rot="10800000">
            <a:off x="5357818" y="2714620"/>
            <a:ext cx="857256" cy="135732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Flecha arriba"/>
          <p:cNvSpPr/>
          <p:nvPr/>
        </p:nvSpPr>
        <p:spPr>
          <a:xfrm rot="10800000">
            <a:off x="7143768" y="2714620"/>
            <a:ext cx="857256" cy="135732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785786" y="2071678"/>
            <a:ext cx="135732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TEMPERATURA</a:t>
            </a:r>
            <a:r>
              <a:rPr lang="es-CL" sz="1400" dirty="0" smtClean="0"/>
              <a:t> </a:t>
            </a:r>
            <a:r>
              <a:rPr lang="es-CL" sz="1400" b="1" dirty="0" smtClean="0"/>
              <a:t>AUMENTA</a:t>
            </a:r>
            <a:endParaRPr lang="es-CL" sz="1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43174" y="2071678"/>
            <a:ext cx="128588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PRESIÓN AUMENTA</a:t>
            </a:r>
            <a:endParaRPr lang="es-CL" sz="1400" b="1" dirty="0"/>
          </a:p>
        </p:txBody>
      </p:sp>
      <p:sp>
        <p:nvSpPr>
          <p:cNvPr id="13" name="12 Abrir llave"/>
          <p:cNvSpPr/>
          <p:nvPr/>
        </p:nvSpPr>
        <p:spPr>
          <a:xfrm rot="16200000">
            <a:off x="2000232" y="3429000"/>
            <a:ext cx="714380" cy="285752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CuadroTexto"/>
          <p:cNvSpPr txBox="1"/>
          <p:nvPr/>
        </p:nvSpPr>
        <p:spPr>
          <a:xfrm>
            <a:off x="1142976" y="5429264"/>
            <a:ext cx="257176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DIRECTAMENTE PROPORCIONAL</a:t>
            </a:r>
            <a:endParaRPr lang="es-CL" sz="1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072066" y="2071678"/>
            <a:ext cx="135732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TEMPERATURA</a:t>
            </a:r>
            <a:r>
              <a:rPr lang="es-CL" sz="1400" dirty="0" smtClean="0"/>
              <a:t> </a:t>
            </a:r>
            <a:r>
              <a:rPr lang="es-CL" sz="1400" b="1" dirty="0" smtClean="0"/>
              <a:t>DISMINUYE</a:t>
            </a:r>
            <a:endParaRPr lang="es-CL" sz="14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000892" y="2071678"/>
            <a:ext cx="128588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PRESIÓN DISMINUYE</a:t>
            </a:r>
            <a:endParaRPr lang="es-CL" sz="1400" b="1" dirty="0"/>
          </a:p>
        </p:txBody>
      </p:sp>
      <p:sp>
        <p:nvSpPr>
          <p:cNvPr id="17" name="16 Abrir llave"/>
          <p:cNvSpPr/>
          <p:nvPr/>
        </p:nvSpPr>
        <p:spPr>
          <a:xfrm rot="16200000">
            <a:off x="6215074" y="3429000"/>
            <a:ext cx="714380" cy="285752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CuadroTexto"/>
          <p:cNvSpPr txBox="1"/>
          <p:nvPr/>
        </p:nvSpPr>
        <p:spPr>
          <a:xfrm>
            <a:off x="5357818" y="5429264"/>
            <a:ext cx="257176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DIRECTAMENTE PROPORCIONAL</a:t>
            </a:r>
            <a:endParaRPr lang="es-CL" sz="1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357786" y="6488668"/>
            <a:ext cx="378621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Dibuja y escribe todo  en el cuaderno.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5720" y="357167"/>
            <a:ext cx="321471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RESPONDE EN TU CUADERNO:</a:t>
            </a:r>
            <a:endParaRPr lang="es-CL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142984"/>
            <a:ext cx="8354999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7572396" y="0"/>
            <a:ext cx="157160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Pregunta y respuesta en el cuaderno. </a:t>
            </a:r>
            <a:endParaRPr lang="es-CL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57158" y="5929330"/>
            <a:ext cx="700089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Después que realices esta actividad, mándame una foto de las respuestas a mi correo electrónico. (sólo de esta actividad, no de todo)</a:t>
            </a:r>
            <a:endParaRPr lang="es-CL" b="1" dirty="0"/>
          </a:p>
        </p:txBody>
      </p:sp>
      <p:pic>
        <p:nvPicPr>
          <p:cNvPr id="8" name="Picture 3" descr="C:\Users\Paulina\Desktop\Nueva carpeta\giphy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472114"/>
            <a:ext cx="1385886" cy="1385886"/>
          </a:xfrm>
          <a:prstGeom prst="rect">
            <a:avLst/>
          </a:prstGeom>
          <a:noFill/>
        </p:spPr>
      </p:pic>
      <p:pic>
        <p:nvPicPr>
          <p:cNvPr id="46083" name="Picture 3" descr="C:\Users\Paulina\Desktop\Nueva carpeta\giphy (14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323628">
            <a:off x="589861" y="4328482"/>
            <a:ext cx="1968352" cy="1148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392909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Recordemos lo visto la clase anterior:</a:t>
            </a:r>
          </a:p>
          <a:p>
            <a:r>
              <a:rPr lang="es-CL" b="1" dirty="0" smtClean="0"/>
              <a:t>Ley de Boyle:</a:t>
            </a:r>
            <a:endParaRPr lang="es-CL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000364" y="1000108"/>
            <a:ext cx="321471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¿Qué establece  la ley de Boyle?</a:t>
            </a:r>
            <a:endParaRPr lang="es-CL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1714488"/>
            <a:ext cx="371474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Hace clic en el siguiente link:</a:t>
            </a:r>
          </a:p>
          <a:p>
            <a:pPr algn="just"/>
            <a:r>
              <a:rPr lang="es-CL" dirty="0" smtClean="0">
                <a:hlinkClick r:id="rId2"/>
              </a:rPr>
              <a:t>https://www.geogebra.org/m/squgckxv</a:t>
            </a:r>
            <a:endParaRPr lang="es-CL" dirty="0" smtClean="0"/>
          </a:p>
          <a:p>
            <a:pPr algn="just"/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429000"/>
            <a:ext cx="2352665" cy="134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0" y="3000372"/>
            <a:ext cx="37147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Te aparecerá la siguiente imagen: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5572140"/>
            <a:ext cx="37147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Punto rojo, debes mover hacia arriba</a:t>
            </a:r>
            <a:endParaRPr lang="es-CL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000760" y="6211669"/>
            <a:ext cx="31432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Al disminuir el volumen la presión aumenta</a:t>
            </a:r>
            <a:endParaRPr lang="es-CL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857752" y="2143116"/>
            <a:ext cx="4071934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 LEY DE BOYLE ESTABLECE  QUE A UNA</a:t>
            </a:r>
            <a:r>
              <a:rPr kumimoji="0" lang="es-CL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CL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TEMPERATURA CONSTANTE</a:t>
            </a:r>
            <a:r>
              <a:rPr kumimoji="0" lang="es-CL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s-CL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EL VOLUMEN DE UN GAS ES INVERSAMENTE PROPORCIONAL A LA PRESIÓN EJERCIDA POR EL GAS.</a:t>
            </a:r>
            <a:endParaRPr kumimoji="0" lang="es-CL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143240" y="6211669"/>
            <a:ext cx="185738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¿Qué ocurre en el gráfico?</a:t>
            </a:r>
            <a:endParaRPr lang="es-CL" dirty="0"/>
          </a:p>
        </p:txBody>
      </p:sp>
      <p:sp>
        <p:nvSpPr>
          <p:cNvPr id="32" name="31 Flecha izquierda y arriba"/>
          <p:cNvSpPr/>
          <p:nvPr/>
        </p:nvSpPr>
        <p:spPr>
          <a:xfrm rot="16200000">
            <a:off x="2714613" y="4286254"/>
            <a:ext cx="2214579" cy="1357323"/>
          </a:xfrm>
          <a:prstGeom prst="leftUpArrow">
            <a:avLst>
              <a:gd name="adj1" fmla="val 9176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32 Flecha derecha"/>
          <p:cNvSpPr/>
          <p:nvPr/>
        </p:nvSpPr>
        <p:spPr>
          <a:xfrm>
            <a:off x="5214942" y="6357958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Flecha arriba"/>
          <p:cNvSpPr/>
          <p:nvPr/>
        </p:nvSpPr>
        <p:spPr>
          <a:xfrm>
            <a:off x="642910" y="4857760"/>
            <a:ext cx="214314" cy="71438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34 Flecha izquierda y arriba"/>
          <p:cNvSpPr/>
          <p:nvPr/>
        </p:nvSpPr>
        <p:spPr>
          <a:xfrm rot="16200000">
            <a:off x="6375811" y="982248"/>
            <a:ext cx="1143007" cy="1035849"/>
          </a:xfrm>
          <a:prstGeom prst="leftUpArrow">
            <a:avLst>
              <a:gd name="adj1" fmla="val 7914"/>
              <a:gd name="adj2" fmla="val 25000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6" name="35 CuadroTexto"/>
          <p:cNvSpPr txBox="1"/>
          <p:nvPr/>
        </p:nvSpPr>
        <p:spPr>
          <a:xfrm>
            <a:off x="5857884" y="0"/>
            <a:ext cx="32861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400" dirty="0" smtClean="0"/>
              <a:t>Solo observar, no escribir nada en el cuaderno.</a:t>
            </a:r>
            <a:endParaRPr lang="es-CL" sz="1400" dirty="0"/>
          </a:p>
        </p:txBody>
      </p:sp>
      <p:pic>
        <p:nvPicPr>
          <p:cNvPr id="2052" name="Picture 4" descr="C:\Users\Paulina\Desktop\Nueva carpeta\giphy (37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6000768"/>
            <a:ext cx="1214430" cy="1029735"/>
          </a:xfrm>
          <a:prstGeom prst="rect">
            <a:avLst/>
          </a:prstGeom>
          <a:noFill/>
        </p:spPr>
      </p:pic>
      <p:pic>
        <p:nvPicPr>
          <p:cNvPr id="17" name="Picture 4" descr="Robert Boyle: Biografía y Aportes - Lifeder"/>
          <p:cNvPicPr>
            <a:picLocks noChangeAspect="1" noChangeArrowheads="1"/>
          </p:cNvPicPr>
          <p:nvPr/>
        </p:nvPicPr>
        <p:blipFill>
          <a:blip r:embed="rId5"/>
          <a:srcRect b="23873"/>
          <a:stretch>
            <a:fillRect/>
          </a:stretch>
        </p:blipFill>
        <p:spPr bwMode="auto">
          <a:xfrm>
            <a:off x="7572396" y="714356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LEY DE BOYLE Y MARIOTE – gasnaturaldomiciliari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143380"/>
            <a:ext cx="1785950" cy="1086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339015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L" b="1" dirty="0" smtClean="0"/>
              <a:t>Comencemos por Ley de Charles: </a:t>
            </a:r>
            <a:endParaRPr lang="es-CL" b="1" dirty="0"/>
          </a:p>
        </p:txBody>
      </p:sp>
      <p:sp>
        <p:nvSpPr>
          <p:cNvPr id="5" name="4 Rectángulo"/>
          <p:cNvSpPr/>
          <p:nvPr/>
        </p:nvSpPr>
        <p:spPr>
          <a:xfrm>
            <a:off x="2857488" y="785794"/>
            <a:ext cx="318061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L" sz="4000" dirty="0" smtClean="0"/>
              <a:t>Ley de Charles</a:t>
            </a:r>
            <a:endParaRPr lang="es-CL" sz="4000" dirty="0"/>
          </a:p>
        </p:txBody>
      </p:sp>
      <p:sp>
        <p:nvSpPr>
          <p:cNvPr id="22530" name="AutoShape 2" descr="Resultado de imagen para jacques char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2532" name="Picture 4" descr="Jacques Alexandre César Charles.jpg"/>
          <p:cNvPicPr>
            <a:picLocks noChangeAspect="1" noChangeArrowheads="1"/>
          </p:cNvPicPr>
          <p:nvPr/>
        </p:nvPicPr>
        <p:blipFill>
          <a:blip r:embed="rId2"/>
          <a:srcRect b="28831"/>
          <a:stretch>
            <a:fillRect/>
          </a:stretch>
        </p:blipFill>
        <p:spPr bwMode="auto">
          <a:xfrm>
            <a:off x="6786578" y="500042"/>
            <a:ext cx="1392140" cy="1357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tángulo"/>
          <p:cNvSpPr/>
          <p:nvPr/>
        </p:nvSpPr>
        <p:spPr>
          <a:xfrm>
            <a:off x="285720" y="1785926"/>
            <a:ext cx="864399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b="1" dirty="0" smtClean="0"/>
              <a:t>Jacques Charles (1746–1823), un científico y estudioso de la </a:t>
            </a:r>
            <a:r>
              <a:rPr lang="es-CL" dirty="0" smtClean="0"/>
              <a:t>aeronáutica, llegó a importantes conclusiones en relación con el comportamiento de los gases.</a:t>
            </a:r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285720" y="2571744"/>
            <a:ext cx="8643998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dirty="0" smtClean="0"/>
              <a:t>Jacques Charles  realizo estudios con la relación que existe entre la </a:t>
            </a:r>
            <a:r>
              <a:rPr lang="es-CL" b="1" u="sng" dirty="0" smtClean="0"/>
              <a:t>temperatura y el volumen </a:t>
            </a:r>
            <a:r>
              <a:rPr lang="es-CL" dirty="0" smtClean="0"/>
              <a:t>de un gas.</a:t>
            </a:r>
          </a:p>
          <a:p>
            <a:pPr algn="just"/>
            <a:r>
              <a:rPr lang="es-CL" dirty="0" smtClean="0"/>
              <a:t>Esta ley plantea que, a presión constante, el volumen de un gas es directamente proporcional a su temperatura, es decir, el aumento de la temperatura del gas provocará un aumento en su volumen, y viceversa.</a:t>
            </a:r>
          </a:p>
        </p:txBody>
      </p:sp>
      <p:pic>
        <p:nvPicPr>
          <p:cNvPr id="22536" name="Picture 8" descr="PresentaciónT5 Materia"/>
          <p:cNvPicPr>
            <a:picLocks noChangeAspect="1" noChangeArrowheads="1"/>
          </p:cNvPicPr>
          <p:nvPr/>
        </p:nvPicPr>
        <p:blipFill>
          <a:blip r:embed="rId3"/>
          <a:srcRect l="8229" t="7829" r="4780" b="9394"/>
          <a:stretch>
            <a:fillRect/>
          </a:stretch>
        </p:blipFill>
        <p:spPr bwMode="auto">
          <a:xfrm>
            <a:off x="285720" y="4255152"/>
            <a:ext cx="3643338" cy="2602848"/>
          </a:xfrm>
          <a:prstGeom prst="rect">
            <a:avLst/>
          </a:prstGeom>
          <a:noFill/>
        </p:spPr>
      </p:pic>
      <p:sp>
        <p:nvSpPr>
          <p:cNvPr id="10" name="9 Flecha izquierda y derecha"/>
          <p:cNvSpPr/>
          <p:nvPr/>
        </p:nvSpPr>
        <p:spPr>
          <a:xfrm>
            <a:off x="4071934" y="5072074"/>
            <a:ext cx="1428760" cy="642942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Picture 2" descr="C:\Users\Paulina\Desktop\Nueva carpeta\giphy (17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000480"/>
            <a:ext cx="2857520" cy="285752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5072066" y="0"/>
            <a:ext cx="407193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Escribir todo en el cuaderno de ciencias.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7143768" y="1428736"/>
            <a:ext cx="178595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No manipuló la presión, la dejo fija.</a:t>
            </a:r>
            <a:endParaRPr lang="es-CL" b="1" dirty="0"/>
          </a:p>
        </p:txBody>
      </p:sp>
      <p:cxnSp>
        <p:nvCxnSpPr>
          <p:cNvPr id="7" name="6 Conector recto de flecha"/>
          <p:cNvCxnSpPr/>
          <p:nvPr/>
        </p:nvCxnSpPr>
        <p:spPr>
          <a:xfrm rot="5400000">
            <a:off x="7143768" y="3429000"/>
            <a:ext cx="242889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428596" y="857232"/>
            <a:ext cx="178595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Sólo modificó el volumen y temperatura.</a:t>
            </a:r>
            <a:endParaRPr lang="es-CL" b="1" dirty="0"/>
          </a:p>
        </p:txBody>
      </p:sp>
      <p:cxnSp>
        <p:nvCxnSpPr>
          <p:cNvPr id="10" name="9 Conector recto de flecha"/>
          <p:cNvCxnSpPr>
            <a:stCxn id="8" idx="2"/>
          </p:cNvCxnSpPr>
          <p:nvPr/>
        </p:nvCxnSpPr>
        <p:spPr>
          <a:xfrm rot="5400000">
            <a:off x="979558" y="1943981"/>
            <a:ext cx="505432" cy="1785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5400000">
            <a:off x="482175" y="2446728"/>
            <a:ext cx="1928827" cy="607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0" y="6488668"/>
            <a:ext cx="164304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Sólo observar.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84908" cy="1285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3116"/>
            <a:ext cx="4810125" cy="3495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:\Users\Paulina\Desktop\Nueva carpeta\giphy (16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036355"/>
            <a:ext cx="2428860" cy="182164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14282" y="4429132"/>
            <a:ext cx="185738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AL bajar la temperatura el embolo baja.</a:t>
            </a:r>
          </a:p>
          <a:p>
            <a:pPr algn="just"/>
            <a:r>
              <a:rPr lang="es-CL" b="1" dirty="0" smtClean="0"/>
              <a:t>Al bajar el embolo indica que el volumen disminuye </a:t>
            </a:r>
            <a:r>
              <a:rPr lang="es-CL" b="1" dirty="0" err="1" smtClean="0"/>
              <a:t>tambien</a:t>
            </a:r>
            <a:r>
              <a:rPr lang="es-CL" b="1" dirty="0" smtClean="0"/>
              <a:t>.</a:t>
            </a:r>
            <a:endParaRPr lang="es-CL" b="1" dirty="0"/>
          </a:p>
        </p:txBody>
      </p:sp>
      <p:cxnSp>
        <p:nvCxnSpPr>
          <p:cNvPr id="9" name="8 Conector recto de flecha"/>
          <p:cNvCxnSpPr>
            <a:stCxn id="7" idx="3"/>
          </p:cNvCxnSpPr>
          <p:nvPr/>
        </p:nvCxnSpPr>
        <p:spPr>
          <a:xfrm flipV="1">
            <a:off x="2071670" y="4429132"/>
            <a:ext cx="642942" cy="1154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357166"/>
            <a:ext cx="850112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RESPONDE EN TÚ CUADERNO: </a:t>
            </a:r>
          </a:p>
          <a:p>
            <a:r>
              <a:rPr lang="es-CL" b="1" dirty="0" smtClean="0"/>
              <a:t>1.- ¿Qué ocurre en el siguiente experimento?</a:t>
            </a:r>
          </a:p>
          <a:p>
            <a:r>
              <a:rPr lang="es-CL" b="1" dirty="0" smtClean="0"/>
              <a:t>2.- ¿Qué ley de los gases se observa? ¿Boyle o Charles?</a:t>
            </a:r>
            <a:endParaRPr lang="es-CL" b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5857916" cy="4602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7429520" y="5786454"/>
            <a:ext cx="14287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Mechero encendido</a:t>
            </a:r>
            <a:endParaRPr lang="es-CL" dirty="0"/>
          </a:p>
        </p:txBody>
      </p:sp>
      <p:cxnSp>
        <p:nvCxnSpPr>
          <p:cNvPr id="9" name="8 Conector recto de flecha"/>
          <p:cNvCxnSpPr>
            <a:stCxn id="6" idx="1"/>
          </p:cNvCxnSpPr>
          <p:nvPr/>
        </p:nvCxnSpPr>
        <p:spPr>
          <a:xfrm rot="10800000">
            <a:off x="5072066" y="5643578"/>
            <a:ext cx="2357454" cy="466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65" name="Picture 5" descr="C:\Users\Paulina\Desktop\Nueva carpeta\giphy (3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0"/>
            <a:ext cx="1619264" cy="161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7158" y="357166"/>
            <a:ext cx="842968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b="1" dirty="0" smtClean="0"/>
              <a:t>CHARLES</a:t>
            </a:r>
            <a:r>
              <a:rPr lang="es-CL" dirty="0" smtClean="0"/>
              <a:t> plantea que, a presión constante, </a:t>
            </a:r>
            <a:r>
              <a:rPr lang="es-CL" b="1" dirty="0" smtClean="0"/>
              <a:t>el volumen de un gas es directamente proporcional a su temperatura,</a:t>
            </a:r>
            <a:r>
              <a:rPr lang="es-CL" dirty="0" smtClean="0"/>
              <a:t> es decir, el aumento de la temperatura del gas provocará un aumento en su volumen, y viceversa.</a:t>
            </a:r>
            <a:endParaRPr lang="es-CL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57158" y="1571612"/>
          <a:ext cx="8429684" cy="4500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4842"/>
                <a:gridCol w="4214842"/>
              </a:tblGrid>
              <a:tr h="4500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Ejemplo:</a:t>
                      </a:r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PRESIÓN FIJA.</a:t>
                      </a:r>
                    </a:p>
                    <a:p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Ejemplo:</a:t>
                      </a:r>
                      <a:r>
                        <a:rPr lang="es-C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PRESIÓN FIJA.</a:t>
                      </a:r>
                    </a:p>
                    <a:p>
                      <a:endParaRPr lang="es-CL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Flecha arriba"/>
          <p:cNvSpPr/>
          <p:nvPr/>
        </p:nvSpPr>
        <p:spPr>
          <a:xfrm>
            <a:off x="1071538" y="2714620"/>
            <a:ext cx="857256" cy="135732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Flecha arriba"/>
          <p:cNvSpPr/>
          <p:nvPr/>
        </p:nvSpPr>
        <p:spPr>
          <a:xfrm>
            <a:off x="2857488" y="2714620"/>
            <a:ext cx="857256" cy="135732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arriba"/>
          <p:cNvSpPr/>
          <p:nvPr/>
        </p:nvSpPr>
        <p:spPr>
          <a:xfrm rot="10800000">
            <a:off x="5357818" y="2714620"/>
            <a:ext cx="857256" cy="135732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Flecha arriba"/>
          <p:cNvSpPr/>
          <p:nvPr/>
        </p:nvSpPr>
        <p:spPr>
          <a:xfrm rot="10800000">
            <a:off x="7143768" y="2714620"/>
            <a:ext cx="857256" cy="135732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785786" y="2071678"/>
            <a:ext cx="135732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TEMPERATURA</a:t>
            </a:r>
            <a:r>
              <a:rPr lang="es-CL" sz="1400" dirty="0" smtClean="0"/>
              <a:t> </a:t>
            </a:r>
            <a:r>
              <a:rPr lang="es-CL" sz="1400" b="1" dirty="0" smtClean="0"/>
              <a:t>AUMENTA</a:t>
            </a:r>
            <a:endParaRPr lang="es-CL" sz="1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43174" y="2071678"/>
            <a:ext cx="128588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VOLUMEN AUMENTA</a:t>
            </a:r>
            <a:endParaRPr lang="es-CL" sz="1400" b="1" dirty="0"/>
          </a:p>
        </p:txBody>
      </p:sp>
      <p:sp>
        <p:nvSpPr>
          <p:cNvPr id="13" name="12 Abrir llave"/>
          <p:cNvSpPr/>
          <p:nvPr/>
        </p:nvSpPr>
        <p:spPr>
          <a:xfrm rot="16200000">
            <a:off x="2000232" y="3429000"/>
            <a:ext cx="714380" cy="285752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CuadroTexto"/>
          <p:cNvSpPr txBox="1"/>
          <p:nvPr/>
        </p:nvSpPr>
        <p:spPr>
          <a:xfrm>
            <a:off x="1142976" y="5429264"/>
            <a:ext cx="257176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DIRECTAMENTE PROPORCIONAL</a:t>
            </a:r>
            <a:endParaRPr lang="es-CL" sz="1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072066" y="2071678"/>
            <a:ext cx="135732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TEMPERATURA</a:t>
            </a:r>
            <a:r>
              <a:rPr lang="es-CL" sz="1400" dirty="0" smtClean="0"/>
              <a:t> </a:t>
            </a:r>
            <a:r>
              <a:rPr lang="es-CL" sz="1400" b="1" dirty="0" smtClean="0"/>
              <a:t>DISMINUYE</a:t>
            </a:r>
            <a:endParaRPr lang="es-CL" sz="14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000892" y="2071678"/>
            <a:ext cx="128588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VOLUMEN DISMINUYE</a:t>
            </a:r>
            <a:endParaRPr lang="es-CL" sz="1400" b="1" dirty="0"/>
          </a:p>
        </p:txBody>
      </p:sp>
      <p:sp>
        <p:nvSpPr>
          <p:cNvPr id="17" name="16 Abrir llave"/>
          <p:cNvSpPr/>
          <p:nvPr/>
        </p:nvSpPr>
        <p:spPr>
          <a:xfrm rot="16200000">
            <a:off x="6215074" y="3429000"/>
            <a:ext cx="714380" cy="285752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CuadroTexto"/>
          <p:cNvSpPr txBox="1"/>
          <p:nvPr/>
        </p:nvSpPr>
        <p:spPr>
          <a:xfrm>
            <a:off x="5357818" y="5429264"/>
            <a:ext cx="257176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DIRECTAMENTE PROPORCIONAL</a:t>
            </a:r>
            <a:endParaRPr lang="es-CL" sz="1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929058" y="6488668"/>
            <a:ext cx="521494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Dibuja en el cuaderno lo que está en el recuadro</a:t>
            </a:r>
            <a:endParaRPr lang="es-CL" dirty="0"/>
          </a:p>
        </p:txBody>
      </p:sp>
      <p:sp>
        <p:nvSpPr>
          <p:cNvPr id="20" name="19 Flecha arriba"/>
          <p:cNvSpPr/>
          <p:nvPr/>
        </p:nvSpPr>
        <p:spPr>
          <a:xfrm>
            <a:off x="4429124" y="5857892"/>
            <a:ext cx="285752" cy="57150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857488" y="785794"/>
            <a:ext cx="3982437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L" sz="4000" b="1" dirty="0" smtClean="0"/>
              <a:t>Ley de Gay-</a:t>
            </a:r>
            <a:r>
              <a:rPr lang="es-CL" sz="4000" b="1" dirty="0" err="1" smtClean="0"/>
              <a:t>Lussac</a:t>
            </a:r>
            <a:endParaRPr lang="es-CL" sz="4000" dirty="0"/>
          </a:p>
        </p:txBody>
      </p:sp>
      <p:sp>
        <p:nvSpPr>
          <p:cNvPr id="22530" name="AutoShape 2" descr="Resultado de imagen para jacques char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285720" y="1785926"/>
            <a:ext cx="864399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dirty="0" smtClean="0"/>
              <a:t>Siguiendo los pasos de Charles, </a:t>
            </a:r>
            <a:r>
              <a:rPr lang="es-CL" b="1" dirty="0" smtClean="0"/>
              <a:t>Joseph Gay-</a:t>
            </a:r>
            <a:r>
              <a:rPr lang="es-CL" b="1" dirty="0" err="1" smtClean="0"/>
              <a:t>Lussac</a:t>
            </a:r>
            <a:r>
              <a:rPr lang="es-CL" b="1" dirty="0" smtClean="0"/>
              <a:t> (1778–1850) se </a:t>
            </a:r>
            <a:r>
              <a:rPr lang="es-CL" dirty="0" smtClean="0"/>
              <a:t>centró en la relación temperatura-presión de un gas.</a:t>
            </a:r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285720" y="2571744"/>
            <a:ext cx="864399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dirty="0" smtClean="0"/>
              <a:t>Esta ley señala que, a </a:t>
            </a:r>
            <a:r>
              <a:rPr lang="es-CL" b="1" dirty="0" smtClean="0"/>
              <a:t>volumen constante (fijo)</a:t>
            </a:r>
            <a:r>
              <a:rPr lang="es-CL" dirty="0" smtClean="0"/>
              <a:t>, la temperatura y la presión de un gas son directamente proporcionales, es decir, al elevar la temperatura, aumenta la presión; y al disminuir la temperatura, disminuye la presión.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072066" y="0"/>
            <a:ext cx="407193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Escribir todo en el cuaderno de ciencias.</a:t>
            </a:r>
            <a:endParaRPr lang="es-CL" b="1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3" y="3500438"/>
            <a:ext cx="636648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5286348" y="6488668"/>
            <a:ext cx="38576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Solo leer, no se escribe en el cuaderno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rgbClr val="ECF66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604</Words>
  <Application>Microsoft Office PowerPoint</Application>
  <PresentationFormat>Presentación en pantalla (4:3)</PresentationFormat>
  <Paragraphs>61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Paulina</dc:creator>
  <cp:lastModifiedBy>Paulina</cp:lastModifiedBy>
  <cp:revision>7</cp:revision>
  <dcterms:created xsi:type="dcterms:W3CDTF">2020-04-25T04:29:20Z</dcterms:created>
  <dcterms:modified xsi:type="dcterms:W3CDTF">2020-05-04T07:49:57Z</dcterms:modified>
</cp:coreProperties>
</file>