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isósceles">
            <a:extLst>
              <a:ext uri="{FF2B5EF4-FFF2-40B4-BE49-F238E27FC236}">
                <a16:creationId xmlns:a16="http://schemas.microsoft.com/office/drawing/2014/main" id="{A7296FA9-CCD2-44E6-B27D-C5139C27382F}"/>
              </a:ext>
            </a:extLst>
          </p:cNvPr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5" name="27 Marcador de fecha">
            <a:extLst>
              <a:ext uri="{FF2B5EF4-FFF2-40B4-BE49-F238E27FC236}">
                <a16:creationId xmlns:a16="http://schemas.microsoft.com/office/drawing/2014/main" id="{42AEDE1A-EDBD-43B4-AFAB-EC505473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E903C77B-8032-4CDA-920B-8A1604B52B86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6" name="16 Marcador de pie de página">
            <a:extLst>
              <a:ext uri="{FF2B5EF4-FFF2-40B4-BE49-F238E27FC236}">
                <a16:creationId xmlns:a16="http://schemas.microsoft.com/office/drawing/2014/main" id="{003FDD9C-4751-49BA-BABC-DBC578CC9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28 Marcador de número de diapositiva">
            <a:extLst>
              <a:ext uri="{FF2B5EF4-FFF2-40B4-BE49-F238E27FC236}">
                <a16:creationId xmlns:a16="http://schemas.microsoft.com/office/drawing/2014/main" id="{95D37EC5-A7AA-4EFD-9FC2-89EC017CD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fld id="{5661F3A4-0464-4C35-B3E7-A1254CDC9E32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616483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>
            <a:extLst>
              <a:ext uri="{FF2B5EF4-FFF2-40B4-BE49-F238E27FC236}">
                <a16:creationId xmlns:a16="http://schemas.microsoft.com/office/drawing/2014/main" id="{EEC504CF-2998-463E-AFA8-DD3F3A20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3DFAA-84B8-46D0-A926-C3C2EE36AB18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5" name="2 Marcador de pie de página">
            <a:extLst>
              <a:ext uri="{FF2B5EF4-FFF2-40B4-BE49-F238E27FC236}">
                <a16:creationId xmlns:a16="http://schemas.microsoft.com/office/drawing/2014/main" id="{E7A523E5-8BBD-4B2A-9143-3224A1D6B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22 Marcador de número de diapositiva">
            <a:extLst>
              <a:ext uri="{FF2B5EF4-FFF2-40B4-BE49-F238E27FC236}">
                <a16:creationId xmlns:a16="http://schemas.microsoft.com/office/drawing/2014/main" id="{B0941A83-16BD-4C86-A375-23E31F164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BE0CD-CF64-40E4-87CB-22EEA14AF427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972655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>
            <a:extLst>
              <a:ext uri="{FF2B5EF4-FFF2-40B4-BE49-F238E27FC236}">
                <a16:creationId xmlns:a16="http://schemas.microsoft.com/office/drawing/2014/main" id="{8B4DAB4E-7FFF-47FA-860D-8FBF3AE22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FC6BB-67A6-4EFF-A02A-5EF784BD2E7C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5" name="2 Marcador de pie de página">
            <a:extLst>
              <a:ext uri="{FF2B5EF4-FFF2-40B4-BE49-F238E27FC236}">
                <a16:creationId xmlns:a16="http://schemas.microsoft.com/office/drawing/2014/main" id="{F5931D3E-2259-4857-A3D2-155216684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22 Marcador de número de diapositiva">
            <a:extLst>
              <a:ext uri="{FF2B5EF4-FFF2-40B4-BE49-F238E27FC236}">
                <a16:creationId xmlns:a16="http://schemas.microsoft.com/office/drawing/2014/main" id="{576B4BA4-42CC-4176-B8B1-4AFB778FE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20D56-6B89-4978-B7F4-5853F4DCBCCC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29621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6675D7AD-83D3-4F5B-968D-4B9D12718A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01AEF-6BDA-4B50-848C-9CF429400AB6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1156D2B-B45B-4F6F-99D2-008255E9D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5191569-2AB2-4BD5-BE4E-9A5E1A6CA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B6B80-4CED-4249-9BBE-1BBABA294D08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465437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rectángulo">
            <a:extLst>
              <a:ext uri="{FF2B5EF4-FFF2-40B4-BE49-F238E27FC236}">
                <a16:creationId xmlns:a16="http://schemas.microsoft.com/office/drawing/2014/main" id="{EE72059F-AA49-4648-B31B-A1D569AEE9F1}"/>
              </a:ext>
            </a:extLst>
          </p:cNvPr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1 Triángulo isósceles">
            <a:extLst>
              <a:ext uri="{FF2B5EF4-FFF2-40B4-BE49-F238E27FC236}">
                <a16:creationId xmlns:a16="http://schemas.microsoft.com/office/drawing/2014/main" id="{09405900-B770-4853-B021-0F5A8AF6F8D0}"/>
              </a:ext>
            </a:extLst>
          </p:cNvPr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12 Conector recto">
            <a:extLst>
              <a:ext uri="{FF2B5EF4-FFF2-40B4-BE49-F238E27FC236}">
                <a16:creationId xmlns:a16="http://schemas.microsoft.com/office/drawing/2014/main" id="{87EE1FC4-0857-4F4A-95E2-81F000AA078F}"/>
              </a:ext>
            </a:extLst>
          </p:cNvPr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14 Conector recto">
            <a:extLst>
              <a:ext uri="{FF2B5EF4-FFF2-40B4-BE49-F238E27FC236}">
                <a16:creationId xmlns:a16="http://schemas.microsoft.com/office/drawing/2014/main" id="{37C01DD8-0ECB-40B4-A653-E991798BE7DD}"/>
              </a:ext>
            </a:extLst>
          </p:cNvPr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3 Marcador de fecha">
            <a:extLst>
              <a:ext uri="{FF2B5EF4-FFF2-40B4-BE49-F238E27FC236}">
                <a16:creationId xmlns:a16="http://schemas.microsoft.com/office/drawing/2014/main" id="{E051E5AB-331F-4686-937D-24AD69BA91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441CE-FA59-4C84-94BD-F5F66345E0DC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9" name="4 Marcador de pie de página">
            <a:extLst>
              <a:ext uri="{FF2B5EF4-FFF2-40B4-BE49-F238E27FC236}">
                <a16:creationId xmlns:a16="http://schemas.microsoft.com/office/drawing/2014/main" id="{0E39CA8A-1218-466D-BB0F-0E6F71DCB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" name="5 Marcador de número de diapositiva">
            <a:extLst>
              <a:ext uri="{FF2B5EF4-FFF2-40B4-BE49-F238E27FC236}">
                <a16:creationId xmlns:a16="http://schemas.microsoft.com/office/drawing/2014/main" id="{68E42C98-67E6-4334-9A0B-FE9AC7936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fld id="{1DD28C2C-7F0B-40C5-9CB2-089D78FF731F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16682093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13 Marcador de fecha">
            <a:extLst>
              <a:ext uri="{FF2B5EF4-FFF2-40B4-BE49-F238E27FC236}">
                <a16:creationId xmlns:a16="http://schemas.microsoft.com/office/drawing/2014/main" id="{4F630717-5CEF-432A-91A7-858A4E91F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42085-7714-4EF9-923E-FB5D0C587F2A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6" name="2 Marcador de pie de página">
            <a:extLst>
              <a:ext uri="{FF2B5EF4-FFF2-40B4-BE49-F238E27FC236}">
                <a16:creationId xmlns:a16="http://schemas.microsoft.com/office/drawing/2014/main" id="{974C64A7-06BD-400E-8EEA-B886604A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22 Marcador de número de diapositiva">
            <a:extLst>
              <a:ext uri="{FF2B5EF4-FFF2-40B4-BE49-F238E27FC236}">
                <a16:creationId xmlns:a16="http://schemas.microsoft.com/office/drawing/2014/main" id="{CBA76A1B-5DDF-431E-BF2B-4BF8695C5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7F978-D394-4E63-9696-FEB002723173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161751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Marcador de fecha">
            <a:extLst>
              <a:ext uri="{FF2B5EF4-FFF2-40B4-BE49-F238E27FC236}">
                <a16:creationId xmlns:a16="http://schemas.microsoft.com/office/drawing/2014/main" id="{3C7232FD-D74C-4478-85A9-8B9BA0E5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EBF27-081E-4A5C-A34F-E91CE1A548F8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8" name="7 Marcador de pie de página">
            <a:extLst>
              <a:ext uri="{FF2B5EF4-FFF2-40B4-BE49-F238E27FC236}">
                <a16:creationId xmlns:a16="http://schemas.microsoft.com/office/drawing/2014/main" id="{692E30F8-6374-41E5-8A94-BECBC9A30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8 Marcador de número de diapositiva">
            <a:extLst>
              <a:ext uri="{FF2B5EF4-FFF2-40B4-BE49-F238E27FC236}">
                <a16:creationId xmlns:a16="http://schemas.microsoft.com/office/drawing/2014/main" id="{84F893FE-ED15-402C-B147-580C2CB2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>
              <a:defRPr/>
            </a:lvl1pPr>
          </a:lstStyle>
          <a:p>
            <a:fld id="{7D19B26F-D653-4B8B-A8DC-176145B1EFE7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10436976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>
            <a:extLst>
              <a:ext uri="{FF2B5EF4-FFF2-40B4-BE49-F238E27FC236}">
                <a16:creationId xmlns:a16="http://schemas.microsoft.com/office/drawing/2014/main" id="{13DFE9F5-75E7-4683-B1BC-CC4D53A89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F0480-FDCA-4142-8A01-B06D6B5BE8CC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4" name="2 Marcador de pie de página">
            <a:extLst>
              <a:ext uri="{FF2B5EF4-FFF2-40B4-BE49-F238E27FC236}">
                <a16:creationId xmlns:a16="http://schemas.microsoft.com/office/drawing/2014/main" id="{19031EF4-4166-4547-B7A4-6E762D3DF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22 Marcador de número de diapositiva">
            <a:extLst>
              <a:ext uri="{FF2B5EF4-FFF2-40B4-BE49-F238E27FC236}">
                <a16:creationId xmlns:a16="http://schemas.microsoft.com/office/drawing/2014/main" id="{020ECB46-7F17-41EB-9978-A741D47EC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AA28D-DE92-463B-A01A-726C137968CD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3778377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>
            <a:extLst>
              <a:ext uri="{FF2B5EF4-FFF2-40B4-BE49-F238E27FC236}">
                <a16:creationId xmlns:a16="http://schemas.microsoft.com/office/drawing/2014/main" id="{63FAA7DA-7E3E-498D-8A05-000F36E15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29D09-7476-4AC4-A7EC-3767369DD4E9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3" name="2 Marcador de pie de página">
            <a:extLst>
              <a:ext uri="{FF2B5EF4-FFF2-40B4-BE49-F238E27FC236}">
                <a16:creationId xmlns:a16="http://schemas.microsoft.com/office/drawing/2014/main" id="{F64BB3D8-10C0-48FA-B7FA-30C5F2523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22 Marcador de número de diapositiva">
            <a:extLst>
              <a:ext uri="{FF2B5EF4-FFF2-40B4-BE49-F238E27FC236}">
                <a16:creationId xmlns:a16="http://schemas.microsoft.com/office/drawing/2014/main" id="{63438D0D-0C3D-49F3-B75B-DACCF84C0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D5CBE-86FB-40DE-9359-96D8CB7F88CB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3329256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fecha">
            <a:extLst>
              <a:ext uri="{FF2B5EF4-FFF2-40B4-BE49-F238E27FC236}">
                <a16:creationId xmlns:a16="http://schemas.microsoft.com/office/drawing/2014/main" id="{B712ACF7-916C-4AB6-8B4C-833318CCD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1472C73E-9C5C-45E1-98DD-AECA16C6D3A1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B56B79A1-572A-4CD3-973E-7EBD51633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64900584-1E2C-498E-AAD2-5680EF3E2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fld id="{C8A26010-1E8B-46BD-BC44-AC3FD2E965BA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5618978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>
            <a:extLst>
              <a:ext uri="{FF2B5EF4-FFF2-40B4-BE49-F238E27FC236}">
                <a16:creationId xmlns:a16="http://schemas.microsoft.com/office/drawing/2014/main" id="{CAB3D874-BDFA-47AE-BA5A-10C919220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5DE74613-9E50-4587-9785-825CA3BF2530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F084E23B-226F-4674-A796-4151C4881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D4DCCEF5-9C6A-4984-B289-94B99237C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>
              <a:defRPr sz="900"/>
            </a:lvl1pPr>
          </a:lstStyle>
          <a:p>
            <a:fld id="{0EEBE240-8CF0-4691-B864-98CCA3ACA518}" type="slidenum">
              <a:rPr lang="es-MX" altLang="es-CL"/>
              <a:pPr/>
              <a:t>‹Nº›</a:t>
            </a:fld>
            <a:endParaRPr lang="es-MX" altLang="es-CL"/>
          </a:p>
        </p:txBody>
      </p:sp>
    </p:spTree>
    <p:extLst>
      <p:ext uri="{BB962C8B-B14F-4D97-AF65-F5344CB8AC3E}">
        <p14:creationId xmlns:p14="http://schemas.microsoft.com/office/powerpoint/2010/main" val="2887951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474747"/>
            </a:gs>
            <a:gs pos="60001">
              <a:srgbClr val="626262"/>
            </a:gs>
            <a:gs pos="100000">
              <a:srgbClr val="8C8C8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>
            <a:extLst>
              <a:ext uri="{FF2B5EF4-FFF2-40B4-BE49-F238E27FC236}">
                <a16:creationId xmlns:a16="http://schemas.microsoft.com/office/drawing/2014/main" id="{4E43F5B1-F59A-46BF-A821-520210246ECE}"/>
              </a:ext>
            </a:extLst>
          </p:cNvPr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7 Conector recto">
            <a:extLst>
              <a:ext uri="{FF2B5EF4-FFF2-40B4-BE49-F238E27FC236}">
                <a16:creationId xmlns:a16="http://schemas.microsoft.com/office/drawing/2014/main" id="{72256E08-3E74-42D8-84BB-203A9CE0C525}"/>
              </a:ext>
            </a:extLst>
          </p:cNvPr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>
            <a:extLst>
              <a:ext uri="{FF2B5EF4-FFF2-40B4-BE49-F238E27FC236}">
                <a16:creationId xmlns:a16="http://schemas.microsoft.com/office/drawing/2014/main" id="{5441AD72-8B00-4B2E-AFD9-9CD87830F2CD}"/>
              </a:ext>
            </a:extLst>
          </p:cNvPr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>
            <a:extLst>
              <a:ext uri="{FF2B5EF4-FFF2-40B4-BE49-F238E27FC236}">
                <a16:creationId xmlns:a16="http://schemas.microsoft.com/office/drawing/2014/main" id="{B89C915E-378F-48B3-8815-FFEE702FA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30" name="12 Marcador de texto">
            <a:extLst>
              <a:ext uri="{FF2B5EF4-FFF2-40B4-BE49-F238E27FC236}">
                <a16:creationId xmlns:a16="http://schemas.microsoft.com/office/drawing/2014/main" id="{CBCC82BC-AC73-4ED3-B021-5DBB6DD3AD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  <a:endParaRPr lang="en-US" altLang="es-CL"/>
          </a:p>
        </p:txBody>
      </p:sp>
      <p:sp>
        <p:nvSpPr>
          <p:cNvPr id="14" name="13 Marcador de fecha">
            <a:extLst>
              <a:ext uri="{FF2B5EF4-FFF2-40B4-BE49-F238E27FC236}">
                <a16:creationId xmlns:a16="http://schemas.microsoft.com/office/drawing/2014/main" id="{BFA47755-EAC7-4B29-838F-100F3B5C42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85D0F7-7EBA-4734-BAC9-CEC72B404668}" type="datetimeFigureOut">
              <a:rPr lang="es-MX"/>
              <a:pPr>
                <a:defRPr/>
              </a:pPr>
              <a:t>03/05/2020</a:t>
            </a:fld>
            <a:endParaRPr lang="es-MX"/>
          </a:p>
        </p:txBody>
      </p:sp>
      <p:sp>
        <p:nvSpPr>
          <p:cNvPr id="3" name="2 Marcador de pie de página">
            <a:extLst>
              <a:ext uri="{FF2B5EF4-FFF2-40B4-BE49-F238E27FC236}">
                <a16:creationId xmlns:a16="http://schemas.microsoft.com/office/drawing/2014/main" id="{45906F42-1638-472F-BA5E-DFE4E4BC3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23" name="22 Marcador de número de diapositiva">
            <a:extLst>
              <a:ext uri="{FF2B5EF4-FFF2-40B4-BE49-F238E27FC236}">
                <a16:creationId xmlns:a16="http://schemas.microsoft.com/office/drawing/2014/main" id="{07724F7C-32FA-4637-B7A0-477DD62AE4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fld id="{1DD000E2-5D84-4928-A465-6D1326A199F0}" type="slidenum">
              <a:rPr lang="es-MX" altLang="es-CL"/>
              <a:pPr/>
              <a:t>‹Nº›</a:t>
            </a:fld>
            <a:endParaRPr lang="es-MX" alt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64" r:id="rId4"/>
    <p:sldLayoutId id="2147483772" r:id="rId5"/>
    <p:sldLayoutId id="2147483765" r:id="rId6"/>
    <p:sldLayoutId id="2147483766" r:id="rId7"/>
    <p:sldLayoutId id="2147483773" r:id="rId8"/>
    <p:sldLayoutId id="2147483774" r:id="rId9"/>
    <p:sldLayoutId id="2147483767" r:id="rId10"/>
    <p:sldLayoutId id="2147483768" r:id="rId11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A247F804-E82F-45D8-9732-737337DC37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MX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ELEMENTOS DE LOS TEXTOS NARRATIVOS</a:t>
            </a: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B3E2E4B5-1418-4624-9585-9D3EA7764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207920" cy="2834904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MX" dirty="0"/>
              <a:t>Tipos de narrador, personajes, ambiente y acontecimientos.</a:t>
            </a:r>
          </a:p>
        </p:txBody>
      </p:sp>
      <p:sp>
        <p:nvSpPr>
          <p:cNvPr id="8196" name="AutoShape 4" descr="Resultado de imagen para libro">
            <a:extLst>
              <a:ext uri="{FF2B5EF4-FFF2-40B4-BE49-F238E27FC236}">
                <a16:creationId xmlns:a16="http://schemas.microsoft.com/office/drawing/2014/main" id="{684E3FA2-768D-4655-9719-7797918778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>
              <a:latin typeface="Century Gothic" panose="020B0502020202020204" pitchFamily="34" charset="0"/>
            </a:endParaRPr>
          </a:p>
        </p:txBody>
      </p:sp>
      <p:sp>
        <p:nvSpPr>
          <p:cNvPr id="8197" name="AutoShape 6" descr="Resultado de imagen para libro">
            <a:extLst>
              <a:ext uri="{FF2B5EF4-FFF2-40B4-BE49-F238E27FC236}">
                <a16:creationId xmlns:a16="http://schemas.microsoft.com/office/drawing/2014/main" id="{47894A8A-4874-416C-BBB6-3430A8BAB2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>
              <a:latin typeface="Century Gothic" panose="020B0502020202020204" pitchFamily="34" charset="0"/>
            </a:endParaRPr>
          </a:p>
        </p:txBody>
      </p:sp>
      <p:pic>
        <p:nvPicPr>
          <p:cNvPr id="8198" name="Picture 8" descr="Resultado de imagen para libro animaciÃ³n">
            <a:extLst>
              <a:ext uri="{FF2B5EF4-FFF2-40B4-BE49-F238E27FC236}">
                <a16:creationId xmlns:a16="http://schemas.microsoft.com/office/drawing/2014/main" id="{50C1F8E8-1F69-44C6-8F1A-9E06393CB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3429000"/>
            <a:ext cx="4714875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Imagen 12" descr="C:\Desktop\Logo Escuela.png">
            <a:extLst>
              <a:ext uri="{FF2B5EF4-FFF2-40B4-BE49-F238E27FC236}">
                <a16:creationId xmlns:a16="http://schemas.microsoft.com/office/drawing/2014/main" id="{48879D96-34BE-4D37-9B29-88E8B2B87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0"/>
            <a:ext cx="18002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99998CE7-A139-4460-9E3F-8FEA93B66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5900750" cy="1089804"/>
          </a:xfrm>
        </p:spPr>
        <p:txBody>
          <a:bodyPr/>
          <a:lstStyle/>
          <a:p>
            <a:pPr eaLnBrk="1" hangingPunct="1">
              <a:defRPr/>
            </a:pPr>
            <a:r>
              <a:rPr lang="es-MX" b="1" dirty="0"/>
              <a:t>3- Ambiente: </a:t>
            </a:r>
          </a:p>
        </p:txBody>
      </p:sp>
      <p:sp>
        <p:nvSpPr>
          <p:cNvPr id="17411" name="2 Marcador de contenido">
            <a:extLst>
              <a:ext uri="{FF2B5EF4-FFF2-40B4-BE49-F238E27FC236}">
                <a16:creationId xmlns:a16="http://schemas.microsoft.com/office/drawing/2014/main" id="{66DA57D2-863F-46A6-ADB8-02DADF349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168900"/>
          </a:xfrm>
        </p:spPr>
        <p:txBody>
          <a:bodyPr/>
          <a:lstStyle/>
          <a:p>
            <a:pPr eaLnBrk="1" hangingPunct="1"/>
            <a:r>
              <a:rPr lang="es-MX" altLang="es-CL"/>
              <a:t>Lugar físico en el cual transcurre la historia.</a:t>
            </a:r>
          </a:p>
          <a:p>
            <a:pPr eaLnBrk="1" hangingPunct="1"/>
            <a:endParaRPr lang="es-MX" altLang="es-CL"/>
          </a:p>
          <a:p>
            <a:pPr eaLnBrk="1" hangingPunct="1">
              <a:buFont typeface="Wingdings 2" panose="05020102010507070707" pitchFamily="18" charset="2"/>
              <a:buNone/>
            </a:pPr>
            <a:endParaRPr lang="es-MX" altLang="es-CL"/>
          </a:p>
        </p:txBody>
      </p:sp>
      <p:pic>
        <p:nvPicPr>
          <p:cNvPr id="17412" name="Picture 2" descr="Resultado de imagen para caperucita roja bosque">
            <a:extLst>
              <a:ext uri="{FF2B5EF4-FFF2-40B4-BE49-F238E27FC236}">
                <a16:creationId xmlns:a16="http://schemas.microsoft.com/office/drawing/2014/main" id="{058B998C-9A39-425D-A3EC-C0D80A6EA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2428875"/>
            <a:ext cx="5715000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FDA132C7-BAE6-4640-9F4E-07AB0A196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61242"/>
          </a:xfrm>
        </p:spPr>
        <p:txBody>
          <a:bodyPr/>
          <a:lstStyle/>
          <a:p>
            <a:pPr>
              <a:defRPr/>
            </a:pPr>
            <a:r>
              <a:rPr lang="es-MX" b="1" dirty="0"/>
              <a:t>Ambiente Psicológico:</a:t>
            </a:r>
          </a:p>
        </p:txBody>
      </p:sp>
      <p:sp>
        <p:nvSpPr>
          <p:cNvPr id="18435" name="2 Marcador de contenido">
            <a:extLst>
              <a:ext uri="{FF2B5EF4-FFF2-40B4-BE49-F238E27FC236}">
                <a16:creationId xmlns:a16="http://schemas.microsoft.com/office/drawing/2014/main" id="{91E6FDF5-C0B8-4810-BE81-17CD0BE44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168900"/>
          </a:xfrm>
        </p:spPr>
        <p:txBody>
          <a:bodyPr/>
          <a:lstStyle/>
          <a:p>
            <a:r>
              <a:rPr lang="es-MX" altLang="es-CL"/>
              <a:t>Es el clima emocional que envuelve a los acontecimientos. Ejemplo: miedo, alegría, misterio, etc.</a:t>
            </a:r>
          </a:p>
        </p:txBody>
      </p:sp>
      <p:pic>
        <p:nvPicPr>
          <p:cNvPr id="18436" name="Picture 2" descr="lobo abuelita caperucita roja">
            <a:extLst>
              <a:ext uri="{FF2B5EF4-FFF2-40B4-BE49-F238E27FC236}">
                <a16:creationId xmlns:a16="http://schemas.microsoft.com/office/drawing/2014/main" id="{C36BAB64-9160-4A38-9340-7D83142B6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3000375"/>
            <a:ext cx="5715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7BF12775-488B-46F1-A3A3-793FBFFFE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61242"/>
          </a:xfrm>
        </p:spPr>
        <p:txBody>
          <a:bodyPr/>
          <a:lstStyle/>
          <a:p>
            <a:pPr eaLnBrk="1" hangingPunct="1">
              <a:defRPr/>
            </a:pPr>
            <a:r>
              <a:rPr lang="es-MX" b="1" dirty="0"/>
              <a:t>4- Acontecimientos:</a:t>
            </a:r>
          </a:p>
        </p:txBody>
      </p:sp>
      <p:sp>
        <p:nvSpPr>
          <p:cNvPr id="19459" name="AutoShape 2" descr="Resultado de imagen para caperucita roja y el lobo">
            <a:extLst>
              <a:ext uri="{FF2B5EF4-FFF2-40B4-BE49-F238E27FC236}">
                <a16:creationId xmlns:a16="http://schemas.microsoft.com/office/drawing/2014/main" id="{EEC0137D-056A-494E-9931-67C83E45E4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9460" name="AutoShape 4" descr="Resultado de imagen para caperucita roja y el lobo">
            <a:extLst>
              <a:ext uri="{FF2B5EF4-FFF2-40B4-BE49-F238E27FC236}">
                <a16:creationId xmlns:a16="http://schemas.microsoft.com/office/drawing/2014/main" id="{AEBAB6B2-DF47-4021-B48C-805D56615CE6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143000"/>
            <a:ext cx="8229600" cy="5311775"/>
          </a:xfrm>
        </p:spPr>
        <p:txBody>
          <a:bodyPr/>
          <a:lstStyle/>
          <a:p>
            <a:pPr eaLnBrk="1" hangingPunct="1"/>
            <a:r>
              <a:rPr lang="es-MX" altLang="es-CL"/>
              <a:t>Son los hechos o acciones que transcurren en el relato. Deben tener un </a:t>
            </a:r>
            <a:r>
              <a:rPr lang="es-MX" altLang="es-CL" b="1">
                <a:solidFill>
                  <a:schemeClr val="accent1"/>
                </a:solidFill>
              </a:rPr>
              <a:t>orden cronológico</a:t>
            </a:r>
            <a:r>
              <a:rPr lang="es-MX" altLang="es-CL"/>
              <a:t>.</a:t>
            </a:r>
          </a:p>
        </p:txBody>
      </p:sp>
      <p:pic>
        <p:nvPicPr>
          <p:cNvPr id="19461" name="Picture 8" descr="Caperucita roja y el lobo feroz">
            <a:extLst>
              <a:ext uri="{FF2B5EF4-FFF2-40B4-BE49-F238E27FC236}">
                <a16:creationId xmlns:a16="http://schemas.microsoft.com/office/drawing/2014/main" id="{54EB199E-80D0-4410-80AD-1A2048686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857500"/>
            <a:ext cx="3905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10" descr="caperucita Roja">
            <a:extLst>
              <a:ext uri="{FF2B5EF4-FFF2-40B4-BE49-F238E27FC236}">
                <a16:creationId xmlns:a16="http://schemas.microsoft.com/office/drawing/2014/main" id="{28C814EA-24FE-4FA2-9FDA-7FCE9D5D0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928938"/>
            <a:ext cx="3786187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7354A012-A8AF-4EEF-96DF-79B28B912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MX" b="1" dirty="0"/>
              <a:t>1- Narrador:</a:t>
            </a:r>
          </a:p>
        </p:txBody>
      </p:sp>
      <p:sp>
        <p:nvSpPr>
          <p:cNvPr id="9219" name="2 Marcador de contenido">
            <a:extLst>
              <a:ext uri="{FF2B5EF4-FFF2-40B4-BE49-F238E27FC236}">
                <a16:creationId xmlns:a16="http://schemas.microsoft.com/office/drawing/2014/main" id="{2C7D222B-2D84-429C-8AB5-E2BA201CF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es-MX" altLang="es-CL"/>
              <a:t>Personaje</a:t>
            </a:r>
            <a:r>
              <a:rPr lang="es-MX" altLang="es-CL" b="1">
                <a:solidFill>
                  <a:schemeClr val="accent1"/>
                </a:solidFill>
              </a:rPr>
              <a:t> ficticio </a:t>
            </a:r>
            <a:r>
              <a:rPr lang="es-MX" altLang="es-CL"/>
              <a:t>que </a:t>
            </a:r>
            <a:r>
              <a:rPr lang="es-MX" altLang="es-CL" b="1">
                <a:solidFill>
                  <a:schemeClr val="accent1"/>
                </a:solidFill>
              </a:rPr>
              <a:t>narra</a:t>
            </a:r>
            <a:r>
              <a:rPr lang="es-MX" altLang="es-CL"/>
              <a:t> o cuenta el relato.</a:t>
            </a:r>
          </a:p>
          <a:p>
            <a:pPr eaLnBrk="1" hangingPunct="1"/>
            <a:r>
              <a:rPr lang="es-MX" altLang="es-CL"/>
              <a:t>A través de la lectura el lector debe ser capaz de identificarlo.</a:t>
            </a:r>
          </a:p>
          <a:p>
            <a:pPr eaLnBrk="1" hangingPunct="1"/>
            <a:r>
              <a:rPr lang="es-MX" altLang="es-CL"/>
              <a:t>Existen diferentes tipos de narradores, ellos son: Narrador en primera persona o personaje, narrador en tercera persona u observador.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249D63E4-6778-495D-AB9F-365B1B9E2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es-MX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Tipos de Narrador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E26229FB-B097-4322-B400-AA5748778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9475" y="1357313"/>
            <a:ext cx="5267325" cy="5500687"/>
          </a:xfrm>
        </p:spPr>
        <p:txBody>
          <a:bodyPr>
            <a:normAutofit fontScale="85000" lnSpcReduction="20000"/>
          </a:bodyPr>
          <a:lstStyle/>
          <a:p>
            <a:pPr marL="448056" indent="-384048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s-MX" b="1" dirty="0">
                <a:solidFill>
                  <a:schemeClr val="accent1"/>
                </a:solidFill>
              </a:rPr>
              <a:t>A-En primera persona (personaje)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s-MX" sz="2300" b="1" dirty="0"/>
              <a:t>Es el narrador que cuenta su </a:t>
            </a:r>
            <a:r>
              <a:rPr lang="es-MX" sz="2300" b="1" dirty="0">
                <a:solidFill>
                  <a:schemeClr val="accent1"/>
                </a:solidFill>
              </a:rPr>
              <a:t>propia historia, </a:t>
            </a:r>
            <a:r>
              <a:rPr lang="es-MX" sz="2300" b="1" dirty="0"/>
              <a:t>generalmente es el personaje principal que va contando su historia. Es por ello que utiliza pronombres en primera persona (yo-nosotros/as).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s-MX" sz="2300" b="1" dirty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MX" dirty="0"/>
              <a:t>     “</a:t>
            </a:r>
            <a:r>
              <a:rPr lang="es-MX" sz="2200" dirty="0"/>
              <a:t>Como </a:t>
            </a:r>
            <a:r>
              <a:rPr lang="es-MX" sz="2200" b="1" dirty="0">
                <a:solidFill>
                  <a:srgbClr val="FF0000"/>
                </a:solidFill>
              </a:rPr>
              <a:t>yo</a:t>
            </a:r>
            <a:r>
              <a:rPr lang="es-MX" sz="2200" dirty="0"/>
              <a:t> no tenía a quien                    contarle mis secretos, la Domitila, </a:t>
            </a:r>
            <a:r>
              <a:rPr lang="es-MX" sz="2200" b="1" dirty="0">
                <a:solidFill>
                  <a:srgbClr val="FF0000"/>
                </a:solidFill>
              </a:rPr>
              <a:t>me aconsejó </a:t>
            </a:r>
            <a:r>
              <a:rPr lang="es-MX" sz="2200" dirty="0"/>
              <a:t>que escribiera una carta, fue así que nació </a:t>
            </a:r>
            <a:r>
              <a:rPr lang="es-MX" sz="2200" b="1" dirty="0">
                <a:solidFill>
                  <a:srgbClr val="FF0000"/>
                </a:solidFill>
              </a:rPr>
              <a:t>mi </a:t>
            </a:r>
            <a:r>
              <a:rPr lang="es-MX" sz="2200" dirty="0"/>
              <a:t>diario de vida”. </a:t>
            </a:r>
            <a:br>
              <a:rPr lang="es-MX" sz="2200" dirty="0"/>
            </a:br>
            <a:br>
              <a:rPr lang="es-MX" sz="2200" dirty="0"/>
            </a:br>
            <a:r>
              <a:rPr lang="es-MX" sz="2200" dirty="0"/>
              <a:t>“</a:t>
            </a:r>
            <a:r>
              <a:rPr lang="es-MX" sz="2200" b="1" dirty="0">
                <a:solidFill>
                  <a:srgbClr val="FF0000"/>
                </a:solidFill>
              </a:rPr>
              <a:t>Yo</a:t>
            </a:r>
            <a:r>
              <a:rPr lang="es-MX" sz="2200" dirty="0"/>
              <a:t> tenía en </a:t>
            </a:r>
            <a:r>
              <a:rPr lang="es-MX" sz="2200" b="1" dirty="0">
                <a:solidFill>
                  <a:srgbClr val="FF0000"/>
                </a:solidFill>
              </a:rPr>
              <a:t>mi</a:t>
            </a:r>
            <a:r>
              <a:rPr lang="es-MX" sz="2200" dirty="0"/>
              <a:t> laboratorio un frasco con un invento. Estaba hecho con varias cosas. </a:t>
            </a:r>
            <a:r>
              <a:rPr lang="es-MX" sz="2200" b="1" dirty="0">
                <a:solidFill>
                  <a:srgbClr val="FF0000"/>
                </a:solidFill>
              </a:rPr>
              <a:t>Mi</a:t>
            </a:r>
            <a:r>
              <a:rPr lang="es-MX" sz="2200" dirty="0"/>
              <a:t> idea era ver que podía resultar con esto, por eso </a:t>
            </a:r>
            <a:r>
              <a:rPr lang="es-MX" sz="2200" b="1" dirty="0">
                <a:solidFill>
                  <a:srgbClr val="FF0000"/>
                </a:solidFill>
              </a:rPr>
              <a:t>hice</a:t>
            </a:r>
            <a:r>
              <a:rPr lang="es-MX" sz="2200" dirty="0"/>
              <a:t> un sándwich para algún ratón”.                  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s-MX" dirty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s-MX" dirty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s-MX" dirty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s-MX" dirty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s-MX" dirty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s-MX" dirty="0"/>
          </a:p>
        </p:txBody>
      </p:sp>
      <p:pic>
        <p:nvPicPr>
          <p:cNvPr id="10244" name="Picture 2" descr="Resultado de imagen para papelucho">
            <a:extLst>
              <a:ext uri="{FF2B5EF4-FFF2-40B4-BE49-F238E27FC236}">
                <a16:creationId xmlns:a16="http://schemas.microsoft.com/office/drawing/2014/main" id="{893BDF64-1A44-41EE-9DCA-502E8E81C6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492375"/>
            <a:ext cx="307181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2A452731-C1A1-47AA-A099-5F2C15668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MX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b- En tercera persona (observador).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CFEF123E-DF70-46DF-947E-013EB8570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3" y="1882775"/>
            <a:ext cx="8472487" cy="4572000"/>
          </a:xfrm>
        </p:spPr>
        <p:txBody>
          <a:bodyPr>
            <a:normAutofit fontScale="92500" lnSpcReduction="1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MX" dirty="0"/>
              <a:t>   Es el narrador que cuenta la historia pero no es parte de ella, narra lo que observa.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MX" dirty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MX" dirty="0"/>
              <a:t> “Había una vez un molinero que tenía tres hijos. A su muerte les dejó, por toda herencia, un molino, un asno y un gato. El reparto se hizo enseguida. Al hijo mayor le tocó el molino; al segundo, el asno, y al más pequeño sólo le correspondió el gato. Este último no se podía consolar de haberle tocado tan poca cosa”…</a:t>
            </a:r>
          </a:p>
        </p:txBody>
      </p:sp>
      <p:pic>
        <p:nvPicPr>
          <p:cNvPr id="11268" name="Picture 2" descr="Resultado de imagen para fragmento el gato con botas">
            <a:extLst>
              <a:ext uri="{FF2B5EF4-FFF2-40B4-BE49-F238E27FC236}">
                <a16:creationId xmlns:a16="http://schemas.microsoft.com/office/drawing/2014/main" id="{2C7D9823-6FFA-425D-B20D-1CE674E92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85750"/>
            <a:ext cx="2270125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2814C5D-E92C-41D6-B20A-CF401BED4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MX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2- Personajes:</a:t>
            </a:r>
          </a:p>
        </p:txBody>
      </p:sp>
      <p:sp>
        <p:nvSpPr>
          <p:cNvPr id="12291" name="2 Marcador de contenido">
            <a:extLst>
              <a:ext uri="{FF2B5EF4-FFF2-40B4-BE49-F238E27FC236}">
                <a16:creationId xmlns:a16="http://schemas.microsoft.com/office/drawing/2014/main" id="{309378ED-E245-4E52-BDA4-1C0E9D289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3337"/>
          </a:xfrm>
        </p:spPr>
        <p:txBody>
          <a:bodyPr/>
          <a:lstStyle/>
          <a:p>
            <a:pPr eaLnBrk="1" hangingPunct="1"/>
            <a:r>
              <a:rPr lang="es-MX" altLang="es-CL" sz="2800"/>
              <a:t>Son los seres que dan vida a la historia. Se van a clasificar de acuerdo a la importancia en el relato.</a:t>
            </a:r>
          </a:p>
          <a:p>
            <a:pPr eaLnBrk="1" hangingPunct="1"/>
            <a:r>
              <a:rPr lang="es-MX" altLang="es-CL" sz="2800" b="1">
                <a:solidFill>
                  <a:schemeClr val="accent1"/>
                </a:solidFill>
              </a:rPr>
              <a:t>a- Principales:</a:t>
            </a:r>
            <a:r>
              <a:rPr lang="es-MX" altLang="es-CL" sz="2800"/>
              <a:t> Son los personajes más importantes de la historia. Si se quitan la narración pierde el sentido.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s-MX" altLang="es-CL" sz="2800" b="1">
                <a:solidFill>
                  <a:schemeClr val="accent1"/>
                </a:solidFill>
              </a:rPr>
              <a:t>Protagonista: </a:t>
            </a:r>
            <a:r>
              <a:rPr lang="es-MX" altLang="es-CL" sz="2800"/>
              <a:t>Bueno. 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s-MX" altLang="es-CL" sz="2800" b="1">
                <a:solidFill>
                  <a:schemeClr val="accent1"/>
                </a:solidFill>
              </a:rPr>
              <a:t>Antagonista: </a:t>
            </a:r>
            <a:r>
              <a:rPr lang="es-MX" altLang="es-CL" sz="2800"/>
              <a:t>Malvado.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es-MX" altLang="es-CL" sz="2800"/>
          </a:p>
          <a:p>
            <a:pPr eaLnBrk="1" hangingPunct="1">
              <a:spcBef>
                <a:spcPct val="0"/>
              </a:spcBef>
            </a:pPr>
            <a:r>
              <a:rPr lang="es-MX" altLang="es-CL" sz="2800" b="1">
                <a:solidFill>
                  <a:schemeClr val="accent1"/>
                </a:solidFill>
              </a:rPr>
              <a:t>b- Secundarios</a:t>
            </a:r>
            <a:r>
              <a:rPr lang="es-MX" altLang="es-CL" sz="2800"/>
              <a:t>: Son los personajes que </a:t>
            </a:r>
            <a:r>
              <a:rPr lang="es-MX" altLang="es-CL" sz="2800" b="1">
                <a:solidFill>
                  <a:schemeClr val="accent1"/>
                </a:solidFill>
              </a:rPr>
              <a:t>acompañan</a:t>
            </a:r>
            <a:r>
              <a:rPr lang="es-MX" altLang="es-CL" sz="2800"/>
              <a:t> a los principales, tienen </a:t>
            </a:r>
            <a:r>
              <a:rPr lang="es-MX" altLang="es-CL" sz="2800" b="1">
                <a:solidFill>
                  <a:schemeClr val="accent1"/>
                </a:solidFill>
              </a:rPr>
              <a:t>menor</a:t>
            </a:r>
            <a:r>
              <a:rPr lang="es-MX" altLang="es-CL" sz="2800"/>
              <a:t> importancia.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AD8D0B4-7292-4F25-AF02-9B9D31362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399032"/>
          </a:xfrm>
        </p:spPr>
        <p:txBody>
          <a:bodyPr/>
          <a:lstStyle/>
          <a:p>
            <a:pPr eaLnBrk="1" hangingPunct="1">
              <a:defRPr/>
            </a:pPr>
            <a:r>
              <a:rPr lang="es-MX" b="1" dirty="0"/>
              <a:t>PROTAGONISTAS</a:t>
            </a:r>
          </a:p>
        </p:txBody>
      </p:sp>
      <p:sp>
        <p:nvSpPr>
          <p:cNvPr id="13315" name="2 Marcador de contenido">
            <a:extLst>
              <a:ext uri="{FF2B5EF4-FFF2-40B4-BE49-F238E27FC236}">
                <a16:creationId xmlns:a16="http://schemas.microsoft.com/office/drawing/2014/main" id="{A8EE8D91-94E7-4BCD-923C-A31E849B0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endParaRPr lang="es-CL" altLang="es-CL"/>
          </a:p>
        </p:txBody>
      </p:sp>
      <p:sp>
        <p:nvSpPr>
          <p:cNvPr id="13316" name="AutoShape 2" descr="Resultado de imagen para caperucita roja">
            <a:extLst>
              <a:ext uri="{FF2B5EF4-FFF2-40B4-BE49-F238E27FC236}">
                <a16:creationId xmlns:a16="http://schemas.microsoft.com/office/drawing/2014/main" id="{4150AF24-F38E-4ED5-921B-2FBFC0297C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3317" name="AutoShape 4" descr="Resultado de imagen para caperucita roja">
            <a:extLst>
              <a:ext uri="{FF2B5EF4-FFF2-40B4-BE49-F238E27FC236}">
                <a16:creationId xmlns:a16="http://schemas.microsoft.com/office/drawing/2014/main" id="{C05468F8-806C-4E10-8709-195BCEBF05B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3318" name="AutoShape 6" descr="Resultado de imagen para caperucita roja">
            <a:extLst>
              <a:ext uri="{FF2B5EF4-FFF2-40B4-BE49-F238E27FC236}">
                <a16:creationId xmlns:a16="http://schemas.microsoft.com/office/drawing/2014/main" id="{D1066EF5-2FC3-403E-A918-4222EBF8AD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3319" name="AutoShape 8" descr="Resultado de imagen para caperucita roja">
            <a:extLst>
              <a:ext uri="{FF2B5EF4-FFF2-40B4-BE49-F238E27FC236}">
                <a16:creationId xmlns:a16="http://schemas.microsoft.com/office/drawing/2014/main" id="{B4F21561-731B-482B-8A56-D052A09E18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3320" name="AutoShape 10" descr="Caperucita roja en ejecuciÃ³n en un pequeÃ±o mundo de ensueÃ±o Foto de archivo - 21352509">
            <a:extLst>
              <a:ext uri="{FF2B5EF4-FFF2-40B4-BE49-F238E27FC236}">
                <a16:creationId xmlns:a16="http://schemas.microsoft.com/office/drawing/2014/main" id="{AABD13F1-6730-469D-A1DE-6AC222A290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3321" name="AutoShape 12" descr="Caperucita roja en ejecuciÃ³n en un pequeÃ±o mundo de ensueÃ±o Foto de archivo - 21352509">
            <a:extLst>
              <a:ext uri="{FF2B5EF4-FFF2-40B4-BE49-F238E27FC236}">
                <a16:creationId xmlns:a16="http://schemas.microsoft.com/office/drawing/2014/main" id="{6682D027-8E4D-4D49-A057-19648E98E3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pic>
        <p:nvPicPr>
          <p:cNvPr id="13322" name="Picture 14" descr="Resultado de imagen para caperucita roja">
            <a:extLst>
              <a:ext uri="{FF2B5EF4-FFF2-40B4-BE49-F238E27FC236}">
                <a16:creationId xmlns:a16="http://schemas.microsoft.com/office/drawing/2014/main" id="{9E88EEA6-4C6E-4D51-8644-D4C4A2A2E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571625"/>
            <a:ext cx="7786687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E32D329A-81DE-4033-AC24-9B544AFEB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MX" b="1" dirty="0"/>
              <a:t>SECUNDARIOS</a:t>
            </a:r>
          </a:p>
        </p:txBody>
      </p:sp>
      <p:sp>
        <p:nvSpPr>
          <p:cNvPr id="14339" name="2 Marcador de contenido">
            <a:extLst>
              <a:ext uri="{FF2B5EF4-FFF2-40B4-BE49-F238E27FC236}">
                <a16:creationId xmlns:a16="http://schemas.microsoft.com/office/drawing/2014/main" id="{0DF03291-A9E6-4985-AE5B-73E3B0FF2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endParaRPr lang="es-CL" altLang="es-CL"/>
          </a:p>
        </p:txBody>
      </p:sp>
      <p:sp>
        <p:nvSpPr>
          <p:cNvPr id="14340" name="AutoShape 2" descr="Resultado de imagen para caperucita roja mama">
            <a:extLst>
              <a:ext uri="{FF2B5EF4-FFF2-40B4-BE49-F238E27FC236}">
                <a16:creationId xmlns:a16="http://schemas.microsoft.com/office/drawing/2014/main" id="{68F9508C-1255-41F0-B314-E2D25661BA4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4341" name="AutoShape 4" descr="Resultado de imagen para caperucita roja mama">
            <a:extLst>
              <a:ext uri="{FF2B5EF4-FFF2-40B4-BE49-F238E27FC236}">
                <a16:creationId xmlns:a16="http://schemas.microsoft.com/office/drawing/2014/main" id="{54D28BFE-5C7E-4A03-8749-3A3D2C543F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4342" name="AutoShape 6" descr="Resultado de imagen para caperucita roja mama">
            <a:extLst>
              <a:ext uri="{FF2B5EF4-FFF2-40B4-BE49-F238E27FC236}">
                <a16:creationId xmlns:a16="http://schemas.microsoft.com/office/drawing/2014/main" id="{990B8D28-E220-4BE7-B748-6A397F37BA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4343" name="AutoShape 8" descr="Resultado de imagen para caperucita roja mama">
            <a:extLst>
              <a:ext uri="{FF2B5EF4-FFF2-40B4-BE49-F238E27FC236}">
                <a16:creationId xmlns:a16="http://schemas.microsoft.com/office/drawing/2014/main" id="{BFD3C4B6-EB13-42F6-B947-4E61A6F4985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4344" name="AutoShape 10" descr="Caperucita Roja y su mamÃ¡ Foto de archivo - 42035513">
            <a:extLst>
              <a:ext uri="{FF2B5EF4-FFF2-40B4-BE49-F238E27FC236}">
                <a16:creationId xmlns:a16="http://schemas.microsoft.com/office/drawing/2014/main" id="{D68E4ADD-978C-41B5-A5F9-669EA9177C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4345" name="AutoShape 12" descr="https://previews.123rf.com/images/carlacastagno/carlacastagno1507/carlacastagno150700034/42035513-caperucita-roja-y-su-mam%C3%A1.jpg">
            <a:extLst>
              <a:ext uri="{FF2B5EF4-FFF2-40B4-BE49-F238E27FC236}">
                <a16:creationId xmlns:a16="http://schemas.microsoft.com/office/drawing/2014/main" id="{EF7C9A6A-7D25-48F8-9814-D3FBE8AC06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4346" name="AutoShape 14" descr="https://previews.123rf.com/images/carlacastagno/carlacastagno1507/carlacastagno150700034/42035513-caperucita-roja-y-su-mam%C3%A1.jpg">
            <a:extLst>
              <a:ext uri="{FF2B5EF4-FFF2-40B4-BE49-F238E27FC236}">
                <a16:creationId xmlns:a16="http://schemas.microsoft.com/office/drawing/2014/main" id="{6D77CA1B-65B8-4344-A0F4-FD16AB303C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pic>
        <p:nvPicPr>
          <p:cNvPr id="14347" name="Picture 16" descr="Resultado de imagen para caperucita roja mama">
            <a:extLst>
              <a:ext uri="{FF2B5EF4-FFF2-40B4-BE49-F238E27FC236}">
                <a16:creationId xmlns:a16="http://schemas.microsoft.com/office/drawing/2014/main" id="{6CF651CF-194E-4FB9-ABAC-1333D2CAE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571625"/>
            <a:ext cx="8429625" cy="478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22F20D28-C870-4758-9C1F-205141109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MX" b="1" dirty="0"/>
              <a:t>Características físicas (externas)</a:t>
            </a:r>
          </a:p>
        </p:txBody>
      </p:sp>
      <p:sp>
        <p:nvSpPr>
          <p:cNvPr id="15363" name="2 Marcador de contenido">
            <a:extLst>
              <a:ext uri="{FF2B5EF4-FFF2-40B4-BE49-F238E27FC236}">
                <a16:creationId xmlns:a16="http://schemas.microsoft.com/office/drawing/2014/main" id="{CE8236D4-057E-4E51-A823-2829F773F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5" y="2000250"/>
            <a:ext cx="4786313" cy="3954463"/>
          </a:xfrm>
        </p:spPr>
        <p:txBody>
          <a:bodyPr/>
          <a:lstStyle/>
          <a:p>
            <a:pPr eaLnBrk="1" hangingPunct="1"/>
            <a:r>
              <a:rPr lang="es-MX" altLang="es-CL"/>
              <a:t>Nos muestran como son </a:t>
            </a:r>
            <a:r>
              <a:rPr lang="es-MX" altLang="es-CL" b="1">
                <a:solidFill>
                  <a:schemeClr val="accent1"/>
                </a:solidFill>
              </a:rPr>
              <a:t>externamente</a:t>
            </a:r>
            <a:r>
              <a:rPr lang="es-MX" altLang="es-CL"/>
              <a:t> los personajes.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CL"/>
              <a:t>   Ejemplo: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CL"/>
              <a:t>    De pelaje negro, dientudo, bigotudo, garras fuertes y desarrolladas.</a:t>
            </a:r>
          </a:p>
        </p:txBody>
      </p:sp>
      <p:pic>
        <p:nvPicPr>
          <p:cNvPr id="15364" name="Picture 2" descr="Resultado de imagen para caperucita roja lobo malvado">
            <a:extLst>
              <a:ext uri="{FF2B5EF4-FFF2-40B4-BE49-F238E27FC236}">
                <a16:creationId xmlns:a16="http://schemas.microsoft.com/office/drawing/2014/main" id="{228D684C-1BB1-418C-B554-2059C8F91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928813"/>
            <a:ext cx="3571875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F47F31B7-5977-4B64-854D-2E96273B0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MX" b="1" dirty="0"/>
              <a:t>Características psicológicas</a:t>
            </a:r>
            <a:br>
              <a:rPr lang="es-MX" b="1" dirty="0"/>
            </a:br>
            <a:r>
              <a:rPr lang="es-MX" b="1" dirty="0"/>
              <a:t>(internas, emocionales)</a:t>
            </a:r>
          </a:p>
        </p:txBody>
      </p:sp>
      <p:sp>
        <p:nvSpPr>
          <p:cNvPr id="16387" name="2 Marcador de contenido">
            <a:extLst>
              <a:ext uri="{FF2B5EF4-FFF2-40B4-BE49-F238E27FC236}">
                <a16:creationId xmlns:a16="http://schemas.microsoft.com/office/drawing/2014/main" id="{245AA7BD-19E9-4538-BCE8-BEF654E80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1275" y="1882775"/>
            <a:ext cx="4835525" cy="478631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CL"/>
              <a:t>Nos muestran como son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CL" b="1">
                <a:solidFill>
                  <a:schemeClr val="accent1"/>
                </a:solidFill>
              </a:rPr>
              <a:t>interiormente</a:t>
            </a:r>
            <a:r>
              <a:rPr lang="es-MX" altLang="es-CL"/>
              <a:t> los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CL"/>
              <a:t>personajes, sus valores.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MX" altLang="es-CL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CL"/>
              <a:t>Ejemplo: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CL"/>
              <a:t> Astuto, mentiroso, feroz,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CL"/>
              <a:t>engañoso y malvado.</a:t>
            </a:r>
          </a:p>
        </p:txBody>
      </p:sp>
      <p:pic>
        <p:nvPicPr>
          <p:cNvPr id="16388" name="Picture 2" descr="Resultado de imagen para caperucita roja lobo malvado">
            <a:extLst>
              <a:ext uri="{FF2B5EF4-FFF2-40B4-BE49-F238E27FC236}">
                <a16:creationId xmlns:a16="http://schemas.microsoft.com/office/drawing/2014/main" id="{106DCCB6-29F4-4FEB-80A9-86991B677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928813"/>
            <a:ext cx="3421062" cy="421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95</TotalTime>
  <Words>467</Words>
  <Application>Microsoft Office PowerPoint</Application>
  <PresentationFormat>Presentación en pantalla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Century Gothic</vt:lpstr>
      <vt:lpstr>Wingdings 2</vt:lpstr>
      <vt:lpstr>Verdana</vt:lpstr>
      <vt:lpstr>Calibri</vt:lpstr>
      <vt:lpstr>Brío</vt:lpstr>
      <vt:lpstr>ELEMENTOS DE LOS TEXTOS NARRATIVOS</vt:lpstr>
      <vt:lpstr>1- Narrador:</vt:lpstr>
      <vt:lpstr>Tipos de Narrador</vt:lpstr>
      <vt:lpstr>b- En tercera persona (observador).</vt:lpstr>
      <vt:lpstr>2- Personajes:</vt:lpstr>
      <vt:lpstr>PROTAGONISTAS</vt:lpstr>
      <vt:lpstr>SECUNDARIOS</vt:lpstr>
      <vt:lpstr>Características físicas (externas)</vt:lpstr>
      <vt:lpstr>Características psicológicas (internas, emocionales)</vt:lpstr>
      <vt:lpstr>3- Ambiente: </vt:lpstr>
      <vt:lpstr>Ambiente Psicológico:</vt:lpstr>
      <vt:lpstr>4- Acontecimientos: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ELEMENTOS DE LOS TEXTOS NARRATIVOS</dc:title>
  <dc:creator>Susane</dc:creator>
  <cp:lastModifiedBy>Marcela Carolina Ferrada Madariaga</cp:lastModifiedBy>
  <cp:revision>15</cp:revision>
  <dcterms:created xsi:type="dcterms:W3CDTF">2019-03-21T20:30:29Z</dcterms:created>
  <dcterms:modified xsi:type="dcterms:W3CDTF">2020-05-04T03:03:38Z</dcterms:modified>
</cp:coreProperties>
</file>