
<file path=[Content_Types].xml><?xml version="1.0" encoding="utf-8"?>
<Types xmlns="http://schemas.openxmlformats.org/package/2006/content-types"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  <Default ContentType="image/jpeg" Extension="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09" r:id="rId1"/>
  </p:sldMasterIdLst>
  <p:notesMasterIdLst>
    <p:notesMasterId r:id="rId10"/>
  </p:notes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4" r:id="rId9"/>
  </p:sldIdLst>
  <p:sldSz cx="12192000" cy="6858000"/>
  <p:notesSz cx="12192000" cy="6858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883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111221-FAC8-493F-82F6-8C1229DEEAE4}" type="datetimeFigureOut">
              <a:rPr lang="es-CL" smtClean="0"/>
              <a:t>23-05-2020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F832B9-074B-4514-98AB-1BF5F65655F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970286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9459" name="2 Marcador de notas"/>
          <p:cNvSpPr>
            <a:spLocks noGrp="1"/>
          </p:cNvSpPr>
          <p:nvPr>
            <p:ph type="body" idx="1"/>
          </p:nvPr>
        </p:nvSpPr>
        <p:spPr>
          <a:noFill/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/>
            <a:endParaRPr lang="es-CL" smtClean="0"/>
          </a:p>
        </p:txBody>
      </p:sp>
    </p:spTree>
    <p:extLst>
      <p:ext uri="{BB962C8B-B14F-4D97-AF65-F5344CB8AC3E}">
        <p14:creationId xmlns:p14="http://schemas.microsoft.com/office/powerpoint/2010/main" val="4235252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2960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4620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46692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8369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48997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08057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963224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120089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198232" y="1483233"/>
            <a:ext cx="2764790" cy="39731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8907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3438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8391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5004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0989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4197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82952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89916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5293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08831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  <p:sldLayoutId id="2147483821" r:id="rId12"/>
    <p:sldLayoutId id="2147483822" r:id="rId13"/>
    <p:sldLayoutId id="2147483823" r:id="rId14"/>
    <p:sldLayoutId id="2147483824" r:id="rId15"/>
    <p:sldLayoutId id="2147483825" r:id="rId16"/>
    <p:sldLayoutId id="214748382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2.pn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http/www.escolares.net/lenguaje-y-comunicacion/manifestaciones-de-la-narracion-cuento-y-novela/" TargetMode="Externa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 ?><Relationships xmlns="http://schemas.openxmlformats.org/package/2006/relationships"><Relationship Id="rId2" Target="../media/image3.jpeg" Type="http://schemas.openxmlformats.org/officeDocument/2006/relationships/image"/><Relationship Id="rId1" Target="../slideLayouts/slideLayout17.xml" Type="http://schemas.openxmlformats.org/officeDocument/2006/relationships/slideLayout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.escolares.net/lenguaje-y-comunicacion/los-acontecimientos-dentro-de-la-narracion/" TargetMode="Externa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Imagen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2600" y="738409"/>
            <a:ext cx="4295775" cy="4791075"/>
          </a:xfrm>
          <a:prstGeom prst="rect">
            <a:avLst/>
          </a:prstGeom>
        </p:spPr>
      </p:pic>
      <p:grpSp>
        <p:nvGrpSpPr>
          <p:cNvPr id="5" name="object 5"/>
          <p:cNvGrpSpPr/>
          <p:nvPr/>
        </p:nvGrpSpPr>
        <p:grpSpPr>
          <a:xfrm>
            <a:off x="6400800" y="2942687"/>
            <a:ext cx="4724400" cy="1934464"/>
            <a:chOff x="6827519" y="2618232"/>
            <a:chExt cx="4686300" cy="3141345"/>
          </a:xfrm>
        </p:grpSpPr>
        <p:sp>
          <p:nvSpPr>
            <p:cNvPr id="6" name="object 6"/>
            <p:cNvSpPr/>
            <p:nvPr/>
          </p:nvSpPr>
          <p:spPr>
            <a:xfrm>
              <a:off x="6832091" y="2622804"/>
              <a:ext cx="4677156" cy="313182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832091" y="2622804"/>
              <a:ext cx="4677410" cy="3131820"/>
            </a:xfrm>
            <a:custGeom>
              <a:avLst/>
              <a:gdLst/>
              <a:ahLst/>
              <a:cxnLst/>
              <a:rect l="l" t="t" r="r" b="b"/>
              <a:pathLst>
                <a:path w="4677409" h="3131820">
                  <a:moveTo>
                    <a:pt x="0" y="521970"/>
                  </a:moveTo>
                  <a:lnTo>
                    <a:pt x="2132" y="474458"/>
                  </a:lnTo>
                  <a:lnTo>
                    <a:pt x="8409" y="428141"/>
                  </a:lnTo>
                  <a:lnTo>
                    <a:pt x="18644" y="383204"/>
                  </a:lnTo>
                  <a:lnTo>
                    <a:pt x="32654" y="339832"/>
                  </a:lnTo>
                  <a:lnTo>
                    <a:pt x="50254" y="298207"/>
                  </a:lnTo>
                  <a:lnTo>
                    <a:pt x="71261" y="258515"/>
                  </a:lnTo>
                  <a:lnTo>
                    <a:pt x="95489" y="220940"/>
                  </a:lnTo>
                  <a:lnTo>
                    <a:pt x="122756" y="185665"/>
                  </a:lnTo>
                  <a:lnTo>
                    <a:pt x="152876" y="152876"/>
                  </a:lnTo>
                  <a:lnTo>
                    <a:pt x="185665" y="122756"/>
                  </a:lnTo>
                  <a:lnTo>
                    <a:pt x="220940" y="95489"/>
                  </a:lnTo>
                  <a:lnTo>
                    <a:pt x="258515" y="71261"/>
                  </a:lnTo>
                  <a:lnTo>
                    <a:pt x="298207" y="50254"/>
                  </a:lnTo>
                  <a:lnTo>
                    <a:pt x="339832" y="32654"/>
                  </a:lnTo>
                  <a:lnTo>
                    <a:pt x="383204" y="18644"/>
                  </a:lnTo>
                  <a:lnTo>
                    <a:pt x="428141" y="8409"/>
                  </a:lnTo>
                  <a:lnTo>
                    <a:pt x="474458" y="2132"/>
                  </a:lnTo>
                  <a:lnTo>
                    <a:pt x="521969" y="0"/>
                  </a:lnTo>
                  <a:lnTo>
                    <a:pt x="4155185" y="0"/>
                  </a:lnTo>
                  <a:lnTo>
                    <a:pt x="4202697" y="2132"/>
                  </a:lnTo>
                  <a:lnTo>
                    <a:pt x="4249014" y="8409"/>
                  </a:lnTo>
                  <a:lnTo>
                    <a:pt x="4293951" y="18644"/>
                  </a:lnTo>
                  <a:lnTo>
                    <a:pt x="4337323" y="32654"/>
                  </a:lnTo>
                  <a:lnTo>
                    <a:pt x="4378948" y="50254"/>
                  </a:lnTo>
                  <a:lnTo>
                    <a:pt x="4418640" y="71261"/>
                  </a:lnTo>
                  <a:lnTo>
                    <a:pt x="4456215" y="95489"/>
                  </a:lnTo>
                  <a:lnTo>
                    <a:pt x="4491490" y="122756"/>
                  </a:lnTo>
                  <a:lnTo>
                    <a:pt x="4524279" y="152876"/>
                  </a:lnTo>
                  <a:lnTo>
                    <a:pt x="4554399" y="185665"/>
                  </a:lnTo>
                  <a:lnTo>
                    <a:pt x="4581666" y="220940"/>
                  </a:lnTo>
                  <a:lnTo>
                    <a:pt x="4605894" y="258515"/>
                  </a:lnTo>
                  <a:lnTo>
                    <a:pt x="4626901" y="298207"/>
                  </a:lnTo>
                  <a:lnTo>
                    <a:pt x="4644501" y="339832"/>
                  </a:lnTo>
                  <a:lnTo>
                    <a:pt x="4658511" y="383204"/>
                  </a:lnTo>
                  <a:lnTo>
                    <a:pt x="4668746" y="428141"/>
                  </a:lnTo>
                  <a:lnTo>
                    <a:pt x="4675023" y="474458"/>
                  </a:lnTo>
                  <a:lnTo>
                    <a:pt x="4677156" y="521970"/>
                  </a:lnTo>
                  <a:lnTo>
                    <a:pt x="4677156" y="2609850"/>
                  </a:lnTo>
                  <a:lnTo>
                    <a:pt x="4675023" y="2657361"/>
                  </a:lnTo>
                  <a:lnTo>
                    <a:pt x="4668746" y="2703678"/>
                  </a:lnTo>
                  <a:lnTo>
                    <a:pt x="4658511" y="2748615"/>
                  </a:lnTo>
                  <a:lnTo>
                    <a:pt x="4644501" y="2791987"/>
                  </a:lnTo>
                  <a:lnTo>
                    <a:pt x="4626901" y="2833612"/>
                  </a:lnTo>
                  <a:lnTo>
                    <a:pt x="4605894" y="2873304"/>
                  </a:lnTo>
                  <a:lnTo>
                    <a:pt x="4581666" y="2910879"/>
                  </a:lnTo>
                  <a:lnTo>
                    <a:pt x="4554399" y="2946154"/>
                  </a:lnTo>
                  <a:lnTo>
                    <a:pt x="4524279" y="2978943"/>
                  </a:lnTo>
                  <a:lnTo>
                    <a:pt x="4491490" y="3009063"/>
                  </a:lnTo>
                  <a:lnTo>
                    <a:pt x="4456215" y="3036330"/>
                  </a:lnTo>
                  <a:lnTo>
                    <a:pt x="4418640" y="3060558"/>
                  </a:lnTo>
                  <a:lnTo>
                    <a:pt x="4378948" y="3081565"/>
                  </a:lnTo>
                  <a:lnTo>
                    <a:pt x="4337323" y="3099165"/>
                  </a:lnTo>
                  <a:lnTo>
                    <a:pt x="4293951" y="3113175"/>
                  </a:lnTo>
                  <a:lnTo>
                    <a:pt x="4249014" y="3123410"/>
                  </a:lnTo>
                  <a:lnTo>
                    <a:pt x="4202697" y="3129687"/>
                  </a:lnTo>
                  <a:lnTo>
                    <a:pt x="4155185" y="3131820"/>
                  </a:lnTo>
                  <a:lnTo>
                    <a:pt x="521969" y="3131820"/>
                  </a:lnTo>
                  <a:lnTo>
                    <a:pt x="474458" y="3129687"/>
                  </a:lnTo>
                  <a:lnTo>
                    <a:pt x="428141" y="3123410"/>
                  </a:lnTo>
                  <a:lnTo>
                    <a:pt x="383204" y="3113175"/>
                  </a:lnTo>
                  <a:lnTo>
                    <a:pt x="339832" y="3099165"/>
                  </a:lnTo>
                  <a:lnTo>
                    <a:pt x="298207" y="3081565"/>
                  </a:lnTo>
                  <a:lnTo>
                    <a:pt x="258515" y="3060558"/>
                  </a:lnTo>
                  <a:lnTo>
                    <a:pt x="220940" y="3036330"/>
                  </a:lnTo>
                  <a:lnTo>
                    <a:pt x="185665" y="3009063"/>
                  </a:lnTo>
                  <a:lnTo>
                    <a:pt x="152876" y="2978943"/>
                  </a:lnTo>
                  <a:lnTo>
                    <a:pt x="122756" y="2946154"/>
                  </a:lnTo>
                  <a:lnTo>
                    <a:pt x="95489" y="2910879"/>
                  </a:lnTo>
                  <a:lnTo>
                    <a:pt x="71261" y="2873304"/>
                  </a:lnTo>
                  <a:lnTo>
                    <a:pt x="50254" y="2833612"/>
                  </a:lnTo>
                  <a:lnTo>
                    <a:pt x="32654" y="2791987"/>
                  </a:lnTo>
                  <a:lnTo>
                    <a:pt x="18644" y="2748615"/>
                  </a:lnTo>
                  <a:lnTo>
                    <a:pt x="8409" y="2703678"/>
                  </a:lnTo>
                  <a:lnTo>
                    <a:pt x="2132" y="2657361"/>
                  </a:lnTo>
                  <a:lnTo>
                    <a:pt x="0" y="2609850"/>
                  </a:lnTo>
                  <a:lnTo>
                    <a:pt x="0" y="521970"/>
                  </a:lnTo>
                  <a:close/>
                </a:path>
              </a:pathLst>
            </a:custGeom>
            <a:ln w="9143">
              <a:solidFill>
                <a:srgbClr val="EA621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94676" y="2191752"/>
            <a:ext cx="8588202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157595">
              <a:lnSpc>
                <a:spcPct val="100000"/>
              </a:lnSpc>
              <a:spcBef>
                <a:spcPts val="100"/>
              </a:spcBef>
            </a:pPr>
            <a:r>
              <a:rPr spc="-130" dirty="0" smtClean="0"/>
              <a:t>OBJETIVOS</a:t>
            </a:r>
            <a:r>
              <a:rPr lang="es-CL" spc="-130" dirty="0" smtClean="0"/>
              <a:t>:</a:t>
            </a:r>
            <a:endParaRPr spc="-150" dirty="0"/>
          </a:p>
        </p:txBody>
      </p:sp>
      <p:sp>
        <p:nvSpPr>
          <p:cNvPr id="9" name="object 9"/>
          <p:cNvSpPr txBox="1"/>
          <p:nvPr/>
        </p:nvSpPr>
        <p:spPr>
          <a:xfrm>
            <a:off x="6896100" y="3133947"/>
            <a:ext cx="3733800" cy="155170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126364" indent="-2870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000" spc="-70" dirty="0">
                <a:latin typeface="Verdana"/>
                <a:cs typeface="Verdana"/>
              </a:rPr>
              <a:t>Conocer </a:t>
            </a:r>
            <a:r>
              <a:rPr sz="2000" spc="-105" dirty="0">
                <a:latin typeface="Verdana"/>
                <a:cs typeface="Verdana"/>
              </a:rPr>
              <a:t>el </a:t>
            </a:r>
            <a:r>
              <a:rPr sz="2000" spc="-95" dirty="0">
                <a:latin typeface="Verdana"/>
                <a:cs typeface="Verdana"/>
              </a:rPr>
              <a:t>significado </a:t>
            </a:r>
            <a:r>
              <a:rPr sz="2000" spc="-70" dirty="0">
                <a:latin typeface="Verdana"/>
                <a:cs typeface="Verdana"/>
              </a:rPr>
              <a:t>de  </a:t>
            </a:r>
            <a:r>
              <a:rPr sz="2000" spc="-95" dirty="0">
                <a:latin typeface="Verdana"/>
                <a:cs typeface="Verdana"/>
              </a:rPr>
              <a:t>anécdota </a:t>
            </a:r>
            <a:r>
              <a:rPr sz="2000" spc="-204" dirty="0">
                <a:latin typeface="Verdana"/>
                <a:cs typeface="Verdana"/>
              </a:rPr>
              <a:t>y </a:t>
            </a:r>
            <a:r>
              <a:rPr sz="2000" spc="-175" dirty="0">
                <a:latin typeface="Verdana"/>
                <a:cs typeface="Verdana"/>
              </a:rPr>
              <a:t>sus</a:t>
            </a:r>
            <a:r>
              <a:rPr sz="2000" spc="-130" dirty="0">
                <a:latin typeface="Verdana"/>
                <a:cs typeface="Verdana"/>
              </a:rPr>
              <a:t> </a:t>
            </a:r>
            <a:r>
              <a:rPr sz="2000" spc="-140" dirty="0">
                <a:latin typeface="Verdana"/>
                <a:cs typeface="Verdana"/>
              </a:rPr>
              <a:t>características.</a:t>
            </a:r>
            <a:endParaRPr sz="2000" dirty="0">
              <a:latin typeface="Verdana"/>
              <a:cs typeface="Verdana"/>
            </a:endParaRPr>
          </a:p>
          <a:p>
            <a:pPr marL="299085" marR="5080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2000" spc="-70" dirty="0">
                <a:latin typeface="Verdana"/>
                <a:cs typeface="Verdana"/>
              </a:rPr>
              <a:t>Conocer </a:t>
            </a:r>
            <a:r>
              <a:rPr sz="2000" spc="-105" dirty="0">
                <a:latin typeface="Verdana"/>
                <a:cs typeface="Verdana"/>
              </a:rPr>
              <a:t>los </a:t>
            </a:r>
            <a:r>
              <a:rPr sz="2000" spc="-114" dirty="0">
                <a:latin typeface="Verdana"/>
                <a:cs typeface="Verdana"/>
              </a:rPr>
              <a:t>pasos </a:t>
            </a:r>
            <a:r>
              <a:rPr sz="2000" spc="-135" dirty="0">
                <a:latin typeface="Verdana"/>
                <a:cs typeface="Verdana"/>
              </a:rPr>
              <a:t>a </a:t>
            </a:r>
            <a:r>
              <a:rPr sz="2000" spc="-120" dirty="0">
                <a:latin typeface="Verdana"/>
                <a:cs typeface="Verdana"/>
              </a:rPr>
              <a:t>seguir </a:t>
            </a:r>
            <a:r>
              <a:rPr sz="2000" spc="-204" dirty="0">
                <a:latin typeface="Verdana"/>
                <a:cs typeface="Verdana"/>
              </a:rPr>
              <a:t>y</a:t>
            </a:r>
            <a:r>
              <a:rPr sz="2000" spc="-275" dirty="0">
                <a:latin typeface="Verdana"/>
                <a:cs typeface="Verdana"/>
              </a:rPr>
              <a:t> </a:t>
            </a:r>
            <a:r>
              <a:rPr sz="2000" spc="-120" dirty="0">
                <a:latin typeface="Verdana"/>
                <a:cs typeface="Verdana"/>
              </a:rPr>
              <a:t>la  </a:t>
            </a:r>
            <a:r>
              <a:rPr sz="2000" spc="-100" dirty="0">
                <a:latin typeface="Verdana"/>
                <a:cs typeface="Verdana"/>
              </a:rPr>
              <a:t>importancia </a:t>
            </a:r>
            <a:r>
              <a:rPr sz="2000" spc="-70" dirty="0">
                <a:latin typeface="Verdana"/>
                <a:cs typeface="Verdana"/>
              </a:rPr>
              <a:t>de </a:t>
            </a:r>
            <a:r>
              <a:rPr sz="2000" spc="-125" dirty="0">
                <a:latin typeface="Verdana"/>
                <a:cs typeface="Verdana"/>
              </a:rPr>
              <a:t>la</a:t>
            </a:r>
            <a:r>
              <a:rPr sz="2000" spc="-250" dirty="0">
                <a:latin typeface="Verdana"/>
                <a:cs typeface="Verdana"/>
              </a:rPr>
              <a:t> </a:t>
            </a:r>
            <a:r>
              <a:rPr sz="2000" spc="-175" dirty="0">
                <a:latin typeface="Verdana"/>
                <a:cs typeface="Verdana"/>
              </a:rPr>
              <a:t>misma.</a:t>
            </a:r>
            <a:endParaRPr sz="2000" dirty="0">
              <a:latin typeface="Verdana"/>
              <a:cs typeface="Verdana"/>
            </a:endParaRPr>
          </a:p>
        </p:txBody>
      </p:sp>
      <p:sp>
        <p:nvSpPr>
          <p:cNvPr id="29" name="object 9"/>
          <p:cNvSpPr txBox="1"/>
          <p:nvPr/>
        </p:nvSpPr>
        <p:spPr>
          <a:xfrm>
            <a:off x="3276600" y="5638800"/>
            <a:ext cx="4842510" cy="7771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126364" algn="ctr">
              <a:lnSpc>
                <a:spcPct val="100000"/>
              </a:lnSpc>
              <a:spcBef>
                <a:spcPts val="100"/>
              </a:spcBef>
              <a:tabLst>
                <a:tab pos="299085" algn="l"/>
                <a:tab pos="299720" algn="l"/>
              </a:tabLst>
            </a:pPr>
            <a:r>
              <a:rPr lang="es-CL" sz="1600" dirty="0" smtClean="0">
                <a:latin typeface="Verdana"/>
                <a:cs typeface="Verdana"/>
              </a:rPr>
              <a:t>Programa de Integración Escolar</a:t>
            </a:r>
          </a:p>
          <a:p>
            <a:pPr marL="12065" marR="126364" algn="ctr">
              <a:lnSpc>
                <a:spcPct val="100000"/>
              </a:lnSpc>
              <a:spcBef>
                <a:spcPts val="100"/>
              </a:spcBef>
              <a:tabLst>
                <a:tab pos="299085" algn="l"/>
                <a:tab pos="299720" algn="l"/>
              </a:tabLst>
            </a:pPr>
            <a:r>
              <a:rPr lang="es-CL" sz="1600" dirty="0" smtClean="0">
                <a:latin typeface="Verdana"/>
                <a:cs typeface="Verdana"/>
              </a:rPr>
              <a:t>Educadora Daniela Bustamante</a:t>
            </a:r>
          </a:p>
          <a:p>
            <a:pPr marL="12065" marR="126364" algn="ctr">
              <a:lnSpc>
                <a:spcPct val="100000"/>
              </a:lnSpc>
              <a:spcBef>
                <a:spcPts val="100"/>
              </a:spcBef>
              <a:tabLst>
                <a:tab pos="299085" algn="l"/>
                <a:tab pos="299720" algn="l"/>
              </a:tabLst>
            </a:pPr>
            <a:r>
              <a:rPr lang="es-CL" sz="1600" dirty="0" smtClean="0">
                <a:latin typeface="Verdana"/>
                <a:cs typeface="Verdana"/>
              </a:rPr>
              <a:t>Escuela San José, Recoleta</a:t>
            </a:r>
            <a:endParaRPr sz="1600" dirty="0">
              <a:latin typeface="Verdana"/>
              <a:cs typeface="Verdana"/>
            </a:endParaRPr>
          </a:p>
        </p:txBody>
      </p:sp>
      <p:sp>
        <p:nvSpPr>
          <p:cNvPr id="30" name="Rectángulo 29"/>
          <p:cNvSpPr/>
          <p:nvPr/>
        </p:nvSpPr>
        <p:spPr>
          <a:xfrm>
            <a:off x="608099" y="1201253"/>
            <a:ext cx="41427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La Anécdota</a:t>
            </a:r>
            <a:endParaRPr lang="es-ES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400" y="838200"/>
            <a:ext cx="7162800" cy="714042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960"/>
              </a:spcBef>
            </a:pPr>
            <a:r>
              <a:rPr sz="4800" b="1" spc="10" dirty="0" smtClean="0">
                <a:solidFill>
                  <a:srgbClr val="F4A06E"/>
                </a:solidFill>
                <a:uFill>
                  <a:solidFill>
                    <a:srgbClr val="F4A06E"/>
                  </a:solidFill>
                </a:uFill>
              </a:rPr>
              <a:t>¿</a:t>
            </a:r>
            <a:r>
              <a:rPr sz="4800" b="1" spc="10" dirty="0">
                <a:solidFill>
                  <a:srgbClr val="F4A06E"/>
                </a:solidFill>
                <a:uFill>
                  <a:solidFill>
                    <a:srgbClr val="F4A06E"/>
                  </a:solidFill>
                </a:uFill>
              </a:rPr>
              <a:t>QUÉ </a:t>
            </a:r>
            <a:r>
              <a:rPr sz="4800" b="1" spc="-430" dirty="0">
                <a:solidFill>
                  <a:srgbClr val="F4A06E"/>
                </a:solidFill>
                <a:uFill>
                  <a:solidFill>
                    <a:srgbClr val="F4A06E"/>
                  </a:solidFill>
                </a:uFill>
              </a:rPr>
              <a:t>ES</a:t>
            </a:r>
            <a:r>
              <a:rPr sz="4800" b="1" spc="-509" dirty="0">
                <a:solidFill>
                  <a:srgbClr val="F4A06E"/>
                </a:solidFill>
                <a:uFill>
                  <a:solidFill>
                    <a:srgbClr val="F4A06E"/>
                  </a:solidFill>
                </a:uFill>
              </a:rPr>
              <a:t> </a:t>
            </a:r>
            <a:r>
              <a:rPr sz="4800" b="1" spc="-310" dirty="0">
                <a:solidFill>
                  <a:srgbClr val="F4A06E"/>
                </a:solidFill>
                <a:uFill>
                  <a:solidFill>
                    <a:srgbClr val="F4A06E"/>
                  </a:solidFill>
                </a:uFill>
              </a:rPr>
              <a:t>UNA </a:t>
            </a:r>
            <a:r>
              <a:rPr sz="4800" b="1" spc="-310" dirty="0">
                <a:solidFill>
                  <a:srgbClr val="F4A06E"/>
                </a:solidFill>
              </a:rPr>
              <a:t> </a:t>
            </a:r>
            <a:r>
              <a:rPr sz="4800" b="1" spc="-185" dirty="0">
                <a:solidFill>
                  <a:srgbClr val="F4A06E"/>
                </a:solidFill>
                <a:uFill>
                  <a:solidFill>
                    <a:srgbClr val="F4A06E"/>
                  </a:solidFill>
                </a:uFill>
              </a:rPr>
              <a:t>ANÉCDOTA?</a:t>
            </a:r>
            <a:endParaRPr sz="4800" b="1" dirty="0">
              <a:latin typeface="Arial"/>
              <a:cs typeface="Arial"/>
            </a:endParaRPr>
          </a:p>
        </p:txBody>
      </p:sp>
      <p:sp>
        <p:nvSpPr>
          <p:cNvPr id="6" name="object 4"/>
          <p:cNvSpPr txBox="1"/>
          <p:nvPr/>
        </p:nvSpPr>
        <p:spPr>
          <a:xfrm>
            <a:off x="1600200" y="2133600"/>
            <a:ext cx="7924800" cy="216661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95"/>
              </a:spcBef>
            </a:pPr>
            <a:r>
              <a:rPr lang="es-CL" sz="2800" dirty="0">
                <a:solidFill>
                  <a:srgbClr val="92D050"/>
                </a:solidFill>
              </a:rPr>
              <a:t>Una anécdota​ es un relato corto que narra un incidente interesante o entretenido, una narración breve de un suceso curioso, triste o divertido, algo que se supone que le haya pasado a alguien o a uno mismo.</a:t>
            </a:r>
            <a:endParaRPr sz="2800" dirty="0">
              <a:solidFill>
                <a:srgbClr val="92D050"/>
              </a:solidFill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SzPct val="50000"/>
              <a:buFont typeface="Wingdings" panose="05000000000000000000" pitchFamily="2" charset="2"/>
              <a:buChar char="v"/>
            </a:pPr>
            <a:r>
              <a:rPr lang="es-MX" altLang="es-MX" sz="2800" dirty="0" smtClean="0"/>
              <a:t>En hechos reales.</a:t>
            </a:r>
          </a:p>
          <a:p>
            <a:pPr>
              <a:buSzPct val="50000"/>
              <a:buFont typeface="Wingdings" panose="05000000000000000000" pitchFamily="2" charset="2"/>
              <a:buChar char="v"/>
            </a:pPr>
            <a:r>
              <a:rPr lang="es-MX" altLang="es-MX" sz="2800" dirty="0" smtClean="0"/>
              <a:t>Un incidente con personas reales como personajes. </a:t>
            </a:r>
          </a:p>
          <a:p>
            <a:pPr>
              <a:buSzPct val="50000"/>
              <a:buFont typeface="Wingdings" panose="05000000000000000000" pitchFamily="2" charset="2"/>
              <a:buChar char="v"/>
            </a:pPr>
            <a:r>
              <a:rPr lang="es-MX" altLang="es-MX" sz="2800" dirty="0" smtClean="0"/>
              <a:t>En lugares reales.</a:t>
            </a: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1295400" y="838200"/>
            <a:ext cx="7162800" cy="714042"/>
          </a:xfrm>
          <a:prstGeom prst="rect">
            <a:avLst/>
          </a:prstGeom>
        </p:spPr>
        <p:txBody>
          <a:bodyPr vert="horz" wrap="square" lIns="0" tIns="121920" rIns="0" bIns="0" rtlCol="0">
            <a:spAutoFit/>
          </a:bodyPr>
          <a:lstStyle/>
          <a:p>
            <a:pPr marL="355600" marR="5080" indent="-342900">
              <a:lnSpc>
                <a:spcPct val="80000"/>
              </a:lnSpc>
              <a:spcBef>
                <a:spcPts val="960"/>
              </a:spcBef>
            </a:pPr>
            <a:r>
              <a:rPr sz="4800" b="1" spc="10" dirty="0" smtClean="0">
                <a:solidFill>
                  <a:srgbClr val="F4A06E"/>
                </a:solidFill>
                <a:uFill>
                  <a:solidFill>
                    <a:srgbClr val="F4A06E"/>
                  </a:solidFill>
                </a:uFill>
              </a:rPr>
              <a:t>¿</a:t>
            </a:r>
            <a:r>
              <a:rPr lang="es-CL" sz="4800" b="1" spc="10" dirty="0" smtClean="0">
                <a:solidFill>
                  <a:srgbClr val="F4A06E"/>
                </a:solidFill>
                <a:uFill>
                  <a:solidFill>
                    <a:srgbClr val="F4A06E"/>
                  </a:solidFill>
                </a:uFill>
              </a:rPr>
              <a:t>EN </a:t>
            </a:r>
            <a:r>
              <a:rPr sz="4800" b="1" spc="10" dirty="0" smtClean="0">
                <a:solidFill>
                  <a:srgbClr val="F4A06E"/>
                </a:solidFill>
                <a:uFill>
                  <a:solidFill>
                    <a:srgbClr val="F4A06E"/>
                  </a:solidFill>
                </a:uFill>
              </a:rPr>
              <a:t>QUÉ </a:t>
            </a:r>
            <a:r>
              <a:rPr sz="4800" b="1" spc="-430" dirty="0" smtClean="0">
                <a:solidFill>
                  <a:srgbClr val="F4A06E"/>
                </a:solidFill>
                <a:uFill>
                  <a:solidFill>
                    <a:srgbClr val="F4A06E"/>
                  </a:solidFill>
                </a:uFill>
              </a:rPr>
              <a:t>ES</a:t>
            </a:r>
            <a:r>
              <a:rPr lang="es-CL" sz="4800" b="1" spc="-430" dirty="0" smtClean="0">
                <a:solidFill>
                  <a:srgbClr val="F4A06E"/>
                </a:solidFill>
                <a:uFill>
                  <a:solidFill>
                    <a:srgbClr val="F4A06E"/>
                  </a:solidFill>
                </a:uFill>
              </a:rPr>
              <a:t>TÁ BASADA</a:t>
            </a:r>
            <a:r>
              <a:rPr sz="4800" b="1" spc="-185" dirty="0" smtClean="0">
                <a:solidFill>
                  <a:srgbClr val="F4A06E"/>
                </a:solidFill>
                <a:uFill>
                  <a:solidFill>
                    <a:srgbClr val="F4A06E"/>
                  </a:solidFill>
                </a:uFill>
              </a:rPr>
              <a:t>?</a:t>
            </a:r>
            <a:endParaRPr sz="48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5399060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4916" y="545338"/>
            <a:ext cx="5752084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u="heavy" spc="-285" dirty="0">
                <a:solidFill>
                  <a:srgbClr val="F4A06E"/>
                </a:solidFill>
                <a:uFill>
                  <a:solidFill>
                    <a:srgbClr val="F4A06E"/>
                  </a:solidFill>
                </a:uFill>
              </a:rPr>
              <a:t>CARACTERÍSTICAS</a:t>
            </a:r>
            <a:endParaRPr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724916" y="2209800"/>
            <a:ext cx="223583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Wingdings" panose="05000000000000000000" pitchFamily="2" charset="2"/>
              <a:buChar char="v"/>
            </a:pPr>
            <a:r>
              <a:rPr sz="2800" spc="-275" dirty="0" smtClean="0">
                <a:solidFill>
                  <a:srgbClr val="00B0F0"/>
                </a:solidFill>
                <a:latin typeface="Verdana"/>
                <a:cs typeface="Verdana"/>
              </a:rPr>
              <a:t>NARRATIVA</a:t>
            </a:r>
            <a:endParaRPr sz="2800" dirty="0">
              <a:solidFill>
                <a:srgbClr val="00B0F0"/>
              </a:solidFill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74103" y="2895600"/>
            <a:ext cx="4191000" cy="13061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114" dirty="0">
                <a:solidFill>
                  <a:srgbClr val="92D050"/>
                </a:solidFill>
                <a:latin typeface="Verdana"/>
                <a:cs typeface="Verdana"/>
              </a:rPr>
              <a:t>Debe </a:t>
            </a:r>
            <a:r>
              <a:rPr sz="2800" spc="-200" dirty="0">
                <a:solidFill>
                  <a:srgbClr val="92D050"/>
                </a:solidFill>
                <a:latin typeface="Verdana"/>
                <a:cs typeface="Verdana"/>
              </a:rPr>
              <a:t>relatarse </a:t>
            </a:r>
            <a:r>
              <a:rPr sz="2800" spc="-5" dirty="0">
                <a:solidFill>
                  <a:srgbClr val="92D050"/>
                </a:solidFill>
                <a:latin typeface="Verdana"/>
                <a:cs typeface="Verdana"/>
              </a:rPr>
              <a:t>o  </a:t>
            </a:r>
            <a:r>
              <a:rPr sz="2800" spc="-175" dirty="0">
                <a:solidFill>
                  <a:srgbClr val="92D050"/>
                </a:solidFill>
                <a:latin typeface="Verdana"/>
                <a:cs typeface="Verdana"/>
              </a:rPr>
              <a:t>escribirse </a:t>
            </a:r>
            <a:r>
              <a:rPr sz="2800" spc="-100" dirty="0">
                <a:solidFill>
                  <a:srgbClr val="92D050"/>
                </a:solidFill>
                <a:latin typeface="Verdana"/>
                <a:cs typeface="Verdana"/>
              </a:rPr>
              <a:t>como </a:t>
            </a:r>
            <a:r>
              <a:rPr sz="2800" spc="-220" dirty="0">
                <a:solidFill>
                  <a:srgbClr val="92D050"/>
                </a:solidFill>
                <a:latin typeface="Verdana"/>
                <a:cs typeface="Verdana"/>
              </a:rPr>
              <a:t>si </a:t>
            </a:r>
            <a:r>
              <a:rPr sz="2800" spc="-170" dirty="0">
                <a:solidFill>
                  <a:srgbClr val="92D050"/>
                </a:solidFill>
                <a:latin typeface="Verdana"/>
                <a:cs typeface="Verdana"/>
              </a:rPr>
              <a:t>fuera  </a:t>
            </a:r>
            <a:r>
              <a:rPr sz="2800" spc="-160" dirty="0">
                <a:solidFill>
                  <a:srgbClr val="92D050"/>
                </a:solidFill>
                <a:latin typeface="Verdana"/>
                <a:cs typeface="Verdana"/>
              </a:rPr>
              <a:t>un</a:t>
            </a:r>
            <a:r>
              <a:rPr sz="2800" spc="-145" dirty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sz="2800" u="heavy" spc="-155" dirty="0">
                <a:solidFill>
                  <a:srgbClr val="92D050"/>
                </a:solidFill>
                <a:uFill>
                  <a:solidFill>
                    <a:srgbClr val="57C1B9"/>
                  </a:solidFill>
                </a:uFill>
                <a:latin typeface="Verdana"/>
                <a:cs typeface="Verdana"/>
                <a:hlinkClick r:id="rId2"/>
              </a:rPr>
              <a:t>cuento</a:t>
            </a:r>
            <a:r>
              <a:rPr sz="2800" spc="-155" dirty="0">
                <a:solidFill>
                  <a:srgbClr val="92D050"/>
                </a:solidFill>
                <a:latin typeface="Verdana"/>
                <a:cs typeface="Verdana"/>
              </a:rPr>
              <a:t>.</a:t>
            </a:r>
            <a:endParaRPr sz="2800" dirty="0">
              <a:solidFill>
                <a:srgbClr val="92D050"/>
              </a:solidFill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57735" y="2232102"/>
            <a:ext cx="1929892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95"/>
              </a:spcBef>
              <a:buFont typeface="Wingdings" panose="05000000000000000000" pitchFamily="2" charset="2"/>
              <a:buChar char="v"/>
            </a:pPr>
            <a:r>
              <a:rPr sz="2800" spc="-350" dirty="0" smtClean="0">
                <a:solidFill>
                  <a:srgbClr val="00B0F0"/>
                </a:solidFill>
                <a:latin typeface="Verdana"/>
                <a:cs typeface="Verdana"/>
              </a:rPr>
              <a:t>BREVE</a:t>
            </a:r>
            <a:endParaRPr sz="2800" dirty="0">
              <a:solidFill>
                <a:srgbClr val="00B0F0"/>
              </a:solidFill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38800" y="2895599"/>
            <a:ext cx="4097654" cy="13061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2800" spc="-114" dirty="0">
                <a:solidFill>
                  <a:srgbClr val="92D050"/>
                </a:solidFill>
                <a:latin typeface="Verdana"/>
                <a:cs typeface="Verdana"/>
              </a:rPr>
              <a:t>Debe </a:t>
            </a:r>
            <a:r>
              <a:rPr sz="2800" spc="-215" dirty="0">
                <a:solidFill>
                  <a:srgbClr val="92D050"/>
                </a:solidFill>
                <a:latin typeface="Verdana"/>
                <a:cs typeface="Verdana"/>
              </a:rPr>
              <a:t>ser </a:t>
            </a:r>
            <a:r>
              <a:rPr sz="2800" spc="-170" dirty="0">
                <a:solidFill>
                  <a:srgbClr val="92D050"/>
                </a:solidFill>
                <a:latin typeface="Verdana"/>
                <a:cs typeface="Verdana"/>
              </a:rPr>
              <a:t>una historia  </a:t>
            </a:r>
            <a:r>
              <a:rPr sz="2800" spc="-210" dirty="0">
                <a:solidFill>
                  <a:srgbClr val="92D050"/>
                </a:solidFill>
                <a:latin typeface="Verdana"/>
                <a:cs typeface="Verdana"/>
              </a:rPr>
              <a:t>breve, </a:t>
            </a:r>
            <a:r>
              <a:rPr sz="2800" spc="-114" dirty="0">
                <a:solidFill>
                  <a:srgbClr val="92D050"/>
                </a:solidFill>
                <a:latin typeface="Verdana"/>
                <a:cs typeface="Verdana"/>
              </a:rPr>
              <a:t>pero </a:t>
            </a:r>
            <a:r>
              <a:rPr sz="2800" spc="-190" dirty="0">
                <a:solidFill>
                  <a:srgbClr val="92D050"/>
                </a:solidFill>
                <a:latin typeface="Verdana"/>
                <a:cs typeface="Verdana"/>
              </a:rPr>
              <a:t>a </a:t>
            </a:r>
            <a:r>
              <a:rPr sz="2800" spc="-170" dirty="0">
                <a:solidFill>
                  <a:srgbClr val="92D050"/>
                </a:solidFill>
                <a:latin typeface="Verdana"/>
                <a:cs typeface="Verdana"/>
              </a:rPr>
              <a:t>la </a:t>
            </a:r>
            <a:r>
              <a:rPr sz="2800" spc="-175" dirty="0">
                <a:solidFill>
                  <a:srgbClr val="92D050"/>
                </a:solidFill>
                <a:latin typeface="Verdana"/>
                <a:cs typeface="Verdana"/>
              </a:rPr>
              <a:t>vez  </a:t>
            </a:r>
            <a:r>
              <a:rPr sz="2800" spc="-170" dirty="0">
                <a:solidFill>
                  <a:srgbClr val="92D050"/>
                </a:solidFill>
                <a:latin typeface="Verdana"/>
                <a:cs typeface="Verdana"/>
              </a:rPr>
              <a:t>entretenida </a:t>
            </a:r>
            <a:r>
              <a:rPr sz="2800" spc="-145" dirty="0">
                <a:solidFill>
                  <a:srgbClr val="92D050"/>
                </a:solidFill>
                <a:latin typeface="Verdana"/>
                <a:cs typeface="Verdana"/>
              </a:rPr>
              <a:t>e</a:t>
            </a:r>
            <a:r>
              <a:rPr sz="2800" spc="-120" dirty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sz="2800" spc="-204" dirty="0">
                <a:solidFill>
                  <a:srgbClr val="92D050"/>
                </a:solidFill>
                <a:latin typeface="Verdana"/>
                <a:cs typeface="Verdana"/>
              </a:rPr>
              <a:t>interesante.</a:t>
            </a:r>
            <a:endParaRPr sz="2800" dirty="0">
              <a:solidFill>
                <a:srgbClr val="92D050"/>
              </a:solidFill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05000" y="820623"/>
            <a:ext cx="3314599" cy="87395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265" marR="5080" indent="-457200">
              <a:lnSpc>
                <a:spcPct val="100000"/>
              </a:lnSpc>
              <a:spcBef>
                <a:spcPts val="95"/>
              </a:spcBef>
              <a:buFont typeface="Wingdings" panose="05000000000000000000" pitchFamily="2" charset="2"/>
              <a:buChar char="v"/>
            </a:pPr>
            <a:r>
              <a:rPr sz="2800" spc="-105" dirty="0" smtClean="0">
                <a:solidFill>
                  <a:srgbClr val="00B0F0"/>
                </a:solidFill>
              </a:rPr>
              <a:t>CONTADA</a:t>
            </a:r>
            <a:r>
              <a:rPr sz="2800" spc="-535" dirty="0" smtClean="0">
                <a:solidFill>
                  <a:srgbClr val="00B0F0"/>
                </a:solidFill>
              </a:rPr>
              <a:t> </a:t>
            </a:r>
            <a:r>
              <a:rPr sz="2800" spc="-220" dirty="0">
                <a:solidFill>
                  <a:srgbClr val="00B0F0"/>
                </a:solidFill>
              </a:rPr>
              <a:t>CON  </a:t>
            </a:r>
            <a:r>
              <a:rPr sz="2800" spc="-204" dirty="0">
                <a:solidFill>
                  <a:srgbClr val="00B0F0"/>
                </a:solidFill>
              </a:rPr>
              <a:t>HISTRIONISMO</a:t>
            </a:r>
            <a:endParaRPr sz="2800" dirty="0">
              <a:solidFill>
                <a:srgbClr val="00B0F0"/>
              </a:solidFill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88435" y="1818270"/>
            <a:ext cx="3740150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125" dirty="0">
                <a:solidFill>
                  <a:srgbClr val="92D050"/>
                </a:solidFill>
                <a:latin typeface="Verdana"/>
                <a:cs typeface="Verdana"/>
              </a:rPr>
              <a:t>Una </a:t>
            </a:r>
            <a:r>
              <a:rPr sz="2400" spc="-114" dirty="0">
                <a:solidFill>
                  <a:srgbClr val="92D050"/>
                </a:solidFill>
                <a:latin typeface="Verdana"/>
                <a:cs typeface="Verdana"/>
              </a:rPr>
              <a:t>anécdota </a:t>
            </a:r>
            <a:r>
              <a:rPr sz="2400" spc="-85" dirty="0">
                <a:solidFill>
                  <a:srgbClr val="92D050"/>
                </a:solidFill>
                <a:latin typeface="Verdana"/>
                <a:cs typeface="Verdana"/>
              </a:rPr>
              <a:t>debe </a:t>
            </a:r>
            <a:r>
              <a:rPr sz="2400" spc="-185" dirty="0">
                <a:solidFill>
                  <a:srgbClr val="92D050"/>
                </a:solidFill>
                <a:latin typeface="Verdana"/>
                <a:cs typeface="Verdana"/>
              </a:rPr>
              <a:t>ser  </a:t>
            </a:r>
            <a:r>
              <a:rPr sz="2400" spc="-114" dirty="0">
                <a:solidFill>
                  <a:srgbClr val="92D050"/>
                </a:solidFill>
                <a:latin typeface="Verdana"/>
                <a:cs typeface="Verdana"/>
              </a:rPr>
              <a:t>contada </a:t>
            </a:r>
            <a:r>
              <a:rPr sz="2400" spc="-80" dirty="0">
                <a:solidFill>
                  <a:srgbClr val="92D050"/>
                </a:solidFill>
                <a:latin typeface="Verdana"/>
                <a:cs typeface="Verdana"/>
              </a:rPr>
              <a:t>con </a:t>
            </a:r>
            <a:r>
              <a:rPr sz="2400" spc="-130" dirty="0">
                <a:solidFill>
                  <a:srgbClr val="92D050"/>
                </a:solidFill>
                <a:latin typeface="Verdana"/>
                <a:cs typeface="Verdana"/>
              </a:rPr>
              <a:t>gracia </a:t>
            </a:r>
            <a:r>
              <a:rPr sz="2400" spc="-245" dirty="0">
                <a:solidFill>
                  <a:srgbClr val="92D050"/>
                </a:solidFill>
                <a:latin typeface="Verdana"/>
                <a:cs typeface="Verdana"/>
              </a:rPr>
              <a:t>y  </a:t>
            </a:r>
            <a:r>
              <a:rPr sz="2400" spc="-155" dirty="0">
                <a:solidFill>
                  <a:srgbClr val="92D050"/>
                </a:solidFill>
                <a:latin typeface="Verdana"/>
                <a:cs typeface="Verdana"/>
              </a:rPr>
              <a:t>actitud, </a:t>
            </a:r>
            <a:r>
              <a:rPr sz="2400" spc="-90" dirty="0">
                <a:solidFill>
                  <a:srgbClr val="92D050"/>
                </a:solidFill>
                <a:latin typeface="Verdana"/>
                <a:cs typeface="Verdana"/>
              </a:rPr>
              <a:t>logrando </a:t>
            </a:r>
            <a:r>
              <a:rPr sz="2400" spc="-100" dirty="0">
                <a:solidFill>
                  <a:srgbClr val="92D050"/>
                </a:solidFill>
                <a:latin typeface="Verdana"/>
                <a:cs typeface="Verdana"/>
              </a:rPr>
              <a:t>que </a:t>
            </a:r>
            <a:r>
              <a:rPr sz="2400" spc="-130" dirty="0">
                <a:solidFill>
                  <a:srgbClr val="92D050"/>
                </a:solidFill>
                <a:latin typeface="Verdana"/>
                <a:cs typeface="Verdana"/>
              </a:rPr>
              <a:t>el  </a:t>
            </a:r>
            <a:r>
              <a:rPr sz="2400" spc="-85" dirty="0">
                <a:solidFill>
                  <a:srgbClr val="92D050"/>
                </a:solidFill>
                <a:latin typeface="Verdana"/>
                <a:cs typeface="Verdana"/>
              </a:rPr>
              <a:t>público </a:t>
            </a:r>
            <a:r>
              <a:rPr sz="2400" spc="-105" dirty="0">
                <a:solidFill>
                  <a:srgbClr val="92D050"/>
                </a:solidFill>
                <a:latin typeface="Verdana"/>
                <a:cs typeface="Verdana"/>
              </a:rPr>
              <a:t>logre </a:t>
            </a:r>
            <a:r>
              <a:rPr sz="2400" spc="-150" dirty="0">
                <a:solidFill>
                  <a:srgbClr val="92D050"/>
                </a:solidFill>
                <a:latin typeface="Verdana"/>
                <a:cs typeface="Verdana"/>
              </a:rPr>
              <a:t>imaginarse</a:t>
            </a:r>
            <a:r>
              <a:rPr sz="2400" spc="-265" dirty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sz="2400" spc="-145" dirty="0">
                <a:solidFill>
                  <a:srgbClr val="92D050"/>
                </a:solidFill>
                <a:latin typeface="Verdana"/>
                <a:cs typeface="Verdana"/>
              </a:rPr>
              <a:t>la  </a:t>
            </a:r>
            <a:r>
              <a:rPr sz="2400" spc="-140" dirty="0">
                <a:solidFill>
                  <a:srgbClr val="92D050"/>
                </a:solidFill>
                <a:latin typeface="Verdana"/>
                <a:cs typeface="Verdana"/>
              </a:rPr>
              <a:t>situación </a:t>
            </a:r>
            <a:r>
              <a:rPr sz="2400" spc="-100" dirty="0">
                <a:solidFill>
                  <a:srgbClr val="92D050"/>
                </a:solidFill>
                <a:latin typeface="Verdana"/>
                <a:cs typeface="Verdana"/>
              </a:rPr>
              <a:t>que </a:t>
            </a:r>
            <a:r>
              <a:rPr sz="2400" spc="-185" dirty="0">
                <a:solidFill>
                  <a:srgbClr val="92D050"/>
                </a:solidFill>
                <a:latin typeface="Verdana"/>
                <a:cs typeface="Verdana"/>
              </a:rPr>
              <a:t>se</a:t>
            </a:r>
            <a:r>
              <a:rPr sz="2400" spc="-165" dirty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sz="2400" spc="-190" dirty="0">
                <a:solidFill>
                  <a:srgbClr val="92D050"/>
                </a:solidFill>
                <a:latin typeface="Verdana"/>
                <a:cs typeface="Verdana"/>
              </a:rPr>
              <a:t>relata.</a:t>
            </a:r>
            <a:endParaRPr sz="2400" dirty="0">
              <a:solidFill>
                <a:srgbClr val="92D050"/>
              </a:solidFill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81600" y="4038600"/>
            <a:ext cx="4318890" cy="23512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115570" indent="-457200">
              <a:lnSpc>
                <a:spcPct val="100000"/>
              </a:lnSpc>
              <a:spcBef>
                <a:spcPts val="95"/>
              </a:spcBef>
              <a:buFont typeface="Wingdings" panose="05000000000000000000" pitchFamily="2" charset="2"/>
              <a:buChar char="v"/>
            </a:pPr>
            <a:r>
              <a:rPr sz="2800" spc="-210" dirty="0" smtClean="0">
                <a:solidFill>
                  <a:srgbClr val="00B0F0"/>
                </a:solidFill>
                <a:latin typeface="Verdana"/>
                <a:cs typeface="Verdana"/>
              </a:rPr>
              <a:t>RELATADA </a:t>
            </a:r>
            <a:r>
              <a:rPr sz="2800" spc="-105" dirty="0" smtClean="0">
                <a:solidFill>
                  <a:srgbClr val="00B0F0"/>
                </a:solidFill>
                <a:latin typeface="Verdana"/>
                <a:cs typeface="Verdana"/>
              </a:rPr>
              <a:t>EN</a:t>
            </a:r>
            <a:r>
              <a:rPr sz="2800" spc="-470" dirty="0" smtClean="0">
                <a:solidFill>
                  <a:srgbClr val="00B0F0"/>
                </a:solidFill>
                <a:latin typeface="Verdana"/>
                <a:cs typeface="Verdana"/>
              </a:rPr>
              <a:t> </a:t>
            </a:r>
            <a:r>
              <a:rPr sz="2800" spc="-235" dirty="0" smtClean="0">
                <a:solidFill>
                  <a:srgbClr val="00B0F0"/>
                </a:solidFill>
                <a:latin typeface="Verdana"/>
                <a:cs typeface="Verdana"/>
              </a:rPr>
              <a:t>ORDEN  </a:t>
            </a:r>
            <a:r>
              <a:rPr sz="2800" spc="-180" dirty="0" smtClean="0">
                <a:solidFill>
                  <a:srgbClr val="00B0F0"/>
                </a:solidFill>
                <a:latin typeface="Verdana"/>
                <a:cs typeface="Verdana"/>
              </a:rPr>
              <a:t>SECUENCIAL</a:t>
            </a:r>
            <a:endParaRPr sz="2800" dirty="0" smtClean="0">
              <a:solidFill>
                <a:srgbClr val="00B0F0"/>
              </a:solidFill>
              <a:latin typeface="Verdana"/>
              <a:cs typeface="Verdana"/>
            </a:endParaRPr>
          </a:p>
          <a:p>
            <a:pPr marL="12700" marR="5080">
              <a:lnSpc>
                <a:spcPct val="100000"/>
              </a:lnSpc>
            </a:pPr>
            <a:r>
              <a:rPr sz="2400" spc="-240" dirty="0" smtClean="0">
                <a:solidFill>
                  <a:srgbClr val="92D050"/>
                </a:solidFill>
                <a:latin typeface="Verdana"/>
                <a:cs typeface="Verdana"/>
              </a:rPr>
              <a:t>Se </a:t>
            </a:r>
            <a:r>
              <a:rPr sz="2400" spc="-165" dirty="0">
                <a:solidFill>
                  <a:srgbClr val="92D050"/>
                </a:solidFill>
                <a:latin typeface="Verdana"/>
                <a:cs typeface="Verdana"/>
              </a:rPr>
              <a:t>relatan </a:t>
            </a:r>
            <a:r>
              <a:rPr sz="2400" spc="-130" dirty="0">
                <a:solidFill>
                  <a:srgbClr val="92D050"/>
                </a:solidFill>
                <a:latin typeface="Verdana"/>
                <a:cs typeface="Verdana"/>
              </a:rPr>
              <a:t>en </a:t>
            </a:r>
            <a:r>
              <a:rPr sz="2400" spc="-105" dirty="0">
                <a:solidFill>
                  <a:srgbClr val="92D050"/>
                </a:solidFill>
                <a:latin typeface="Verdana"/>
                <a:cs typeface="Verdana"/>
              </a:rPr>
              <a:t>orden  </a:t>
            </a:r>
            <a:r>
              <a:rPr sz="2400" spc="-80" dirty="0">
                <a:solidFill>
                  <a:srgbClr val="92D050"/>
                </a:solidFill>
                <a:latin typeface="Verdana"/>
                <a:cs typeface="Verdana"/>
              </a:rPr>
              <a:t>cronológico </a:t>
            </a:r>
            <a:r>
              <a:rPr sz="2400" spc="-5" dirty="0">
                <a:solidFill>
                  <a:srgbClr val="92D050"/>
                </a:solidFill>
                <a:latin typeface="Verdana"/>
                <a:cs typeface="Verdana"/>
              </a:rPr>
              <a:t>o </a:t>
            </a:r>
            <a:r>
              <a:rPr sz="2400" spc="-155" dirty="0">
                <a:solidFill>
                  <a:srgbClr val="92D050"/>
                </a:solidFill>
                <a:latin typeface="Verdana"/>
                <a:cs typeface="Verdana"/>
              </a:rPr>
              <a:t>secuencial, </a:t>
            </a:r>
            <a:r>
              <a:rPr sz="2400" spc="-190" dirty="0">
                <a:solidFill>
                  <a:srgbClr val="92D050"/>
                </a:solidFill>
                <a:latin typeface="Verdana"/>
                <a:cs typeface="Verdana"/>
              </a:rPr>
              <a:t>es  </a:t>
            </a:r>
            <a:r>
              <a:rPr sz="2400" spc="-195" dirty="0">
                <a:solidFill>
                  <a:srgbClr val="92D050"/>
                </a:solidFill>
                <a:latin typeface="Verdana"/>
                <a:cs typeface="Verdana"/>
              </a:rPr>
              <a:t>decir, </a:t>
            </a:r>
            <a:r>
              <a:rPr sz="2400" spc="-114" dirty="0">
                <a:solidFill>
                  <a:srgbClr val="92D050"/>
                </a:solidFill>
                <a:latin typeface="Verdana"/>
                <a:cs typeface="Verdana"/>
              </a:rPr>
              <a:t>desde </a:t>
            </a:r>
            <a:r>
              <a:rPr sz="2400" spc="-130" dirty="0">
                <a:solidFill>
                  <a:srgbClr val="92D050"/>
                </a:solidFill>
                <a:latin typeface="Verdana"/>
                <a:cs typeface="Verdana"/>
              </a:rPr>
              <a:t>el </a:t>
            </a:r>
            <a:r>
              <a:rPr sz="2400" spc="-135" dirty="0">
                <a:solidFill>
                  <a:srgbClr val="92D050"/>
                </a:solidFill>
                <a:latin typeface="Verdana"/>
                <a:cs typeface="Verdana"/>
              </a:rPr>
              <a:t>inicio, </a:t>
            </a:r>
            <a:r>
              <a:rPr sz="2400" spc="-180" dirty="0">
                <a:solidFill>
                  <a:srgbClr val="92D050"/>
                </a:solidFill>
                <a:latin typeface="Verdana"/>
                <a:cs typeface="Verdana"/>
              </a:rPr>
              <a:t>hasta </a:t>
            </a:r>
            <a:r>
              <a:rPr sz="2400" spc="-195" dirty="0">
                <a:solidFill>
                  <a:srgbClr val="92D050"/>
                </a:solidFill>
                <a:latin typeface="Verdana"/>
                <a:cs typeface="Verdana"/>
              </a:rPr>
              <a:t>su  </a:t>
            </a:r>
            <a:r>
              <a:rPr sz="2400" spc="-155" dirty="0">
                <a:solidFill>
                  <a:srgbClr val="92D050"/>
                </a:solidFill>
                <a:latin typeface="Verdana"/>
                <a:cs typeface="Verdana"/>
              </a:rPr>
              <a:t>término.</a:t>
            </a:r>
            <a:endParaRPr sz="2400" dirty="0">
              <a:solidFill>
                <a:srgbClr val="92D050"/>
              </a:solidFill>
              <a:latin typeface="Verdana"/>
              <a:cs typeface="Verdana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800" y="228600"/>
            <a:ext cx="2509140" cy="370040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05200" y="1688078"/>
            <a:ext cx="0" cy="3962400"/>
          </a:xfrm>
          <a:custGeom>
            <a:avLst/>
            <a:gdLst/>
            <a:ahLst/>
            <a:cxnLst/>
            <a:rect l="l" t="t" r="r" b="b"/>
            <a:pathLst>
              <a:path h="3962400">
                <a:moveTo>
                  <a:pt x="0" y="0"/>
                </a:moveTo>
                <a:lnTo>
                  <a:pt x="0" y="3962400"/>
                </a:lnTo>
              </a:path>
            </a:pathLst>
          </a:custGeom>
          <a:ln w="12192">
            <a:solidFill>
              <a:srgbClr val="89D0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705600" y="1688078"/>
            <a:ext cx="0" cy="3967479"/>
          </a:xfrm>
          <a:custGeom>
            <a:avLst/>
            <a:gdLst/>
            <a:ahLst/>
            <a:cxnLst/>
            <a:rect l="l" t="t" r="r" b="b"/>
            <a:pathLst>
              <a:path h="3967479">
                <a:moveTo>
                  <a:pt x="0" y="0"/>
                </a:moveTo>
                <a:lnTo>
                  <a:pt x="0" y="3966883"/>
                </a:lnTo>
              </a:path>
            </a:pathLst>
          </a:custGeom>
          <a:ln w="12192">
            <a:solidFill>
              <a:srgbClr val="89D0D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24916" y="470661"/>
            <a:ext cx="87528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u="heavy" spc="-290" dirty="0">
                <a:solidFill>
                  <a:srgbClr val="F4A06E"/>
                </a:solidFill>
                <a:uFill>
                  <a:solidFill>
                    <a:srgbClr val="F4A06E"/>
                  </a:solidFill>
                </a:uFill>
              </a:rPr>
              <a:t>PASOS </a:t>
            </a:r>
            <a:r>
              <a:rPr sz="3600" u="heavy" spc="-220" dirty="0">
                <a:solidFill>
                  <a:srgbClr val="F4A06E"/>
                </a:solidFill>
                <a:uFill>
                  <a:solidFill>
                    <a:srgbClr val="F4A06E"/>
                  </a:solidFill>
                </a:uFill>
              </a:rPr>
              <a:t>PARA </a:t>
            </a:r>
            <a:r>
              <a:rPr sz="3600" u="heavy" spc="-165" dirty="0">
                <a:solidFill>
                  <a:srgbClr val="F4A06E"/>
                </a:solidFill>
                <a:uFill>
                  <a:solidFill>
                    <a:srgbClr val="F4A06E"/>
                  </a:solidFill>
                </a:uFill>
              </a:rPr>
              <a:t>ELABORAR </a:t>
            </a:r>
            <a:r>
              <a:rPr sz="3600" u="heavy" spc="-20" dirty="0">
                <a:solidFill>
                  <a:srgbClr val="F4A06E"/>
                </a:solidFill>
                <a:uFill>
                  <a:solidFill>
                    <a:srgbClr val="F4A06E"/>
                  </a:solidFill>
                </a:uFill>
              </a:rPr>
              <a:t>UNA</a:t>
            </a:r>
            <a:r>
              <a:rPr sz="3600" u="heavy" spc="-275" dirty="0">
                <a:solidFill>
                  <a:srgbClr val="F4A06E"/>
                </a:solidFill>
                <a:uFill>
                  <a:solidFill>
                    <a:srgbClr val="F4A06E"/>
                  </a:solidFill>
                </a:uFill>
              </a:rPr>
              <a:t> </a:t>
            </a:r>
            <a:r>
              <a:rPr sz="3600" u="heavy" spc="-170" dirty="0">
                <a:solidFill>
                  <a:srgbClr val="F4A06E"/>
                </a:solidFill>
                <a:uFill>
                  <a:solidFill>
                    <a:srgbClr val="F4A06E"/>
                  </a:solidFill>
                </a:uFill>
              </a:rPr>
              <a:t>ANÉCDOTA</a:t>
            </a:r>
            <a:endParaRPr sz="3600" dirty="0"/>
          </a:p>
        </p:txBody>
      </p:sp>
      <p:sp>
        <p:nvSpPr>
          <p:cNvPr id="7" name="object 7"/>
          <p:cNvSpPr txBox="1">
            <a:spLocks noGrp="1"/>
          </p:cNvSpPr>
          <p:nvPr>
            <p:ph sz="half" idx="2"/>
          </p:nvPr>
        </p:nvSpPr>
        <p:spPr>
          <a:xfrm>
            <a:off x="6834760" y="1676400"/>
            <a:ext cx="2843402" cy="37215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0" marR="60325" indent="0" algn="just">
              <a:lnSpc>
                <a:spcPct val="100000"/>
              </a:lnSpc>
              <a:spcBef>
                <a:spcPts val="100"/>
              </a:spcBef>
              <a:buNone/>
            </a:pPr>
            <a:r>
              <a:rPr spc="-210" dirty="0">
                <a:solidFill>
                  <a:srgbClr val="92D050"/>
                </a:solidFill>
              </a:rPr>
              <a:t>3) </a:t>
            </a:r>
            <a:r>
              <a:rPr spc="-150" dirty="0">
                <a:solidFill>
                  <a:srgbClr val="92D050"/>
                </a:solidFill>
              </a:rPr>
              <a:t>Ensaya </a:t>
            </a:r>
            <a:r>
              <a:rPr spc="-110" dirty="0">
                <a:solidFill>
                  <a:srgbClr val="92D050"/>
                </a:solidFill>
              </a:rPr>
              <a:t>la </a:t>
            </a:r>
            <a:r>
              <a:rPr spc="-100" dirty="0">
                <a:solidFill>
                  <a:srgbClr val="92D050"/>
                </a:solidFill>
              </a:rPr>
              <a:t>forma en </a:t>
            </a:r>
            <a:r>
              <a:rPr spc="-75" dirty="0">
                <a:solidFill>
                  <a:srgbClr val="92D050"/>
                </a:solidFill>
              </a:rPr>
              <a:t>que  </a:t>
            </a:r>
            <a:r>
              <a:rPr spc="-50" dirty="0">
                <a:solidFill>
                  <a:srgbClr val="92D050"/>
                </a:solidFill>
              </a:rPr>
              <a:t>lo </a:t>
            </a:r>
            <a:r>
              <a:rPr spc="-120" dirty="0">
                <a:solidFill>
                  <a:srgbClr val="92D050"/>
                </a:solidFill>
              </a:rPr>
              <a:t>contarás, </a:t>
            </a:r>
            <a:r>
              <a:rPr lang="es-CL" spc="-100" dirty="0" smtClean="0">
                <a:solidFill>
                  <a:srgbClr val="92D050"/>
                </a:solidFill>
              </a:rPr>
              <a:t>fijándote</a:t>
            </a:r>
            <a:r>
              <a:rPr spc="-100" dirty="0" smtClean="0">
                <a:solidFill>
                  <a:srgbClr val="92D050"/>
                </a:solidFill>
              </a:rPr>
              <a:t>  </a:t>
            </a:r>
            <a:r>
              <a:rPr spc="-110" dirty="0">
                <a:solidFill>
                  <a:srgbClr val="92D050"/>
                </a:solidFill>
              </a:rPr>
              <a:t>principalmente,</a:t>
            </a:r>
            <a:r>
              <a:rPr spc="-100" dirty="0">
                <a:solidFill>
                  <a:srgbClr val="92D050"/>
                </a:solidFill>
              </a:rPr>
              <a:t> </a:t>
            </a:r>
            <a:r>
              <a:rPr spc="-195" dirty="0">
                <a:solidFill>
                  <a:srgbClr val="92D050"/>
                </a:solidFill>
              </a:rPr>
              <a:t>en:</a:t>
            </a:r>
          </a:p>
          <a:p>
            <a:pPr marL="299085" marR="5080" indent="-287020" algn="just">
              <a:lnSpc>
                <a:spcPct val="100000"/>
              </a:lnSpc>
              <a:spcBef>
                <a:spcPts val="994"/>
              </a:spcBef>
              <a:buClr>
                <a:srgbClr val="89D0D5"/>
              </a:buClr>
              <a:buSzPct val="80555"/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pc="-120" dirty="0">
                <a:solidFill>
                  <a:srgbClr val="92D050"/>
                </a:solidFill>
              </a:rPr>
              <a:t>Destacar </a:t>
            </a:r>
            <a:r>
              <a:rPr spc="-95" dirty="0">
                <a:solidFill>
                  <a:srgbClr val="92D050"/>
                </a:solidFill>
              </a:rPr>
              <a:t>los </a:t>
            </a:r>
            <a:r>
              <a:rPr spc="-105" dirty="0">
                <a:solidFill>
                  <a:srgbClr val="92D050"/>
                </a:solidFill>
              </a:rPr>
              <a:t>ámbitos  </a:t>
            </a:r>
            <a:r>
              <a:rPr spc="-155" dirty="0">
                <a:solidFill>
                  <a:srgbClr val="92D050"/>
                </a:solidFill>
              </a:rPr>
              <a:t>más </a:t>
            </a:r>
            <a:r>
              <a:rPr spc="-125" dirty="0">
                <a:solidFill>
                  <a:srgbClr val="92D050"/>
                </a:solidFill>
              </a:rPr>
              <a:t>interesantes </a:t>
            </a:r>
            <a:r>
              <a:rPr spc="-185" dirty="0">
                <a:solidFill>
                  <a:srgbClr val="92D050"/>
                </a:solidFill>
              </a:rPr>
              <a:t>y  </a:t>
            </a:r>
            <a:r>
              <a:rPr spc="-95" dirty="0">
                <a:solidFill>
                  <a:srgbClr val="92D050"/>
                </a:solidFill>
              </a:rPr>
              <a:t>divertidos </a:t>
            </a:r>
            <a:r>
              <a:rPr spc="-65" dirty="0">
                <a:solidFill>
                  <a:srgbClr val="92D050"/>
                </a:solidFill>
              </a:rPr>
              <a:t>de </a:t>
            </a:r>
            <a:r>
              <a:rPr spc="-110" dirty="0">
                <a:solidFill>
                  <a:srgbClr val="92D050"/>
                </a:solidFill>
              </a:rPr>
              <a:t>la</a:t>
            </a:r>
            <a:r>
              <a:rPr spc="-170" dirty="0">
                <a:solidFill>
                  <a:srgbClr val="92D050"/>
                </a:solidFill>
              </a:rPr>
              <a:t> </a:t>
            </a:r>
            <a:r>
              <a:rPr spc="-125" dirty="0">
                <a:solidFill>
                  <a:srgbClr val="92D050"/>
                </a:solidFill>
              </a:rPr>
              <a:t>historia.</a:t>
            </a:r>
          </a:p>
          <a:p>
            <a:pPr marL="299085" marR="78740" indent="-287020" algn="just">
              <a:lnSpc>
                <a:spcPct val="100000"/>
              </a:lnSpc>
              <a:spcBef>
                <a:spcPts val="1010"/>
              </a:spcBef>
              <a:buClr>
                <a:srgbClr val="89D0D5"/>
              </a:buClr>
              <a:buSzPct val="80555"/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pc="-170" dirty="0">
                <a:solidFill>
                  <a:srgbClr val="92D050"/>
                </a:solidFill>
              </a:rPr>
              <a:t>Ser </a:t>
            </a:r>
            <a:r>
              <a:rPr spc="-135" dirty="0">
                <a:solidFill>
                  <a:srgbClr val="92D050"/>
                </a:solidFill>
              </a:rPr>
              <a:t>breve, </a:t>
            </a:r>
            <a:r>
              <a:rPr spc="-100" dirty="0">
                <a:solidFill>
                  <a:srgbClr val="92D050"/>
                </a:solidFill>
              </a:rPr>
              <a:t>evitando </a:t>
            </a:r>
            <a:r>
              <a:rPr spc="-160" dirty="0">
                <a:solidFill>
                  <a:srgbClr val="92D050"/>
                </a:solidFill>
              </a:rPr>
              <a:t>así,  </a:t>
            </a:r>
            <a:r>
              <a:rPr spc="-110" dirty="0">
                <a:solidFill>
                  <a:srgbClr val="92D050"/>
                </a:solidFill>
              </a:rPr>
              <a:t>aburrir </a:t>
            </a:r>
            <a:r>
              <a:rPr spc="-65" dirty="0">
                <a:solidFill>
                  <a:srgbClr val="92D050"/>
                </a:solidFill>
              </a:rPr>
              <a:t>con </a:t>
            </a:r>
            <a:r>
              <a:rPr spc="-125" dirty="0">
                <a:solidFill>
                  <a:srgbClr val="92D050"/>
                </a:solidFill>
              </a:rPr>
              <a:t>tu</a:t>
            </a:r>
            <a:r>
              <a:rPr spc="-160" dirty="0">
                <a:solidFill>
                  <a:srgbClr val="92D050"/>
                </a:solidFill>
              </a:rPr>
              <a:t> </a:t>
            </a:r>
            <a:r>
              <a:rPr spc="-125" dirty="0">
                <a:solidFill>
                  <a:srgbClr val="92D050"/>
                </a:solidFill>
              </a:rPr>
              <a:t>historia.</a:t>
            </a:r>
          </a:p>
          <a:p>
            <a:pPr marL="299085" marR="172085" indent="-287020" algn="just">
              <a:lnSpc>
                <a:spcPct val="100000"/>
              </a:lnSpc>
              <a:spcBef>
                <a:spcPts val="994"/>
              </a:spcBef>
              <a:buClr>
                <a:srgbClr val="89D0D5"/>
              </a:buClr>
              <a:buSzPct val="80555"/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pc="-100" dirty="0">
                <a:solidFill>
                  <a:srgbClr val="92D050"/>
                </a:solidFill>
              </a:rPr>
              <a:t>Utilizar </a:t>
            </a:r>
            <a:r>
              <a:rPr spc="-114" dirty="0">
                <a:solidFill>
                  <a:srgbClr val="92D050"/>
                </a:solidFill>
              </a:rPr>
              <a:t>variados </a:t>
            </a:r>
            <a:r>
              <a:rPr spc="-70" dirty="0">
                <a:solidFill>
                  <a:srgbClr val="92D050"/>
                </a:solidFill>
              </a:rPr>
              <a:t>todos  </a:t>
            </a:r>
            <a:r>
              <a:rPr spc="-65" dirty="0">
                <a:solidFill>
                  <a:srgbClr val="92D050"/>
                </a:solidFill>
              </a:rPr>
              <a:t>de </a:t>
            </a:r>
            <a:r>
              <a:rPr spc="-120" dirty="0">
                <a:solidFill>
                  <a:srgbClr val="92D050"/>
                </a:solidFill>
              </a:rPr>
              <a:t>voz, </a:t>
            </a:r>
            <a:r>
              <a:rPr spc="-185" dirty="0">
                <a:solidFill>
                  <a:srgbClr val="92D050"/>
                </a:solidFill>
              </a:rPr>
              <a:t>y </a:t>
            </a:r>
            <a:r>
              <a:rPr spc="-95" dirty="0">
                <a:solidFill>
                  <a:srgbClr val="92D050"/>
                </a:solidFill>
              </a:rPr>
              <a:t>en </a:t>
            </a:r>
            <a:r>
              <a:rPr spc="-114" dirty="0">
                <a:solidFill>
                  <a:srgbClr val="92D050"/>
                </a:solidFill>
              </a:rPr>
              <a:t>ir  </a:t>
            </a:r>
            <a:r>
              <a:rPr spc="-85" dirty="0">
                <a:solidFill>
                  <a:srgbClr val="92D050"/>
                </a:solidFill>
              </a:rPr>
              <a:t>actuando </a:t>
            </a:r>
            <a:r>
              <a:rPr spc="-65" dirty="0">
                <a:solidFill>
                  <a:srgbClr val="92D050"/>
                </a:solidFill>
              </a:rPr>
              <a:t>con </a:t>
            </a:r>
            <a:r>
              <a:rPr spc="-145" dirty="0">
                <a:solidFill>
                  <a:srgbClr val="92D050"/>
                </a:solidFill>
              </a:rPr>
              <a:t>tus  </a:t>
            </a:r>
            <a:r>
              <a:rPr spc="-120" dirty="0">
                <a:solidFill>
                  <a:srgbClr val="92D050"/>
                </a:solidFill>
              </a:rPr>
              <a:t>palabras, </a:t>
            </a:r>
            <a:r>
              <a:rPr spc="-50" dirty="0">
                <a:solidFill>
                  <a:srgbClr val="92D050"/>
                </a:solidFill>
              </a:rPr>
              <a:t>lo </a:t>
            </a:r>
            <a:r>
              <a:rPr spc="-75" dirty="0">
                <a:solidFill>
                  <a:srgbClr val="92D050"/>
                </a:solidFill>
              </a:rPr>
              <a:t>que </a:t>
            </a:r>
            <a:r>
              <a:rPr spc="-120" dirty="0">
                <a:solidFill>
                  <a:srgbClr val="92D050"/>
                </a:solidFill>
              </a:rPr>
              <a:t>te </a:t>
            </a:r>
            <a:r>
              <a:rPr spc="-114" dirty="0">
                <a:solidFill>
                  <a:srgbClr val="92D050"/>
                </a:solidFill>
              </a:rPr>
              <a:t>ha  </a:t>
            </a:r>
            <a:r>
              <a:rPr spc="-95" dirty="0">
                <a:solidFill>
                  <a:srgbClr val="92D050"/>
                </a:solidFill>
              </a:rPr>
              <a:t>sucedido.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490728" y="1688078"/>
            <a:ext cx="2657475" cy="2769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spc="-400" dirty="0">
                <a:solidFill>
                  <a:srgbClr val="92D050"/>
                </a:solidFill>
                <a:latin typeface="Verdana"/>
                <a:cs typeface="Verdana"/>
              </a:rPr>
              <a:t>1) </a:t>
            </a:r>
            <a:r>
              <a:rPr sz="2000" spc="-114" dirty="0">
                <a:solidFill>
                  <a:srgbClr val="92D050"/>
                </a:solidFill>
                <a:latin typeface="Verdana"/>
                <a:cs typeface="Verdana"/>
              </a:rPr>
              <a:t>Piensa </a:t>
            </a:r>
            <a:r>
              <a:rPr sz="2000" spc="-110" dirty="0">
                <a:solidFill>
                  <a:srgbClr val="92D050"/>
                </a:solidFill>
                <a:latin typeface="Verdana"/>
                <a:cs typeface="Verdana"/>
              </a:rPr>
              <a:t>en </a:t>
            </a:r>
            <a:r>
              <a:rPr sz="2000" spc="-100" dirty="0">
                <a:solidFill>
                  <a:srgbClr val="92D050"/>
                </a:solidFill>
                <a:latin typeface="Verdana"/>
                <a:cs typeface="Verdana"/>
              </a:rPr>
              <a:t>algún  </a:t>
            </a:r>
            <a:r>
              <a:rPr sz="2000" spc="-120" dirty="0">
                <a:solidFill>
                  <a:srgbClr val="92D050"/>
                </a:solidFill>
                <a:latin typeface="Verdana"/>
                <a:cs typeface="Verdana"/>
              </a:rPr>
              <a:t>suceso </a:t>
            </a:r>
            <a:r>
              <a:rPr sz="2000" spc="-80" dirty="0">
                <a:solidFill>
                  <a:srgbClr val="92D050"/>
                </a:solidFill>
                <a:latin typeface="Verdana"/>
                <a:cs typeface="Verdana"/>
              </a:rPr>
              <a:t>que </a:t>
            </a:r>
            <a:r>
              <a:rPr sz="2000" spc="-160" dirty="0">
                <a:solidFill>
                  <a:srgbClr val="92D050"/>
                </a:solidFill>
                <a:latin typeface="Verdana"/>
                <a:cs typeface="Verdana"/>
              </a:rPr>
              <a:t>hayas  </a:t>
            </a:r>
            <a:r>
              <a:rPr sz="2000" spc="-110" dirty="0">
                <a:solidFill>
                  <a:srgbClr val="92D050"/>
                </a:solidFill>
                <a:latin typeface="Verdana"/>
                <a:cs typeface="Verdana"/>
              </a:rPr>
              <a:t>vivido </a:t>
            </a:r>
            <a:r>
              <a:rPr sz="2000" spc="-80" dirty="0">
                <a:solidFill>
                  <a:srgbClr val="92D050"/>
                </a:solidFill>
                <a:latin typeface="Verdana"/>
                <a:cs typeface="Verdana"/>
              </a:rPr>
              <a:t>que </a:t>
            </a:r>
            <a:r>
              <a:rPr sz="2000" spc="-155" dirty="0">
                <a:solidFill>
                  <a:srgbClr val="92D050"/>
                </a:solidFill>
                <a:latin typeface="Verdana"/>
                <a:cs typeface="Verdana"/>
              </a:rPr>
              <a:t>se</a:t>
            </a:r>
            <a:r>
              <a:rPr sz="2000" spc="-260" dirty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sz="2000" spc="-110" dirty="0">
                <a:solidFill>
                  <a:srgbClr val="92D050"/>
                </a:solidFill>
                <a:latin typeface="Verdana"/>
                <a:cs typeface="Verdana"/>
              </a:rPr>
              <a:t>destaque  </a:t>
            </a:r>
            <a:r>
              <a:rPr sz="2000" spc="-60" dirty="0">
                <a:solidFill>
                  <a:srgbClr val="92D050"/>
                </a:solidFill>
                <a:latin typeface="Verdana"/>
                <a:cs typeface="Verdana"/>
              </a:rPr>
              <a:t>por </a:t>
            </a:r>
            <a:r>
              <a:rPr sz="2000" spc="-150" dirty="0">
                <a:solidFill>
                  <a:srgbClr val="92D050"/>
                </a:solidFill>
                <a:latin typeface="Verdana"/>
                <a:cs typeface="Verdana"/>
              </a:rPr>
              <a:t>ser </a:t>
            </a:r>
            <a:r>
              <a:rPr sz="2000" spc="-105" dirty="0">
                <a:solidFill>
                  <a:srgbClr val="92D050"/>
                </a:solidFill>
                <a:latin typeface="Verdana"/>
                <a:cs typeface="Verdana"/>
              </a:rPr>
              <a:t>gracioso,  tragicómico, divertido,  </a:t>
            </a:r>
            <a:r>
              <a:rPr sz="2000" spc="-150" dirty="0">
                <a:solidFill>
                  <a:srgbClr val="92D050"/>
                </a:solidFill>
                <a:latin typeface="Verdana"/>
                <a:cs typeface="Verdana"/>
              </a:rPr>
              <a:t>etc. </a:t>
            </a:r>
            <a:r>
              <a:rPr sz="2000" spc="-65" dirty="0">
                <a:solidFill>
                  <a:srgbClr val="92D050"/>
                </a:solidFill>
                <a:latin typeface="Verdana"/>
                <a:cs typeface="Verdana"/>
              </a:rPr>
              <a:t>Y </a:t>
            </a:r>
            <a:r>
              <a:rPr sz="2000" spc="-80" dirty="0">
                <a:solidFill>
                  <a:srgbClr val="92D050"/>
                </a:solidFill>
                <a:latin typeface="Verdana"/>
                <a:cs typeface="Verdana"/>
              </a:rPr>
              <a:t>que </a:t>
            </a:r>
            <a:r>
              <a:rPr sz="2000" spc="-155" dirty="0">
                <a:solidFill>
                  <a:srgbClr val="92D050"/>
                </a:solidFill>
                <a:latin typeface="Verdana"/>
                <a:cs typeface="Verdana"/>
              </a:rPr>
              <a:t>estés  </a:t>
            </a:r>
            <a:r>
              <a:rPr sz="2000" spc="-105" dirty="0">
                <a:solidFill>
                  <a:srgbClr val="92D050"/>
                </a:solidFill>
                <a:latin typeface="Verdana"/>
                <a:cs typeface="Verdana"/>
              </a:rPr>
              <a:t>dispuesto </a:t>
            </a:r>
            <a:r>
              <a:rPr sz="2000" spc="-135" dirty="0">
                <a:solidFill>
                  <a:srgbClr val="92D050"/>
                </a:solidFill>
                <a:latin typeface="Verdana"/>
                <a:cs typeface="Verdana"/>
              </a:rPr>
              <a:t>a </a:t>
            </a:r>
            <a:r>
              <a:rPr sz="2000" spc="-105" dirty="0">
                <a:solidFill>
                  <a:srgbClr val="92D050"/>
                </a:solidFill>
                <a:latin typeface="Verdana"/>
                <a:cs typeface="Verdana"/>
              </a:rPr>
              <a:t>contar </a:t>
            </a:r>
            <a:r>
              <a:rPr sz="2000" spc="-110" dirty="0">
                <a:solidFill>
                  <a:srgbClr val="92D050"/>
                </a:solidFill>
                <a:latin typeface="Verdana"/>
                <a:cs typeface="Verdana"/>
              </a:rPr>
              <a:t>en  </a:t>
            </a:r>
            <a:r>
              <a:rPr sz="2000" spc="-90" dirty="0">
                <a:solidFill>
                  <a:srgbClr val="92D050"/>
                </a:solidFill>
                <a:latin typeface="Verdana"/>
                <a:cs typeface="Verdana"/>
              </a:rPr>
              <a:t>público, </a:t>
            </a:r>
            <a:r>
              <a:rPr sz="2000" spc="-145" dirty="0">
                <a:solidFill>
                  <a:srgbClr val="92D050"/>
                </a:solidFill>
                <a:latin typeface="Verdana"/>
                <a:cs typeface="Verdana"/>
              </a:rPr>
              <a:t>sin  </a:t>
            </a:r>
            <a:r>
              <a:rPr sz="2000" spc="-120" dirty="0">
                <a:solidFill>
                  <a:srgbClr val="92D050"/>
                </a:solidFill>
                <a:latin typeface="Verdana"/>
                <a:cs typeface="Verdana"/>
              </a:rPr>
              <a:t>avergonzarte.</a:t>
            </a:r>
            <a:endParaRPr sz="2000" dirty="0">
              <a:solidFill>
                <a:srgbClr val="92D050"/>
              </a:solidFill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62198" y="1724521"/>
            <a:ext cx="2615565" cy="167893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2000" spc="-229" dirty="0">
                <a:solidFill>
                  <a:srgbClr val="92D050"/>
                </a:solidFill>
                <a:latin typeface="Verdana"/>
                <a:cs typeface="Verdana"/>
              </a:rPr>
              <a:t>2) </a:t>
            </a:r>
            <a:r>
              <a:rPr sz="2000" spc="-125" dirty="0">
                <a:solidFill>
                  <a:srgbClr val="92D050"/>
                </a:solidFill>
                <a:latin typeface="Verdana"/>
                <a:cs typeface="Verdana"/>
              </a:rPr>
              <a:t>Escribe </a:t>
            </a:r>
            <a:r>
              <a:rPr sz="2000" spc="-110" dirty="0">
                <a:solidFill>
                  <a:srgbClr val="92D050"/>
                </a:solidFill>
                <a:latin typeface="Verdana"/>
                <a:cs typeface="Verdana"/>
              </a:rPr>
              <a:t>en </a:t>
            </a:r>
            <a:r>
              <a:rPr sz="2000" spc="-120" dirty="0">
                <a:solidFill>
                  <a:srgbClr val="92D050"/>
                </a:solidFill>
                <a:latin typeface="Verdana"/>
                <a:cs typeface="Verdana"/>
              </a:rPr>
              <a:t>una </a:t>
            </a:r>
            <a:r>
              <a:rPr sz="2000" spc="-155" dirty="0">
                <a:solidFill>
                  <a:srgbClr val="92D050"/>
                </a:solidFill>
                <a:latin typeface="Verdana"/>
                <a:cs typeface="Verdana"/>
              </a:rPr>
              <a:t>hoja,  </a:t>
            </a:r>
            <a:r>
              <a:rPr sz="2000" spc="-105" dirty="0">
                <a:solidFill>
                  <a:srgbClr val="92D050"/>
                </a:solidFill>
                <a:latin typeface="Verdana"/>
                <a:cs typeface="Verdana"/>
              </a:rPr>
              <a:t>los</a:t>
            </a:r>
            <a:r>
              <a:rPr sz="2000" spc="-145" dirty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sz="2000" spc="-110" dirty="0">
                <a:solidFill>
                  <a:srgbClr val="92D050"/>
                </a:solidFill>
                <a:uFill>
                  <a:solidFill>
                    <a:srgbClr val="57C1B9"/>
                  </a:solidFill>
                </a:uFill>
                <a:latin typeface="Verdana"/>
                <a:cs typeface="Verdana"/>
                <a:hlinkClick r:id="rId2"/>
              </a:rPr>
              <a:t>acontecimientos</a:t>
            </a:r>
            <a:endParaRPr sz="2000" dirty="0">
              <a:solidFill>
                <a:srgbClr val="92D050"/>
              </a:solidFill>
              <a:latin typeface="Verdana"/>
              <a:cs typeface="Verdana"/>
            </a:endParaRPr>
          </a:p>
          <a:p>
            <a:pPr marL="12700" marR="46990" algn="just">
              <a:lnSpc>
                <a:spcPct val="100000"/>
              </a:lnSpc>
              <a:spcBef>
                <a:spcPts val="1005"/>
              </a:spcBef>
            </a:pPr>
            <a:r>
              <a:rPr sz="2000" spc="-105" dirty="0">
                <a:solidFill>
                  <a:srgbClr val="92D050"/>
                </a:solidFill>
                <a:latin typeface="Verdana"/>
                <a:cs typeface="Verdana"/>
              </a:rPr>
              <a:t>principales </a:t>
            </a:r>
            <a:r>
              <a:rPr sz="2000" spc="-80" dirty="0">
                <a:solidFill>
                  <a:srgbClr val="92D050"/>
                </a:solidFill>
                <a:latin typeface="Verdana"/>
                <a:cs typeface="Verdana"/>
              </a:rPr>
              <a:t>del</a:t>
            </a:r>
            <a:r>
              <a:rPr sz="2000" spc="-250" dirty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sz="2000" spc="-140" dirty="0">
                <a:solidFill>
                  <a:srgbClr val="92D050"/>
                </a:solidFill>
                <a:latin typeface="Verdana"/>
                <a:cs typeface="Verdana"/>
              </a:rPr>
              <a:t>suceso,  </a:t>
            </a:r>
            <a:r>
              <a:rPr sz="2000" spc="-110" dirty="0">
                <a:solidFill>
                  <a:srgbClr val="92D050"/>
                </a:solidFill>
                <a:latin typeface="Verdana"/>
                <a:cs typeface="Verdana"/>
              </a:rPr>
              <a:t>en </a:t>
            </a:r>
            <a:r>
              <a:rPr sz="2000" spc="-105" dirty="0">
                <a:solidFill>
                  <a:srgbClr val="92D050"/>
                </a:solidFill>
                <a:latin typeface="Verdana"/>
                <a:cs typeface="Verdana"/>
              </a:rPr>
              <a:t>el </a:t>
            </a:r>
            <a:r>
              <a:rPr sz="2000" spc="-85" dirty="0">
                <a:solidFill>
                  <a:srgbClr val="92D050"/>
                </a:solidFill>
                <a:latin typeface="Verdana"/>
                <a:cs typeface="Verdana"/>
              </a:rPr>
              <a:t>orden </a:t>
            </a:r>
            <a:r>
              <a:rPr sz="2000" spc="-110" dirty="0">
                <a:solidFill>
                  <a:srgbClr val="92D050"/>
                </a:solidFill>
                <a:latin typeface="Verdana"/>
                <a:cs typeface="Verdana"/>
              </a:rPr>
              <a:t>en </a:t>
            </a:r>
            <a:r>
              <a:rPr sz="2000" spc="-80" dirty="0">
                <a:solidFill>
                  <a:srgbClr val="92D050"/>
                </a:solidFill>
                <a:latin typeface="Verdana"/>
                <a:cs typeface="Verdana"/>
              </a:rPr>
              <a:t>que  </a:t>
            </a:r>
            <a:r>
              <a:rPr sz="2000" spc="-110" dirty="0">
                <a:solidFill>
                  <a:srgbClr val="92D050"/>
                </a:solidFill>
                <a:latin typeface="Verdana"/>
                <a:cs typeface="Verdana"/>
              </a:rPr>
              <a:t>ocurrieron.</a:t>
            </a:r>
            <a:endParaRPr sz="2000" dirty="0">
              <a:solidFill>
                <a:srgbClr val="92D050"/>
              </a:solidFill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4916" y="470661"/>
            <a:ext cx="331368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u="heavy" spc="-190" dirty="0">
                <a:solidFill>
                  <a:srgbClr val="F4A06E"/>
                </a:solidFill>
                <a:uFill>
                  <a:solidFill>
                    <a:srgbClr val="F4A06E"/>
                  </a:solidFill>
                </a:uFill>
              </a:rPr>
              <a:t>IMPORTANCIA</a:t>
            </a:r>
            <a:endParaRPr sz="3600" b="1" dirty="0"/>
          </a:p>
        </p:txBody>
      </p:sp>
      <p:sp>
        <p:nvSpPr>
          <p:cNvPr id="3" name="object 3"/>
          <p:cNvSpPr txBox="1"/>
          <p:nvPr/>
        </p:nvSpPr>
        <p:spPr>
          <a:xfrm>
            <a:off x="533400" y="1828800"/>
            <a:ext cx="4756150" cy="3012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3535" algn="just">
              <a:lnSpc>
                <a:spcPct val="100000"/>
              </a:lnSpc>
              <a:spcBef>
                <a:spcPts val="95"/>
              </a:spcBef>
            </a:pPr>
            <a:r>
              <a:rPr lang="es-CL" sz="2250" spc="380" dirty="0">
                <a:solidFill>
                  <a:srgbClr val="92D050"/>
                </a:solidFill>
                <a:latin typeface="Arial"/>
                <a:cs typeface="Arial"/>
              </a:rPr>
              <a:t> </a:t>
            </a:r>
            <a:r>
              <a:rPr lang="es-CL" sz="2250" spc="380" dirty="0" smtClean="0">
                <a:solidFill>
                  <a:srgbClr val="92D050"/>
                </a:solidFill>
                <a:latin typeface="Arial"/>
                <a:cs typeface="Arial"/>
              </a:rPr>
              <a:t>  </a:t>
            </a:r>
            <a:r>
              <a:rPr sz="2800" spc="-225" dirty="0" smtClean="0">
                <a:solidFill>
                  <a:srgbClr val="92D050"/>
                </a:solidFill>
                <a:latin typeface="Verdana"/>
                <a:cs typeface="Verdana"/>
              </a:rPr>
              <a:t>Las </a:t>
            </a:r>
            <a:r>
              <a:rPr sz="2800" spc="-150" dirty="0">
                <a:solidFill>
                  <a:srgbClr val="92D050"/>
                </a:solidFill>
                <a:latin typeface="Verdana"/>
                <a:cs typeface="Verdana"/>
              </a:rPr>
              <a:t>anécdotas </a:t>
            </a:r>
            <a:r>
              <a:rPr sz="2800" spc="-155" dirty="0">
                <a:solidFill>
                  <a:srgbClr val="92D050"/>
                </a:solidFill>
                <a:latin typeface="Verdana"/>
                <a:cs typeface="Verdana"/>
              </a:rPr>
              <a:t>son  importantes </a:t>
            </a:r>
            <a:r>
              <a:rPr sz="2800" spc="-114" dirty="0">
                <a:solidFill>
                  <a:srgbClr val="92D050"/>
                </a:solidFill>
                <a:latin typeface="Verdana"/>
                <a:cs typeface="Verdana"/>
              </a:rPr>
              <a:t>porque  </a:t>
            </a:r>
            <a:r>
              <a:rPr sz="2800" spc="-175" dirty="0">
                <a:solidFill>
                  <a:srgbClr val="92D050"/>
                </a:solidFill>
                <a:latin typeface="Verdana"/>
                <a:cs typeface="Verdana"/>
              </a:rPr>
              <a:t>ayudan </a:t>
            </a:r>
            <a:r>
              <a:rPr sz="2800" spc="-190" dirty="0">
                <a:solidFill>
                  <a:srgbClr val="92D050"/>
                </a:solidFill>
                <a:latin typeface="Verdana"/>
                <a:cs typeface="Verdana"/>
              </a:rPr>
              <a:t>a </a:t>
            </a:r>
            <a:r>
              <a:rPr sz="2800" spc="-170" dirty="0">
                <a:solidFill>
                  <a:srgbClr val="92D050"/>
                </a:solidFill>
                <a:latin typeface="Verdana"/>
                <a:cs typeface="Verdana"/>
              </a:rPr>
              <a:t>desarrollar la  creatividad </a:t>
            </a:r>
            <a:r>
              <a:rPr sz="2800" spc="-290" dirty="0">
                <a:solidFill>
                  <a:srgbClr val="92D050"/>
                </a:solidFill>
                <a:latin typeface="Verdana"/>
                <a:cs typeface="Verdana"/>
              </a:rPr>
              <a:t>y </a:t>
            </a:r>
            <a:r>
              <a:rPr sz="2800" spc="-170" dirty="0">
                <a:solidFill>
                  <a:srgbClr val="92D050"/>
                </a:solidFill>
                <a:latin typeface="Verdana"/>
                <a:cs typeface="Verdana"/>
              </a:rPr>
              <a:t>la </a:t>
            </a:r>
            <a:r>
              <a:rPr sz="2800" spc="-130" dirty="0">
                <a:solidFill>
                  <a:srgbClr val="92D050"/>
                </a:solidFill>
                <a:latin typeface="Verdana"/>
                <a:cs typeface="Verdana"/>
              </a:rPr>
              <a:t>capacidad  </a:t>
            </a:r>
            <a:r>
              <a:rPr sz="2800" spc="-215" dirty="0">
                <a:solidFill>
                  <a:srgbClr val="92D050"/>
                </a:solidFill>
                <a:latin typeface="Verdana"/>
                <a:cs typeface="Verdana"/>
              </a:rPr>
              <a:t>expresiva </a:t>
            </a:r>
            <a:r>
              <a:rPr sz="2800" spc="-170" dirty="0">
                <a:solidFill>
                  <a:srgbClr val="92D050"/>
                </a:solidFill>
                <a:latin typeface="Verdana"/>
                <a:cs typeface="Verdana"/>
              </a:rPr>
              <a:t>al </a:t>
            </a:r>
            <a:r>
              <a:rPr sz="2800" spc="-215" dirty="0">
                <a:solidFill>
                  <a:srgbClr val="92D050"/>
                </a:solidFill>
                <a:latin typeface="Verdana"/>
                <a:cs typeface="Verdana"/>
              </a:rPr>
              <a:t>narrarlas, </a:t>
            </a:r>
            <a:r>
              <a:rPr sz="2800" spc="-245" dirty="0">
                <a:solidFill>
                  <a:srgbClr val="92D050"/>
                </a:solidFill>
                <a:latin typeface="Verdana"/>
                <a:cs typeface="Verdana"/>
              </a:rPr>
              <a:t>ya  </a:t>
            </a:r>
            <a:r>
              <a:rPr sz="2800" spc="-120" dirty="0">
                <a:solidFill>
                  <a:srgbClr val="92D050"/>
                </a:solidFill>
                <a:latin typeface="Verdana"/>
                <a:cs typeface="Verdana"/>
              </a:rPr>
              <a:t>que </a:t>
            </a:r>
            <a:r>
              <a:rPr sz="2800" spc="-165" dirty="0">
                <a:solidFill>
                  <a:srgbClr val="92D050"/>
                </a:solidFill>
                <a:latin typeface="Verdana"/>
                <a:cs typeface="Verdana"/>
              </a:rPr>
              <a:t>requieren </a:t>
            </a:r>
            <a:r>
              <a:rPr sz="2800" spc="-100" dirty="0">
                <a:solidFill>
                  <a:srgbClr val="92D050"/>
                </a:solidFill>
                <a:latin typeface="Verdana"/>
                <a:cs typeface="Verdana"/>
              </a:rPr>
              <a:t>de </a:t>
            </a:r>
            <a:r>
              <a:rPr sz="2800" spc="-185" dirty="0">
                <a:solidFill>
                  <a:srgbClr val="92D050"/>
                </a:solidFill>
                <a:latin typeface="Verdana"/>
                <a:cs typeface="Verdana"/>
              </a:rPr>
              <a:t>recursos  </a:t>
            </a:r>
            <a:r>
              <a:rPr sz="2800" spc="-170" dirty="0">
                <a:solidFill>
                  <a:srgbClr val="92D050"/>
                </a:solidFill>
                <a:latin typeface="Verdana"/>
                <a:cs typeface="Verdana"/>
              </a:rPr>
              <a:t>literarios </a:t>
            </a:r>
            <a:r>
              <a:rPr sz="2800" spc="-155" dirty="0">
                <a:solidFill>
                  <a:srgbClr val="92D050"/>
                </a:solidFill>
                <a:latin typeface="Verdana"/>
                <a:cs typeface="Verdana"/>
              </a:rPr>
              <a:t>en </a:t>
            </a:r>
            <a:r>
              <a:rPr sz="2800" spc="-225" dirty="0">
                <a:solidFill>
                  <a:srgbClr val="92D050"/>
                </a:solidFill>
                <a:latin typeface="Verdana"/>
                <a:cs typeface="Verdana"/>
              </a:rPr>
              <a:t>su</a:t>
            </a:r>
            <a:r>
              <a:rPr sz="2800" spc="-130" dirty="0">
                <a:solidFill>
                  <a:srgbClr val="92D050"/>
                </a:solidFill>
                <a:latin typeface="Verdana"/>
                <a:cs typeface="Verdana"/>
              </a:rPr>
              <a:t> </a:t>
            </a:r>
            <a:r>
              <a:rPr sz="2800" spc="-150" dirty="0">
                <a:solidFill>
                  <a:srgbClr val="92D050"/>
                </a:solidFill>
                <a:latin typeface="Verdana"/>
                <a:cs typeface="Verdana"/>
              </a:rPr>
              <a:t>elaboración.</a:t>
            </a:r>
            <a:endParaRPr sz="2800" dirty="0">
              <a:solidFill>
                <a:srgbClr val="92D050"/>
              </a:solidFill>
              <a:latin typeface="Verdana"/>
              <a:cs typeface="Verdana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990600"/>
            <a:ext cx="3525227" cy="424590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4916" y="462737"/>
            <a:ext cx="519430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b="1" spc="-260" dirty="0">
                <a:solidFill>
                  <a:srgbClr val="00B0F0"/>
                </a:solidFill>
              </a:rPr>
              <a:t>C</a:t>
            </a:r>
            <a:r>
              <a:rPr sz="5400" b="1" spc="140" dirty="0">
                <a:solidFill>
                  <a:srgbClr val="00B0F0"/>
                </a:solidFill>
              </a:rPr>
              <a:t>O</a:t>
            </a:r>
            <a:r>
              <a:rPr sz="5400" b="1" spc="160" dirty="0">
                <a:solidFill>
                  <a:srgbClr val="00B0F0"/>
                </a:solidFill>
              </a:rPr>
              <a:t>N</a:t>
            </a:r>
            <a:r>
              <a:rPr sz="5400" b="1" spc="-150" dirty="0">
                <a:solidFill>
                  <a:srgbClr val="00B0F0"/>
                </a:solidFill>
              </a:rPr>
              <a:t>C</a:t>
            </a:r>
            <a:r>
              <a:rPr sz="5400" b="1" spc="-465" dirty="0">
                <a:solidFill>
                  <a:srgbClr val="00B0F0"/>
                </a:solidFill>
              </a:rPr>
              <a:t>L</a:t>
            </a:r>
            <a:r>
              <a:rPr sz="5400" b="1" spc="-420" dirty="0">
                <a:solidFill>
                  <a:srgbClr val="00B0F0"/>
                </a:solidFill>
              </a:rPr>
              <a:t>USIONES</a:t>
            </a:r>
            <a:endParaRPr sz="5400" b="1" dirty="0">
              <a:solidFill>
                <a:srgbClr val="00B0F0"/>
              </a:solidFill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29816" y="2133600"/>
            <a:ext cx="10866783" cy="15619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70915" marR="508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v"/>
            </a:pPr>
            <a:r>
              <a:rPr sz="2800" spc="75" dirty="0" smtClean="0">
                <a:solidFill>
                  <a:srgbClr val="92D050"/>
                </a:solidFill>
              </a:rPr>
              <a:t>La </a:t>
            </a:r>
            <a:r>
              <a:rPr sz="2800" spc="-175" dirty="0">
                <a:solidFill>
                  <a:srgbClr val="92D050"/>
                </a:solidFill>
              </a:rPr>
              <a:t>anécdota </a:t>
            </a:r>
            <a:r>
              <a:rPr sz="2800" spc="-280" dirty="0">
                <a:solidFill>
                  <a:srgbClr val="92D050"/>
                </a:solidFill>
              </a:rPr>
              <a:t>es </a:t>
            </a:r>
            <a:r>
              <a:rPr sz="2800" spc="-200" dirty="0">
                <a:solidFill>
                  <a:srgbClr val="92D050"/>
                </a:solidFill>
              </a:rPr>
              <a:t>un </a:t>
            </a:r>
            <a:r>
              <a:rPr sz="2800" spc="-135" dirty="0">
                <a:solidFill>
                  <a:srgbClr val="92D050"/>
                </a:solidFill>
              </a:rPr>
              <a:t>tipo </a:t>
            </a:r>
            <a:r>
              <a:rPr sz="2800" spc="-125" dirty="0">
                <a:solidFill>
                  <a:srgbClr val="92D050"/>
                </a:solidFill>
              </a:rPr>
              <a:t>de </a:t>
            </a:r>
            <a:r>
              <a:rPr sz="2800" spc="-245" dirty="0">
                <a:solidFill>
                  <a:srgbClr val="92D050"/>
                </a:solidFill>
              </a:rPr>
              <a:t>texto </a:t>
            </a:r>
            <a:r>
              <a:rPr sz="2800" spc="-254" dirty="0">
                <a:solidFill>
                  <a:srgbClr val="92D050"/>
                </a:solidFill>
              </a:rPr>
              <a:t>narrativo,</a:t>
            </a:r>
            <a:r>
              <a:rPr sz="2800" spc="-480" dirty="0">
                <a:solidFill>
                  <a:srgbClr val="92D050"/>
                </a:solidFill>
              </a:rPr>
              <a:t> </a:t>
            </a:r>
            <a:r>
              <a:rPr sz="2800" spc="-305" dirty="0">
                <a:solidFill>
                  <a:srgbClr val="92D050"/>
                </a:solidFill>
              </a:rPr>
              <a:t>puede  </a:t>
            </a:r>
            <a:r>
              <a:rPr sz="2800" spc="-270" dirty="0">
                <a:solidFill>
                  <a:srgbClr val="92D050"/>
                </a:solidFill>
              </a:rPr>
              <a:t>ser </a:t>
            </a:r>
            <a:r>
              <a:rPr sz="2800" spc="-175" dirty="0">
                <a:solidFill>
                  <a:srgbClr val="92D050"/>
                </a:solidFill>
              </a:rPr>
              <a:t>oral </a:t>
            </a:r>
            <a:r>
              <a:rPr sz="2800" spc="-5" dirty="0">
                <a:solidFill>
                  <a:srgbClr val="92D050"/>
                </a:solidFill>
              </a:rPr>
              <a:t>o</a:t>
            </a:r>
            <a:r>
              <a:rPr sz="2800" spc="-155" dirty="0">
                <a:solidFill>
                  <a:srgbClr val="92D050"/>
                </a:solidFill>
              </a:rPr>
              <a:t> </a:t>
            </a:r>
            <a:r>
              <a:rPr sz="2800" spc="-240" dirty="0">
                <a:solidFill>
                  <a:srgbClr val="92D050"/>
                </a:solidFill>
              </a:rPr>
              <a:t>escrito.</a:t>
            </a:r>
            <a:endParaRPr sz="2800" dirty="0">
              <a:solidFill>
                <a:srgbClr val="92D050"/>
              </a:solidFill>
              <a:latin typeface="Arial"/>
              <a:cs typeface="Arial"/>
            </a:endParaRPr>
          </a:p>
          <a:p>
            <a:pPr marL="628015">
              <a:lnSpc>
                <a:spcPct val="100000"/>
              </a:lnSpc>
              <a:spcBef>
                <a:spcPts val="1010"/>
              </a:spcBef>
              <a:buFont typeface="Wingdings" panose="05000000000000000000" pitchFamily="2" charset="2"/>
              <a:buChar char="v"/>
            </a:pPr>
            <a:r>
              <a:rPr sz="2800" spc="-15" dirty="0" smtClean="0">
                <a:solidFill>
                  <a:srgbClr val="92D050"/>
                </a:solidFill>
              </a:rPr>
              <a:t>Su </a:t>
            </a:r>
            <a:r>
              <a:rPr sz="2800" spc="-225" dirty="0">
                <a:solidFill>
                  <a:srgbClr val="92D050"/>
                </a:solidFill>
              </a:rPr>
              <a:t>característica </a:t>
            </a:r>
            <a:r>
              <a:rPr sz="2800" spc="-180" dirty="0">
                <a:solidFill>
                  <a:srgbClr val="92D050"/>
                </a:solidFill>
              </a:rPr>
              <a:t>principal </a:t>
            </a:r>
            <a:r>
              <a:rPr sz="2800" spc="-280" dirty="0">
                <a:solidFill>
                  <a:srgbClr val="92D050"/>
                </a:solidFill>
              </a:rPr>
              <a:t>es </a:t>
            </a:r>
            <a:r>
              <a:rPr sz="2800" spc="-220" dirty="0">
                <a:solidFill>
                  <a:srgbClr val="92D050"/>
                </a:solidFill>
              </a:rPr>
              <a:t>la</a:t>
            </a:r>
            <a:r>
              <a:rPr sz="2800" spc="-295" dirty="0">
                <a:solidFill>
                  <a:srgbClr val="92D050"/>
                </a:solidFill>
              </a:rPr>
              <a:t> </a:t>
            </a:r>
            <a:r>
              <a:rPr lang="es-CL" sz="2800" spc="-220" dirty="0" smtClean="0">
                <a:solidFill>
                  <a:srgbClr val="92D050"/>
                </a:solidFill>
              </a:rPr>
              <a:t>brevedad</a:t>
            </a:r>
            <a:r>
              <a:rPr sz="2800" spc="-220" dirty="0" smtClean="0">
                <a:solidFill>
                  <a:srgbClr val="92D050"/>
                </a:solidFill>
              </a:rPr>
              <a:t>.</a:t>
            </a:r>
            <a:endParaRPr lang="es-CL" sz="2800" dirty="0">
              <a:solidFill>
                <a:srgbClr val="92D050"/>
              </a:solidFill>
              <a:latin typeface="Arial"/>
              <a:cs typeface="Arial"/>
            </a:endParaRPr>
          </a:p>
          <a:p>
            <a:pPr marL="628015">
              <a:lnSpc>
                <a:spcPct val="100000"/>
              </a:lnSpc>
              <a:spcBef>
                <a:spcPts val="1010"/>
              </a:spcBef>
              <a:buFont typeface="Wingdings" panose="05000000000000000000" pitchFamily="2" charset="2"/>
              <a:buChar char="v"/>
            </a:pPr>
            <a:r>
              <a:rPr sz="2800" spc="50" dirty="0" smtClean="0">
                <a:solidFill>
                  <a:srgbClr val="92D050"/>
                </a:solidFill>
              </a:rPr>
              <a:t>En </a:t>
            </a:r>
            <a:r>
              <a:rPr sz="2800" spc="-250" dirty="0">
                <a:solidFill>
                  <a:srgbClr val="92D050"/>
                </a:solidFill>
              </a:rPr>
              <a:t>este </a:t>
            </a:r>
            <a:r>
              <a:rPr sz="2800" spc="-135" dirty="0">
                <a:solidFill>
                  <a:srgbClr val="92D050"/>
                </a:solidFill>
              </a:rPr>
              <a:t>tipo </a:t>
            </a:r>
            <a:r>
              <a:rPr sz="2800" spc="-125" dirty="0">
                <a:solidFill>
                  <a:srgbClr val="92D050"/>
                </a:solidFill>
              </a:rPr>
              <a:t>de </a:t>
            </a:r>
            <a:r>
              <a:rPr sz="2800" spc="-250" dirty="0">
                <a:solidFill>
                  <a:srgbClr val="92D050"/>
                </a:solidFill>
              </a:rPr>
              <a:t>texto </a:t>
            </a:r>
            <a:r>
              <a:rPr sz="2800" spc="-190" dirty="0">
                <a:solidFill>
                  <a:srgbClr val="92D050"/>
                </a:solidFill>
              </a:rPr>
              <a:t>el </a:t>
            </a:r>
            <a:r>
              <a:rPr sz="2800" spc="-225" dirty="0">
                <a:solidFill>
                  <a:srgbClr val="92D050"/>
                </a:solidFill>
              </a:rPr>
              <a:t>emisor </a:t>
            </a:r>
            <a:r>
              <a:rPr sz="2800" spc="-210" dirty="0">
                <a:solidFill>
                  <a:srgbClr val="92D050"/>
                </a:solidFill>
              </a:rPr>
              <a:t>cuenta</a:t>
            </a:r>
            <a:r>
              <a:rPr sz="2800" spc="-509" dirty="0">
                <a:solidFill>
                  <a:srgbClr val="92D050"/>
                </a:solidFill>
              </a:rPr>
              <a:t> </a:t>
            </a:r>
            <a:r>
              <a:rPr sz="2800" spc="-484" dirty="0">
                <a:solidFill>
                  <a:srgbClr val="92D050"/>
                </a:solidFill>
              </a:rPr>
              <a:t>una  </a:t>
            </a:r>
            <a:r>
              <a:rPr sz="2800" spc="-204" dirty="0">
                <a:solidFill>
                  <a:srgbClr val="92D050"/>
                </a:solidFill>
              </a:rPr>
              <a:t>situación</a:t>
            </a:r>
            <a:r>
              <a:rPr sz="2800" spc="-195" dirty="0">
                <a:solidFill>
                  <a:srgbClr val="92D050"/>
                </a:solidFill>
              </a:rPr>
              <a:t> </a:t>
            </a:r>
            <a:r>
              <a:rPr sz="2800" spc="-270" dirty="0">
                <a:solidFill>
                  <a:srgbClr val="92D050"/>
                </a:solidFill>
              </a:rPr>
              <a:t>vivida.</a:t>
            </a:r>
            <a:endParaRPr sz="2800" dirty="0">
              <a:solidFill>
                <a:srgbClr val="92D050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</TotalTime>
  <Words>363</Words>
  <Application>Microsoft Office PowerPoint</Application>
  <PresentationFormat>Panorámica</PresentationFormat>
  <Paragraphs>36</Paragraphs>
  <Slides>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Arial</vt:lpstr>
      <vt:lpstr>Calibri</vt:lpstr>
      <vt:lpstr>Trebuchet MS</vt:lpstr>
      <vt:lpstr>Verdana</vt:lpstr>
      <vt:lpstr>Wingdings</vt:lpstr>
      <vt:lpstr>Wingdings 3</vt:lpstr>
      <vt:lpstr>Faceta</vt:lpstr>
      <vt:lpstr>OBJETIVOS:</vt:lpstr>
      <vt:lpstr>¿QUÉ ES UNA  ANÉCDOTA?</vt:lpstr>
      <vt:lpstr>¿EN QUÉ ESTÁ BASADA?</vt:lpstr>
      <vt:lpstr>CARACTERÍSTICAS</vt:lpstr>
      <vt:lpstr>CONTADA CON  HISTRIONISMO</vt:lpstr>
      <vt:lpstr>PASOS PARA ELABORAR UNA ANÉCDOTA</vt:lpstr>
      <vt:lpstr>IMPORTANCIA</vt:lpstr>
      <vt:lpstr>CONCLUSIONES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OBJETIVOS:</dc:title>
  <dc:creator>Luis Alberto Bustamante</dc:creator>
  <cp:lastModifiedBy>Luis Alberto Bustamante</cp:lastModifiedBy>
  <cp:revision>7</cp:revision>
  <dcterms:created xsi:type="dcterms:W3CDTF">2020-05-23T21:15:01Z</dcterms:created>
  <dcterms:modified xsi:type="dcterms:W3CDTF">2020-05-24T00:44:11Z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Created" pid="2">
    <vt:filetime>2017-04-21T00:00:00Z</vt:filetime>
  </property>
  <property fmtid="{D5CDD505-2E9C-101B-9397-08002B2CF9AE}" name="Creator" pid="3">
    <vt:lpwstr>Microsoft® PowerPoint® 2013</vt:lpwstr>
  </property>
  <property fmtid="{D5CDD505-2E9C-101B-9397-08002B2CF9AE}" name="LastSaved" pid="4">
    <vt:filetime>2020-05-23T00:00:00Z</vt:filetime>
  </property>
  <property fmtid="{D5CDD505-2E9C-101B-9397-08002B2CF9AE}" name="NXPowerLiteLastOptimized" pid="5">
    <vt:lpwstr>113048</vt:lpwstr>
  </property>
  <property fmtid="{D5CDD505-2E9C-101B-9397-08002B2CF9AE}" name="NXPowerLiteSettings" pid="6">
    <vt:lpwstr>C7000400038000</vt:lpwstr>
  </property>
  <property fmtid="{D5CDD505-2E9C-101B-9397-08002B2CF9AE}" name="NXPowerLiteVersion" pid="7">
    <vt:lpwstr>S9.0.1</vt:lpwstr>
  </property>
</Properties>
</file>