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71" r:id="rId5"/>
    <p:sldId id="274" r:id="rId6"/>
    <p:sldId id="259" r:id="rId7"/>
    <p:sldId id="273" r:id="rId8"/>
    <p:sldId id="290" r:id="rId9"/>
    <p:sldId id="260" r:id="rId10"/>
    <p:sldId id="275" r:id="rId11"/>
    <p:sldId id="272" r:id="rId12"/>
    <p:sldId id="263" r:id="rId13"/>
    <p:sldId id="276" r:id="rId14"/>
    <p:sldId id="277" r:id="rId15"/>
    <p:sldId id="264" r:id="rId16"/>
    <p:sldId id="278" r:id="rId17"/>
    <p:sldId id="279" r:id="rId18"/>
    <p:sldId id="265" r:id="rId19"/>
    <p:sldId id="280" r:id="rId20"/>
    <p:sldId id="281" r:id="rId21"/>
    <p:sldId id="266" r:id="rId22"/>
    <p:sldId id="283" r:id="rId23"/>
    <p:sldId id="282" r:id="rId24"/>
    <p:sldId id="267" r:id="rId25"/>
    <p:sldId id="284" r:id="rId26"/>
    <p:sldId id="285" r:id="rId27"/>
    <p:sldId id="268" r:id="rId28"/>
    <p:sldId id="286" r:id="rId29"/>
    <p:sldId id="287" r:id="rId30"/>
    <p:sldId id="269" r:id="rId31"/>
    <p:sldId id="288" r:id="rId32"/>
    <p:sldId id="289" r:id="rId33"/>
    <p:sldId id="270" r:id="rId3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F67E"/>
    <a:srgbClr val="67CAD7"/>
    <a:srgbClr val="DC5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128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AF9C6-86E4-4B33-A091-1ED3A3CE44BC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9B193-CEB6-4A32-A01D-C4AB97E180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46860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9B193-CEB6-4A32-A01D-C4AB97E180EB}" type="slidenum">
              <a:rPr lang="es-CL" smtClean="0"/>
              <a:t>18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9763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9B193-CEB6-4A32-A01D-C4AB97E180EB}" type="slidenum">
              <a:rPr lang="es-CL" smtClean="0"/>
              <a:t>21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9763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9B193-CEB6-4A32-A01D-C4AB97E180EB}" type="slidenum">
              <a:rPr lang="es-CL" smtClean="0"/>
              <a:t>24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9763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9B193-CEB6-4A32-A01D-C4AB97E180EB}" type="slidenum">
              <a:rPr lang="es-CL" smtClean="0"/>
              <a:t>27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9763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9B193-CEB6-4A32-A01D-C4AB97E180EB}" type="slidenum">
              <a:rPr lang="es-CL" smtClean="0"/>
              <a:t>30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9763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F70C6-97F5-4E3C-99C6-E8A6FA9CE967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562B-E868-4CB9-858D-D4781B33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4890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F70C6-97F5-4E3C-99C6-E8A6FA9CE967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562B-E868-4CB9-858D-D4781B33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46254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F70C6-97F5-4E3C-99C6-E8A6FA9CE967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562B-E868-4CB9-858D-D4781B33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358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F70C6-97F5-4E3C-99C6-E8A6FA9CE967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562B-E868-4CB9-858D-D4781B33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631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F70C6-97F5-4E3C-99C6-E8A6FA9CE967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562B-E868-4CB9-858D-D4781B33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144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F70C6-97F5-4E3C-99C6-E8A6FA9CE967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562B-E868-4CB9-858D-D4781B33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134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F70C6-97F5-4E3C-99C6-E8A6FA9CE967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562B-E868-4CB9-858D-D4781B33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0208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F70C6-97F5-4E3C-99C6-E8A6FA9CE967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562B-E868-4CB9-858D-D4781B33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9671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F70C6-97F5-4E3C-99C6-E8A6FA9CE967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562B-E868-4CB9-858D-D4781B33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4372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F70C6-97F5-4E3C-99C6-E8A6FA9CE967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562B-E868-4CB9-858D-D4781B33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111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F70C6-97F5-4E3C-99C6-E8A6FA9CE967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A562B-E868-4CB9-858D-D4781B33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30137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F70C6-97F5-4E3C-99C6-E8A6FA9CE967}" type="datetimeFigureOut">
              <a:rPr lang="es-CL" smtClean="0"/>
              <a:t>01-05-2020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A562B-E868-4CB9-858D-D4781B330A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437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slide" Target="slide13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slide" Target="slide19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19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slide" Target="slide25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slide" Target="slide28.xml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slide" Target="slide29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4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slide" Target="slide32.xml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slide" Target="slide31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" Target="slide7.xml"/><Relationship Id="rId7" Type="http://schemas.openxmlformats.org/officeDocument/2006/relationships/image" Target="../media/image1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10" Type="http://schemas.microsoft.com/office/2007/relationships/hdphoto" Target="../media/hdphoto6.wdp"/><Relationship Id="rId4" Type="http://schemas.openxmlformats.org/officeDocument/2006/relationships/image" Target="../media/image12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5"/>
          <p:cNvSpPr/>
          <p:nvPr/>
        </p:nvSpPr>
        <p:spPr>
          <a:xfrm>
            <a:off x="934003" y="130518"/>
            <a:ext cx="6590325" cy="2002338"/>
          </a:xfrm>
          <a:prstGeom prst="flowChartPunchedTape">
            <a:avLst/>
          </a:prstGeom>
          <a:solidFill>
            <a:srgbClr val="E6B8A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b="1" dirty="0" smtClean="0">
                <a:latin typeface="Jokerman" pitchFamily="82" charset="0"/>
                <a:ea typeface="Pacifico"/>
                <a:cs typeface="Pacifico"/>
                <a:sym typeface="Pacifico"/>
              </a:rPr>
              <a:t>Descubre la palabra</a:t>
            </a:r>
          </a:p>
        </p:txBody>
      </p:sp>
      <p:pic>
        <p:nvPicPr>
          <p:cNvPr id="6" name="5 Imagen" descr="Icono De Lupa. Ilustración De Dibujos Animados De Icono De Vector ...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85" b="95846" l="4154" r="96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18" t="4494" r="4119" b="4494"/>
          <a:stretch/>
        </p:blipFill>
        <p:spPr bwMode="auto">
          <a:xfrm rot="21041033">
            <a:off x="6484944" y="2248236"/>
            <a:ext cx="2478048" cy="19996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6957" y="2060848"/>
            <a:ext cx="4896544" cy="46599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CuadroTexto"/>
          <p:cNvSpPr txBox="1"/>
          <p:nvPr/>
        </p:nvSpPr>
        <p:spPr>
          <a:xfrm>
            <a:off x="35496" y="6516052"/>
            <a:ext cx="280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latin typeface="Century Gothic" pitchFamily="34" charset="0"/>
              </a:rPr>
              <a:t>Flga. Nicole Parra Mora</a:t>
            </a:r>
            <a:endParaRPr lang="es-CL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3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04564" y="692696"/>
            <a:ext cx="2834782" cy="2700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14"/>
          <p:cNvSpPr/>
          <p:nvPr/>
        </p:nvSpPr>
        <p:spPr>
          <a:xfrm>
            <a:off x="1455565" y="2407020"/>
            <a:ext cx="6662714" cy="3278831"/>
          </a:xfrm>
          <a:prstGeom prst="horizontalScroll">
            <a:avLst>
              <a:gd name="adj" fmla="val 12500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0" dirty="0">
                <a:latin typeface="Tempus Sans ITC" pitchFamily="82" charset="0"/>
                <a:ea typeface="Architects Daughter"/>
                <a:cs typeface="Architects Daughter"/>
                <a:sym typeface="Architects Daughter"/>
              </a:rPr>
              <a:t>¡MUY BIEN!</a:t>
            </a:r>
            <a:endParaRPr sz="8000" dirty="0">
              <a:latin typeface="Tempus Sans ITC" pitchFamily="82" charset="0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379" y="260648"/>
            <a:ext cx="6921083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16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8304" y="5589240"/>
            <a:ext cx="1733270" cy="1256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53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1"/>
          <p:cNvSpPr/>
          <p:nvPr/>
        </p:nvSpPr>
        <p:spPr>
          <a:xfrm>
            <a:off x="3071152" y="1704655"/>
            <a:ext cx="4669200" cy="3270900"/>
          </a:xfrm>
          <a:prstGeom prst="ellipse">
            <a:avLst/>
          </a:prstGeom>
          <a:solidFill>
            <a:srgbClr val="FF9900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hape 222"/>
          <p:cNvSpPr txBox="1"/>
          <p:nvPr/>
        </p:nvSpPr>
        <p:spPr>
          <a:xfrm>
            <a:off x="3733127" y="2348880"/>
            <a:ext cx="3494100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Intenta 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de nuevo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</p:txBody>
      </p:sp>
      <p:pic>
        <p:nvPicPr>
          <p:cNvPr id="6" name="Shape 2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07312" y="5504743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0055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523534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27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59835">
            <a:off x="148671" y="1704655"/>
            <a:ext cx="3919273" cy="2732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621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9512" y="-99392"/>
            <a:ext cx="8928992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CL" b="1" dirty="0" smtClean="0">
                <a:solidFill>
                  <a:srgbClr val="009999"/>
                </a:solidFill>
                <a:latin typeface="Century Gothic" pitchFamily="34" charset="0"/>
              </a:rPr>
              <a:t>Descubre la palabra </a:t>
            </a:r>
            <a:r>
              <a:rPr lang="es-CL" b="1" dirty="0">
                <a:solidFill>
                  <a:srgbClr val="009999"/>
                </a:solidFill>
                <a:latin typeface="Century Gothic" pitchFamily="34" charset="0"/>
              </a:rPr>
              <a:t>A</a:t>
            </a:r>
            <a:r>
              <a:rPr lang="es-CL" b="1" dirty="0" smtClean="0">
                <a:solidFill>
                  <a:srgbClr val="009999"/>
                </a:solidFill>
                <a:latin typeface="Century Gothic" pitchFamily="34" charset="0"/>
              </a:rPr>
              <a:t>l revés…</a:t>
            </a:r>
            <a:endParaRPr lang="es-CL" b="1" dirty="0">
              <a:solidFill>
                <a:srgbClr val="009999"/>
              </a:solidFill>
              <a:latin typeface="Century Gothic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19672" y="1556792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800" dirty="0" smtClean="0">
                <a:solidFill>
                  <a:srgbClr val="7030A0"/>
                </a:solidFill>
                <a:latin typeface="Jokerman" pitchFamily="82" charset="0"/>
              </a:rPr>
              <a:t>RRO - GO</a:t>
            </a:r>
            <a:endParaRPr lang="es-CL" sz="8800" dirty="0">
              <a:solidFill>
                <a:srgbClr val="7030A0"/>
              </a:solidFill>
              <a:latin typeface="Jokerman" pitchFamily="8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1559" y="3933056"/>
            <a:ext cx="2243737" cy="2226584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3469450" y="3980421"/>
            <a:ext cx="2254678" cy="2184883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Rectángulo"/>
          <p:cNvSpPr/>
          <p:nvPr/>
        </p:nvSpPr>
        <p:spPr>
          <a:xfrm>
            <a:off x="6300192" y="3980421"/>
            <a:ext cx="2254678" cy="2184883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Rectángulo redondeado"/>
          <p:cNvSpPr/>
          <p:nvPr/>
        </p:nvSpPr>
        <p:spPr>
          <a:xfrm>
            <a:off x="957044" y="6159640"/>
            <a:ext cx="1552765" cy="47667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latin typeface="Century Gothic" pitchFamily="34" charset="0"/>
              </a:rPr>
              <a:t> </a:t>
            </a:r>
            <a:endParaRPr lang="es-CL" sz="2400" b="1" dirty="0">
              <a:latin typeface="Century Gothic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811323" y="6165304"/>
            <a:ext cx="1552765" cy="47667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latin typeface="Century Gothic" pitchFamily="34" charset="0"/>
              </a:rPr>
              <a:t> </a:t>
            </a:r>
            <a:endParaRPr lang="es-CL" sz="2400" b="1" dirty="0">
              <a:latin typeface="Century Gothic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732240" y="6165304"/>
            <a:ext cx="1552765" cy="476672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latin typeface="Century Gothic" pitchFamily="34" charset="0"/>
              </a:rPr>
              <a:t> </a:t>
            </a:r>
            <a:endParaRPr lang="es-CL" sz="2400" b="1" dirty="0">
              <a:latin typeface="Century Gothic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98834" y="6159640"/>
            <a:ext cx="958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 smtClean="0">
                <a:latin typeface="Century Gothic" pitchFamily="34" charset="0"/>
              </a:rPr>
              <a:t>Pato</a:t>
            </a:r>
            <a:endParaRPr lang="es-CL" sz="2800" b="1" dirty="0">
              <a:latin typeface="Century Gothic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067944" y="6165304"/>
            <a:ext cx="1074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 smtClean="0">
                <a:latin typeface="Century Gothic" pitchFamily="34" charset="0"/>
              </a:rPr>
              <a:t>Perro</a:t>
            </a:r>
            <a:endParaRPr lang="es-CL" sz="2800" b="1" dirty="0">
              <a:latin typeface="Century Gothic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948264" y="6146140"/>
            <a:ext cx="1175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 smtClean="0">
                <a:latin typeface="Century Gothic" pitchFamily="34" charset="0"/>
              </a:rPr>
              <a:t>Gorro</a:t>
            </a:r>
            <a:endParaRPr lang="es-CL" sz="2800" b="1" dirty="0">
              <a:latin typeface="Century Gothic" pitchFamily="34" charset="0"/>
            </a:endParaRPr>
          </a:p>
        </p:txBody>
      </p:sp>
      <p:pic>
        <p:nvPicPr>
          <p:cNvPr id="19" name="Picture 2" descr="Stock Photo | Duck cartoon, Art drawings for kids, Cartoo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95" y="4005064"/>
            <a:ext cx="1624773" cy="207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ibujos de perros para colorear - Hogarmania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84"/>
          <a:stretch/>
        </p:blipFill>
        <p:spPr bwMode="auto">
          <a:xfrm>
            <a:off x="3770037" y="4005063"/>
            <a:ext cx="1666059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163913"/>
            <a:ext cx="19431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04564" y="692696"/>
            <a:ext cx="2834782" cy="2700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14"/>
          <p:cNvSpPr/>
          <p:nvPr/>
        </p:nvSpPr>
        <p:spPr>
          <a:xfrm>
            <a:off x="1455565" y="2407020"/>
            <a:ext cx="6662714" cy="3278831"/>
          </a:xfrm>
          <a:prstGeom prst="horizontalScroll">
            <a:avLst>
              <a:gd name="adj" fmla="val 12500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0" dirty="0">
                <a:latin typeface="Tempus Sans ITC" pitchFamily="82" charset="0"/>
                <a:ea typeface="Architects Daughter"/>
                <a:cs typeface="Architects Daughter"/>
                <a:sym typeface="Architects Daughter"/>
              </a:rPr>
              <a:t>¡MUY BIEN!</a:t>
            </a:r>
            <a:endParaRPr sz="8000" dirty="0">
              <a:latin typeface="Tempus Sans ITC" pitchFamily="82" charset="0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379" y="260648"/>
            <a:ext cx="6921083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16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8304" y="5589240"/>
            <a:ext cx="1733270" cy="1256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1993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1"/>
          <p:cNvSpPr/>
          <p:nvPr/>
        </p:nvSpPr>
        <p:spPr>
          <a:xfrm>
            <a:off x="3071152" y="1704655"/>
            <a:ext cx="4669200" cy="3270900"/>
          </a:xfrm>
          <a:prstGeom prst="ellipse">
            <a:avLst/>
          </a:prstGeom>
          <a:solidFill>
            <a:srgbClr val="FF9900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hape 222"/>
          <p:cNvSpPr txBox="1"/>
          <p:nvPr/>
        </p:nvSpPr>
        <p:spPr>
          <a:xfrm>
            <a:off x="3733127" y="2348880"/>
            <a:ext cx="3494100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Intenta 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de nuevo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</p:txBody>
      </p:sp>
      <p:pic>
        <p:nvPicPr>
          <p:cNvPr id="6" name="Shape 2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07312" y="5504743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0055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523534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27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59835">
            <a:off x="148671" y="1704655"/>
            <a:ext cx="3919273" cy="2732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4650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9512" y="-99392"/>
            <a:ext cx="8928992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CL" b="1" dirty="0" smtClean="0">
                <a:solidFill>
                  <a:srgbClr val="009999"/>
                </a:solidFill>
                <a:latin typeface="Century Gothic" pitchFamily="34" charset="0"/>
              </a:rPr>
              <a:t>Descubre la palabra </a:t>
            </a:r>
            <a:r>
              <a:rPr lang="es-CL" b="1" dirty="0">
                <a:solidFill>
                  <a:srgbClr val="009999"/>
                </a:solidFill>
                <a:latin typeface="Century Gothic" pitchFamily="34" charset="0"/>
              </a:rPr>
              <a:t>A</a:t>
            </a:r>
            <a:r>
              <a:rPr lang="es-CL" b="1" dirty="0" smtClean="0">
                <a:solidFill>
                  <a:srgbClr val="009999"/>
                </a:solidFill>
                <a:latin typeface="Century Gothic" pitchFamily="34" charset="0"/>
              </a:rPr>
              <a:t>l revés…</a:t>
            </a:r>
            <a:endParaRPr lang="es-CL" b="1" dirty="0">
              <a:solidFill>
                <a:srgbClr val="009999"/>
              </a:solidFill>
              <a:latin typeface="Century Gothic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19672" y="1556792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800" dirty="0" smtClean="0">
                <a:solidFill>
                  <a:srgbClr val="FF0000"/>
                </a:solidFill>
                <a:latin typeface="Jokerman" pitchFamily="82" charset="0"/>
              </a:rPr>
              <a:t>LLA - SI</a:t>
            </a:r>
            <a:endParaRPr lang="es-CL" sz="8800" dirty="0">
              <a:solidFill>
                <a:srgbClr val="FF0000"/>
              </a:solidFill>
              <a:latin typeface="Jokerman" pitchFamily="8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1559" y="3933056"/>
            <a:ext cx="2243737" cy="2226584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3469450" y="3980421"/>
            <a:ext cx="2254678" cy="2184883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Rectángulo"/>
          <p:cNvSpPr/>
          <p:nvPr/>
        </p:nvSpPr>
        <p:spPr>
          <a:xfrm>
            <a:off x="6300192" y="3993175"/>
            <a:ext cx="2254678" cy="2184883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Rectángulo redondeado"/>
          <p:cNvSpPr/>
          <p:nvPr/>
        </p:nvSpPr>
        <p:spPr>
          <a:xfrm>
            <a:off x="957044" y="6159640"/>
            <a:ext cx="1552765" cy="4766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latin typeface="Century Gothic" pitchFamily="34" charset="0"/>
              </a:rPr>
              <a:t> </a:t>
            </a:r>
            <a:endParaRPr lang="es-CL" sz="2400" b="1" dirty="0">
              <a:latin typeface="Century Gothic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811323" y="6165304"/>
            <a:ext cx="1552765" cy="4766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latin typeface="Century Gothic" pitchFamily="34" charset="0"/>
              </a:rPr>
              <a:t> </a:t>
            </a:r>
            <a:endParaRPr lang="es-CL" sz="2400" b="1" dirty="0">
              <a:latin typeface="Century Gothic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732240" y="6192688"/>
            <a:ext cx="1552765" cy="4766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latin typeface="Century Gothic" pitchFamily="34" charset="0"/>
              </a:rPr>
              <a:t> </a:t>
            </a:r>
            <a:endParaRPr lang="es-CL" sz="2400" b="1" dirty="0">
              <a:latin typeface="Century Gothic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092280" y="6021288"/>
            <a:ext cx="867545" cy="655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2800" b="1" dirty="0" smtClean="0">
                <a:latin typeface="Century Gothic" pitchFamily="34" charset="0"/>
              </a:rPr>
              <a:t>Silla</a:t>
            </a:r>
            <a:endParaRPr lang="es-CL" sz="2000" b="1" dirty="0">
              <a:latin typeface="Century Gothic" pitchFamily="34" charset="0"/>
            </a:endParaRPr>
          </a:p>
        </p:txBody>
      </p:sp>
      <p:pic>
        <p:nvPicPr>
          <p:cNvPr id="5122" name="Picture 2" descr="Dibujos animados de silla Windsor - Descargar PNG/SVG transparente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3" t="2214" r="23325" b="3184"/>
          <a:stretch/>
        </p:blipFill>
        <p:spPr bwMode="auto">
          <a:xfrm>
            <a:off x="6732240" y="4005064"/>
            <a:ext cx="1552765" cy="230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4088158" y="6014052"/>
            <a:ext cx="1059906" cy="655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2800" b="1" dirty="0" smtClean="0">
                <a:latin typeface="Century Gothic" pitchFamily="34" charset="0"/>
              </a:rPr>
              <a:t>Gato</a:t>
            </a:r>
            <a:endParaRPr lang="es-CL" sz="2000" b="1" dirty="0">
              <a:latin typeface="Century Gothic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207838" y="6021288"/>
            <a:ext cx="1096775" cy="655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2800" b="1" dirty="0" smtClean="0">
                <a:latin typeface="Century Gothic" pitchFamily="34" charset="0"/>
              </a:rPr>
              <a:t>Llave</a:t>
            </a:r>
            <a:endParaRPr lang="es-CL" sz="2000" b="1" dirty="0">
              <a:latin typeface="Century Gothic" pitchFamily="34" charset="0"/>
            </a:endParaRPr>
          </a:p>
        </p:txBody>
      </p:sp>
      <p:pic>
        <p:nvPicPr>
          <p:cNvPr id="5124" name="Picture 4" descr="Dibujos animados lindo gato | Vector Premium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4123" r="8715"/>
          <a:stretch/>
        </p:blipFill>
        <p:spPr bwMode="auto">
          <a:xfrm>
            <a:off x="3690212" y="4101877"/>
            <a:ext cx="1889900" cy="199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Llave animado - Imagui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3" t="11495" r="30085" b="23601"/>
          <a:stretch/>
        </p:blipFill>
        <p:spPr bwMode="auto">
          <a:xfrm>
            <a:off x="755575" y="4048052"/>
            <a:ext cx="1982511" cy="204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5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04564" y="692696"/>
            <a:ext cx="2834782" cy="2700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14"/>
          <p:cNvSpPr/>
          <p:nvPr/>
        </p:nvSpPr>
        <p:spPr>
          <a:xfrm>
            <a:off x="1455565" y="2407020"/>
            <a:ext cx="6662714" cy="3278831"/>
          </a:xfrm>
          <a:prstGeom prst="horizontalScroll">
            <a:avLst>
              <a:gd name="adj" fmla="val 12500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0" dirty="0">
                <a:latin typeface="Tempus Sans ITC" pitchFamily="82" charset="0"/>
                <a:ea typeface="Architects Daughter"/>
                <a:cs typeface="Architects Daughter"/>
                <a:sym typeface="Architects Daughter"/>
              </a:rPr>
              <a:t>¡MUY BIEN!</a:t>
            </a:r>
            <a:endParaRPr sz="8000" dirty="0">
              <a:latin typeface="Tempus Sans ITC" pitchFamily="82" charset="0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379" y="260648"/>
            <a:ext cx="6921083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16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8304" y="5589240"/>
            <a:ext cx="1733270" cy="1256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93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1"/>
          <p:cNvSpPr/>
          <p:nvPr/>
        </p:nvSpPr>
        <p:spPr>
          <a:xfrm>
            <a:off x="3071152" y="1704655"/>
            <a:ext cx="4669200" cy="3270900"/>
          </a:xfrm>
          <a:prstGeom prst="ellipse">
            <a:avLst/>
          </a:prstGeom>
          <a:solidFill>
            <a:srgbClr val="FF9900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hape 222"/>
          <p:cNvSpPr txBox="1"/>
          <p:nvPr/>
        </p:nvSpPr>
        <p:spPr>
          <a:xfrm>
            <a:off x="3733127" y="2348880"/>
            <a:ext cx="3494100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Intenta 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de nuevo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</p:txBody>
      </p:sp>
      <p:pic>
        <p:nvPicPr>
          <p:cNvPr id="6" name="Shape 2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07312" y="5504743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0055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523534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27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59835">
            <a:off x="148671" y="1704655"/>
            <a:ext cx="3919273" cy="2732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2415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9512" y="-99392"/>
            <a:ext cx="8928992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CL" b="1" dirty="0" smtClean="0">
                <a:solidFill>
                  <a:srgbClr val="009999"/>
                </a:solidFill>
                <a:latin typeface="Century Gothic" pitchFamily="34" charset="0"/>
              </a:rPr>
              <a:t>Descubre la palabra </a:t>
            </a:r>
            <a:r>
              <a:rPr lang="es-CL" b="1" dirty="0">
                <a:solidFill>
                  <a:srgbClr val="009999"/>
                </a:solidFill>
                <a:latin typeface="Century Gothic" pitchFamily="34" charset="0"/>
              </a:rPr>
              <a:t>A</a:t>
            </a:r>
            <a:r>
              <a:rPr lang="es-CL" b="1" dirty="0" smtClean="0">
                <a:solidFill>
                  <a:srgbClr val="009999"/>
                </a:solidFill>
                <a:latin typeface="Century Gothic" pitchFamily="34" charset="0"/>
              </a:rPr>
              <a:t>l revés…</a:t>
            </a:r>
            <a:endParaRPr lang="es-CL" b="1" dirty="0">
              <a:solidFill>
                <a:srgbClr val="009999"/>
              </a:solidFill>
              <a:latin typeface="Century Gothic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19672" y="1556792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800" dirty="0" err="1" smtClean="0">
                <a:solidFill>
                  <a:srgbClr val="67CAD7"/>
                </a:solidFill>
                <a:latin typeface="Jokerman" pitchFamily="82" charset="0"/>
              </a:rPr>
              <a:t>Wi</a:t>
            </a:r>
            <a:r>
              <a:rPr lang="es-CL" sz="8800" dirty="0" smtClean="0">
                <a:solidFill>
                  <a:srgbClr val="67CAD7"/>
                </a:solidFill>
                <a:latin typeface="Jokerman" pitchFamily="82" charset="0"/>
              </a:rPr>
              <a:t>- Ki</a:t>
            </a:r>
            <a:endParaRPr lang="es-CL" sz="8800" dirty="0">
              <a:solidFill>
                <a:srgbClr val="67CAD7"/>
              </a:solidFill>
              <a:latin typeface="Jokerman" pitchFamily="8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1559" y="3933056"/>
            <a:ext cx="2243737" cy="2226584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3469450" y="3980421"/>
            <a:ext cx="2254678" cy="2184883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Rectángulo"/>
          <p:cNvSpPr/>
          <p:nvPr/>
        </p:nvSpPr>
        <p:spPr>
          <a:xfrm>
            <a:off x="6300192" y="3993175"/>
            <a:ext cx="2254678" cy="2184883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Rectángulo redondeado"/>
          <p:cNvSpPr/>
          <p:nvPr/>
        </p:nvSpPr>
        <p:spPr>
          <a:xfrm>
            <a:off x="957044" y="6159640"/>
            <a:ext cx="1552765" cy="516956"/>
          </a:xfrm>
          <a:prstGeom prst="roundRect">
            <a:avLst/>
          </a:prstGeom>
          <a:noFill/>
          <a:ln w="38100">
            <a:solidFill>
              <a:srgbClr val="67CAD7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latin typeface="Century Gothic" pitchFamily="34" charset="0"/>
              </a:rPr>
              <a:t> </a:t>
            </a:r>
            <a:endParaRPr lang="es-CL" sz="2400" b="1" dirty="0">
              <a:latin typeface="Century Gothic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811323" y="6165304"/>
            <a:ext cx="1552765" cy="476672"/>
          </a:xfrm>
          <a:prstGeom prst="roundRect">
            <a:avLst/>
          </a:prstGeom>
          <a:noFill/>
          <a:ln w="38100">
            <a:solidFill>
              <a:srgbClr val="67CAD7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latin typeface="Century Gothic" pitchFamily="34" charset="0"/>
              </a:rPr>
              <a:t> </a:t>
            </a:r>
            <a:endParaRPr lang="es-CL" sz="2400" b="1" dirty="0">
              <a:latin typeface="Century Gothic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732240" y="6192688"/>
            <a:ext cx="1552765" cy="476672"/>
          </a:xfrm>
          <a:prstGeom prst="roundRect">
            <a:avLst/>
          </a:prstGeom>
          <a:noFill/>
          <a:ln w="38100">
            <a:solidFill>
              <a:srgbClr val="67CAD7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latin typeface="Century Gothic" pitchFamily="34" charset="0"/>
              </a:rPr>
              <a:t> </a:t>
            </a:r>
            <a:endParaRPr lang="es-CL" sz="2400" b="1" dirty="0">
              <a:latin typeface="Century Gothic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948264" y="6021288"/>
            <a:ext cx="923651" cy="655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2800" b="1" dirty="0" smtClean="0">
                <a:latin typeface="Century Gothic" pitchFamily="34" charset="0"/>
              </a:rPr>
              <a:t>Piña</a:t>
            </a:r>
            <a:endParaRPr lang="es-CL" sz="2000" b="1" dirty="0">
              <a:latin typeface="Century Gothic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088158" y="6014052"/>
            <a:ext cx="867545" cy="655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2800" b="1" dirty="0" smtClean="0">
                <a:latin typeface="Century Gothic" pitchFamily="34" charset="0"/>
              </a:rPr>
              <a:t>Kiwi</a:t>
            </a:r>
            <a:endParaRPr lang="es-CL" sz="2000" b="1" dirty="0">
              <a:latin typeface="Century Gothic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344221" y="6021288"/>
            <a:ext cx="851515" cy="655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2800" b="1" dirty="0" smtClean="0">
                <a:latin typeface="Century Gothic" pitchFamily="34" charset="0"/>
              </a:rPr>
              <a:t>Uva</a:t>
            </a:r>
            <a:endParaRPr lang="es-CL" sz="2000" b="1" dirty="0">
              <a:latin typeface="Century Gothic" pitchFamily="34" charset="0"/>
            </a:endParaRPr>
          </a:p>
        </p:txBody>
      </p:sp>
      <p:pic>
        <p:nvPicPr>
          <p:cNvPr id="20" name="19 Imagen" descr="Resultado de imagen para dibujo de una uva">
            <a:hlinkClick r:id="rId3" action="ppaction://hlinksldjump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2079133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3 Imagen" descr="Kiwi PNG Clipart">
            <a:hlinkClick r:id="rId5" action="ppaction://hlinksldjump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856" y="4149080"/>
            <a:ext cx="1884256" cy="1864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Icono De Dibujos Animados De Piña | Dibujo de piña, Piña vector ...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 t="1770" r="10771"/>
          <a:stretch/>
        </p:blipFill>
        <p:spPr bwMode="auto">
          <a:xfrm>
            <a:off x="6672541" y="4084774"/>
            <a:ext cx="1715883" cy="207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79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04564" y="692696"/>
            <a:ext cx="2834782" cy="2700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14"/>
          <p:cNvSpPr/>
          <p:nvPr/>
        </p:nvSpPr>
        <p:spPr>
          <a:xfrm>
            <a:off x="1455565" y="2407020"/>
            <a:ext cx="6662714" cy="3278831"/>
          </a:xfrm>
          <a:prstGeom prst="horizontalScroll">
            <a:avLst>
              <a:gd name="adj" fmla="val 12500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0" dirty="0">
                <a:latin typeface="Tempus Sans ITC" pitchFamily="82" charset="0"/>
                <a:ea typeface="Architects Daughter"/>
                <a:cs typeface="Architects Daughter"/>
                <a:sym typeface="Architects Daughter"/>
              </a:rPr>
              <a:t>¡MUY BIEN!</a:t>
            </a:r>
            <a:endParaRPr sz="8000" dirty="0">
              <a:latin typeface="Tempus Sans ITC" pitchFamily="82" charset="0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379" y="260648"/>
            <a:ext cx="6921083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16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8304" y="5589240"/>
            <a:ext cx="1733270" cy="1256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6638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9512" y="-27384"/>
            <a:ext cx="8928992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CL" sz="4000" b="1" dirty="0" smtClean="0">
                <a:solidFill>
                  <a:srgbClr val="009999"/>
                </a:solidFill>
                <a:latin typeface="Century Gothic" pitchFamily="34" charset="0"/>
              </a:rPr>
              <a:t>Descubre la palabra </a:t>
            </a:r>
            <a:r>
              <a:rPr lang="es-CL" sz="4000" b="1" dirty="0">
                <a:solidFill>
                  <a:srgbClr val="009999"/>
                </a:solidFill>
                <a:latin typeface="Century Gothic" pitchFamily="34" charset="0"/>
              </a:rPr>
              <a:t>A</a:t>
            </a:r>
            <a:r>
              <a:rPr lang="es-CL" sz="4000" b="1" dirty="0" smtClean="0">
                <a:solidFill>
                  <a:srgbClr val="009999"/>
                </a:solidFill>
                <a:latin typeface="Century Gothic" pitchFamily="34" charset="0"/>
              </a:rPr>
              <a:t>l revés…</a:t>
            </a:r>
            <a:endParaRPr lang="es-CL" sz="4000" b="1" dirty="0">
              <a:solidFill>
                <a:srgbClr val="009999"/>
              </a:solidFill>
              <a:latin typeface="Century Gothic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1520" y="1268760"/>
            <a:ext cx="85689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u="sng" dirty="0" smtClean="0">
                <a:latin typeface="Century Gothic" pitchFamily="34" charset="0"/>
              </a:rPr>
              <a:t>Instrucciones</a:t>
            </a:r>
            <a:r>
              <a:rPr lang="es-CL" sz="2400" dirty="0" smtClean="0">
                <a:latin typeface="Century Gothic" pitchFamily="34" charset="0"/>
              </a:rPr>
              <a:t>:</a:t>
            </a:r>
          </a:p>
          <a:p>
            <a:endParaRPr lang="es-CL" dirty="0"/>
          </a:p>
          <a:p>
            <a:pPr marL="342900" indent="-342900" algn="just">
              <a:lnSpc>
                <a:spcPct val="200000"/>
              </a:lnSpc>
              <a:buAutoNum type="arabicParenR"/>
            </a:pPr>
            <a:r>
              <a:rPr lang="es-CL" sz="2000" dirty="0" smtClean="0">
                <a:latin typeface="Century Gothic" pitchFamily="34" charset="0"/>
              </a:rPr>
              <a:t>Primero, se presentará una palabra escrita </a:t>
            </a:r>
            <a:r>
              <a:rPr lang="es-CL" sz="2000" b="1" dirty="0" smtClean="0">
                <a:latin typeface="Century Gothic" pitchFamily="34" charset="0"/>
              </a:rPr>
              <a:t>al revés.</a:t>
            </a:r>
            <a:endParaRPr lang="es-CL" sz="2000" dirty="0" smtClean="0">
              <a:latin typeface="Century Gothic" pitchFamily="34" charset="0"/>
            </a:endParaRPr>
          </a:p>
          <a:p>
            <a:pPr marL="342900" indent="-342900" algn="just">
              <a:lnSpc>
                <a:spcPct val="200000"/>
              </a:lnSpc>
              <a:buAutoNum type="arabicParenR"/>
            </a:pPr>
            <a:r>
              <a:rPr lang="es-CL" sz="2000" dirty="0" smtClean="0">
                <a:latin typeface="Century Gothic" pitchFamily="34" charset="0"/>
              </a:rPr>
              <a:t>Luego, debes pinchar sobre la imagen que consideras que es correcta.</a:t>
            </a:r>
          </a:p>
          <a:p>
            <a:pPr marL="342900" indent="-342900" algn="just">
              <a:lnSpc>
                <a:spcPct val="200000"/>
              </a:lnSpc>
              <a:buAutoNum type="arabicParenR"/>
            </a:pPr>
            <a:r>
              <a:rPr lang="es-CL" sz="2000" dirty="0" smtClean="0">
                <a:latin typeface="Century Gothic" pitchFamily="34" charset="0"/>
              </a:rPr>
              <a:t>Finalmente, continuar pinchando sobre la flecha de color rojo.</a:t>
            </a:r>
          </a:p>
          <a:p>
            <a:pPr marL="342900" indent="-342900" algn="just">
              <a:lnSpc>
                <a:spcPct val="200000"/>
              </a:lnSpc>
              <a:buAutoNum type="arabicParenR"/>
            </a:pPr>
            <a:endParaRPr lang="es-CL" sz="2000" dirty="0" smtClean="0">
              <a:latin typeface="Century Gothic" pitchFamily="34" charset="0"/>
            </a:endParaRPr>
          </a:p>
          <a:p>
            <a:pPr marL="800100" lvl="1" indent="-342900" algn="just">
              <a:lnSpc>
                <a:spcPct val="200000"/>
              </a:lnSpc>
              <a:buFont typeface="Wingdings" pitchFamily="2" charset="2"/>
              <a:buChar char="v"/>
            </a:pPr>
            <a:r>
              <a:rPr lang="es-CL" sz="2000" b="1" dirty="0" smtClean="0">
                <a:latin typeface="Century Gothic" pitchFamily="34" charset="0"/>
              </a:rPr>
              <a:t>Mucha </a:t>
            </a:r>
            <a:r>
              <a:rPr lang="es-CL" sz="2000" b="1" dirty="0" err="1" smtClean="0">
                <a:latin typeface="Century Gothic" pitchFamily="34" charset="0"/>
              </a:rPr>
              <a:t>suerteee</a:t>
            </a:r>
            <a:r>
              <a:rPr lang="es-CL" sz="2000" b="1" dirty="0" smtClean="0">
                <a:latin typeface="Century Gothic" pitchFamily="34" charset="0"/>
              </a:rPr>
              <a:t>!!!</a:t>
            </a:r>
          </a:p>
          <a:p>
            <a:endParaRPr lang="es-CL" dirty="0"/>
          </a:p>
        </p:txBody>
      </p:sp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4640">
            <a:off x="5490063" y="4894011"/>
            <a:ext cx="1343817" cy="134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81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1"/>
          <p:cNvSpPr/>
          <p:nvPr/>
        </p:nvSpPr>
        <p:spPr>
          <a:xfrm>
            <a:off x="3071152" y="1704655"/>
            <a:ext cx="4669200" cy="3270900"/>
          </a:xfrm>
          <a:prstGeom prst="ellipse">
            <a:avLst/>
          </a:prstGeom>
          <a:solidFill>
            <a:srgbClr val="FF9900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hape 222"/>
          <p:cNvSpPr txBox="1"/>
          <p:nvPr/>
        </p:nvSpPr>
        <p:spPr>
          <a:xfrm>
            <a:off x="3733127" y="2348880"/>
            <a:ext cx="3494100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Intenta 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de nuevo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</p:txBody>
      </p:sp>
      <p:pic>
        <p:nvPicPr>
          <p:cNvPr id="6" name="Shape 2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07312" y="5504743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0055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523534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27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59835">
            <a:off x="148671" y="1704655"/>
            <a:ext cx="3919273" cy="2732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92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9512" y="-99392"/>
            <a:ext cx="8928992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CL" b="1" dirty="0" smtClean="0">
                <a:solidFill>
                  <a:srgbClr val="009999"/>
                </a:solidFill>
                <a:latin typeface="Century Gothic" pitchFamily="34" charset="0"/>
              </a:rPr>
              <a:t>Descubre la palabra </a:t>
            </a:r>
            <a:r>
              <a:rPr lang="es-CL" b="1" dirty="0">
                <a:solidFill>
                  <a:srgbClr val="009999"/>
                </a:solidFill>
                <a:latin typeface="Century Gothic" pitchFamily="34" charset="0"/>
              </a:rPr>
              <a:t>A</a:t>
            </a:r>
            <a:r>
              <a:rPr lang="es-CL" b="1" dirty="0" smtClean="0">
                <a:solidFill>
                  <a:srgbClr val="009999"/>
                </a:solidFill>
                <a:latin typeface="Century Gothic" pitchFamily="34" charset="0"/>
              </a:rPr>
              <a:t>l revés…</a:t>
            </a:r>
            <a:endParaRPr lang="es-CL" b="1" dirty="0">
              <a:solidFill>
                <a:srgbClr val="009999"/>
              </a:solidFill>
              <a:latin typeface="Century Gothic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19672" y="1556792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800" dirty="0" smtClean="0">
                <a:solidFill>
                  <a:srgbClr val="48F67E"/>
                </a:solidFill>
                <a:latin typeface="Jokerman" pitchFamily="82" charset="0"/>
              </a:rPr>
              <a:t>PO-PUL</a:t>
            </a:r>
            <a:endParaRPr lang="es-CL" sz="8800" dirty="0">
              <a:solidFill>
                <a:srgbClr val="48F67E"/>
              </a:solidFill>
              <a:latin typeface="Jokerman" pitchFamily="8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1559" y="3933056"/>
            <a:ext cx="2243737" cy="2226584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3469450" y="3980421"/>
            <a:ext cx="2254678" cy="2184883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Rectángulo"/>
          <p:cNvSpPr/>
          <p:nvPr/>
        </p:nvSpPr>
        <p:spPr>
          <a:xfrm>
            <a:off x="6300192" y="3993175"/>
            <a:ext cx="2254678" cy="2184883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Rectángulo redondeado"/>
          <p:cNvSpPr/>
          <p:nvPr/>
        </p:nvSpPr>
        <p:spPr>
          <a:xfrm>
            <a:off x="957044" y="6159640"/>
            <a:ext cx="1552765" cy="476672"/>
          </a:xfrm>
          <a:prstGeom prst="roundRect">
            <a:avLst/>
          </a:prstGeom>
          <a:noFill/>
          <a:ln w="38100">
            <a:solidFill>
              <a:srgbClr val="48F67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latin typeface="Century Gothic" pitchFamily="34" charset="0"/>
              </a:rPr>
              <a:t> </a:t>
            </a:r>
            <a:endParaRPr lang="es-CL" sz="2400" b="1" dirty="0">
              <a:latin typeface="Century Gothic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811323" y="6165304"/>
            <a:ext cx="1552765" cy="476672"/>
          </a:xfrm>
          <a:prstGeom prst="roundRect">
            <a:avLst/>
          </a:prstGeom>
          <a:noFill/>
          <a:ln w="38100">
            <a:solidFill>
              <a:srgbClr val="48F67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latin typeface="Century Gothic" pitchFamily="34" charset="0"/>
              </a:rPr>
              <a:t> </a:t>
            </a:r>
            <a:endParaRPr lang="es-CL" sz="2400" b="1" dirty="0">
              <a:latin typeface="Century Gothic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732240" y="6192688"/>
            <a:ext cx="1552765" cy="476672"/>
          </a:xfrm>
          <a:prstGeom prst="roundRect">
            <a:avLst/>
          </a:prstGeom>
          <a:noFill/>
          <a:ln w="38100">
            <a:solidFill>
              <a:srgbClr val="48F67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latin typeface="Century Gothic" pitchFamily="34" charset="0"/>
              </a:rPr>
              <a:t> </a:t>
            </a:r>
            <a:endParaRPr lang="es-CL" sz="2400" b="1" dirty="0">
              <a:latin typeface="Century Gothic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092280" y="6021288"/>
            <a:ext cx="923651" cy="655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2800" b="1" dirty="0" smtClean="0">
                <a:latin typeface="Century Gothic" pitchFamily="34" charset="0"/>
              </a:rPr>
              <a:t>Piña</a:t>
            </a:r>
            <a:endParaRPr lang="es-CL" sz="2000" b="1" dirty="0">
              <a:latin typeface="Century Gothic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088158" y="6014052"/>
            <a:ext cx="11753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2800" b="1" dirty="0" smtClean="0">
                <a:latin typeface="Century Gothic" pitchFamily="34" charset="0"/>
              </a:rPr>
              <a:t>Perro </a:t>
            </a:r>
            <a:endParaRPr lang="es-CL" sz="2000" b="1" dirty="0">
              <a:latin typeface="Century Gothic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207838" y="6021288"/>
            <a:ext cx="1152880" cy="655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2800" b="1" dirty="0" smtClean="0">
                <a:latin typeface="Century Gothic" pitchFamily="34" charset="0"/>
              </a:rPr>
              <a:t>Pulpo</a:t>
            </a:r>
            <a:endParaRPr lang="es-CL" sz="2000" b="1" dirty="0">
              <a:latin typeface="Century Gothic" pitchFamily="34" charset="0"/>
            </a:endParaRPr>
          </a:p>
        </p:txBody>
      </p:sp>
      <p:pic>
        <p:nvPicPr>
          <p:cNvPr id="16" name="Picture 2" descr="Icono De Dibujos Animados De Piña | Dibujo de piña, Piña vector ...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 t="1770" r="10771"/>
          <a:stretch/>
        </p:blipFill>
        <p:spPr bwMode="auto">
          <a:xfrm>
            <a:off x="6588224" y="4077072"/>
            <a:ext cx="1715883" cy="207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ibujos de perros para colorear - Hogarmania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284"/>
          <a:stretch/>
        </p:blipFill>
        <p:spPr bwMode="auto">
          <a:xfrm>
            <a:off x="3770037" y="4005063"/>
            <a:ext cx="1666059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ute dibujos animados de pulpo | Vector Premium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2088232" cy="197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73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04564" y="692696"/>
            <a:ext cx="2834782" cy="2700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14"/>
          <p:cNvSpPr/>
          <p:nvPr/>
        </p:nvSpPr>
        <p:spPr>
          <a:xfrm>
            <a:off x="1455565" y="2407020"/>
            <a:ext cx="6662714" cy="3278831"/>
          </a:xfrm>
          <a:prstGeom prst="horizontalScroll">
            <a:avLst>
              <a:gd name="adj" fmla="val 12500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0" dirty="0">
                <a:latin typeface="Tempus Sans ITC" pitchFamily="82" charset="0"/>
                <a:ea typeface="Architects Daughter"/>
                <a:cs typeface="Architects Daughter"/>
                <a:sym typeface="Architects Daughter"/>
              </a:rPr>
              <a:t>¡MUY BIEN!</a:t>
            </a:r>
            <a:endParaRPr sz="8000" dirty="0">
              <a:latin typeface="Tempus Sans ITC" pitchFamily="82" charset="0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379" y="260648"/>
            <a:ext cx="6921083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16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8304" y="5589240"/>
            <a:ext cx="1733270" cy="1256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797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1"/>
          <p:cNvSpPr/>
          <p:nvPr/>
        </p:nvSpPr>
        <p:spPr>
          <a:xfrm>
            <a:off x="3071152" y="1704655"/>
            <a:ext cx="4669200" cy="3270900"/>
          </a:xfrm>
          <a:prstGeom prst="ellipse">
            <a:avLst/>
          </a:prstGeom>
          <a:solidFill>
            <a:srgbClr val="FF9900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hape 222"/>
          <p:cNvSpPr txBox="1"/>
          <p:nvPr/>
        </p:nvSpPr>
        <p:spPr>
          <a:xfrm>
            <a:off x="3733127" y="2348880"/>
            <a:ext cx="3494100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Intenta 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de nuevo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</p:txBody>
      </p:sp>
      <p:pic>
        <p:nvPicPr>
          <p:cNvPr id="6" name="Shape 2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07312" y="5504743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0055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523534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27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59835">
            <a:off x="148671" y="1704655"/>
            <a:ext cx="3919273" cy="2732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393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9512" y="-99392"/>
            <a:ext cx="8928992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CL" b="1" dirty="0" smtClean="0">
                <a:solidFill>
                  <a:srgbClr val="009999"/>
                </a:solidFill>
                <a:latin typeface="Century Gothic" pitchFamily="34" charset="0"/>
              </a:rPr>
              <a:t>Descubre la palabra </a:t>
            </a:r>
            <a:r>
              <a:rPr lang="es-CL" b="1" dirty="0">
                <a:solidFill>
                  <a:srgbClr val="009999"/>
                </a:solidFill>
                <a:latin typeface="Century Gothic" pitchFamily="34" charset="0"/>
              </a:rPr>
              <a:t>A</a:t>
            </a:r>
            <a:r>
              <a:rPr lang="es-CL" b="1" dirty="0" smtClean="0">
                <a:solidFill>
                  <a:srgbClr val="009999"/>
                </a:solidFill>
                <a:latin typeface="Century Gothic" pitchFamily="34" charset="0"/>
              </a:rPr>
              <a:t>l revés…</a:t>
            </a:r>
            <a:endParaRPr lang="es-CL" b="1" dirty="0">
              <a:solidFill>
                <a:srgbClr val="009999"/>
              </a:solidFill>
              <a:latin typeface="Century Gothic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19672" y="1556792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800" dirty="0" smtClean="0">
                <a:solidFill>
                  <a:srgbClr val="00B050"/>
                </a:solidFill>
                <a:latin typeface="Jokerman" pitchFamily="82" charset="0"/>
              </a:rPr>
              <a:t>CA- MOS</a:t>
            </a:r>
            <a:endParaRPr lang="es-CL" sz="8800" dirty="0">
              <a:solidFill>
                <a:srgbClr val="00B050"/>
              </a:solidFill>
              <a:latin typeface="Jokerman" pitchFamily="8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1559" y="3933056"/>
            <a:ext cx="2243737" cy="2226584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3469450" y="3980421"/>
            <a:ext cx="2254678" cy="2184883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Rectángulo"/>
          <p:cNvSpPr/>
          <p:nvPr/>
        </p:nvSpPr>
        <p:spPr>
          <a:xfrm>
            <a:off x="6300192" y="3993175"/>
            <a:ext cx="2254678" cy="2184883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Rectángulo redondeado"/>
          <p:cNvSpPr/>
          <p:nvPr/>
        </p:nvSpPr>
        <p:spPr>
          <a:xfrm>
            <a:off x="957044" y="6159640"/>
            <a:ext cx="1552765" cy="47667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latin typeface="Century Gothic" pitchFamily="34" charset="0"/>
              </a:rPr>
              <a:t> </a:t>
            </a:r>
            <a:endParaRPr lang="es-CL" sz="2400" b="1" dirty="0">
              <a:latin typeface="Century Gothic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811323" y="6165304"/>
            <a:ext cx="1552765" cy="47667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latin typeface="Century Gothic" pitchFamily="34" charset="0"/>
              </a:rPr>
              <a:t> </a:t>
            </a:r>
            <a:endParaRPr lang="es-CL" sz="2400" b="1" dirty="0">
              <a:latin typeface="Century Gothic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732240" y="6192688"/>
            <a:ext cx="1552765" cy="47667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latin typeface="Century Gothic" pitchFamily="34" charset="0"/>
              </a:rPr>
              <a:t> </a:t>
            </a:r>
            <a:endParaRPr lang="es-CL" sz="2400" b="1" dirty="0">
              <a:latin typeface="Century Gothic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876256" y="6014052"/>
            <a:ext cx="1362874" cy="655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2800" b="1" dirty="0" smtClean="0">
                <a:latin typeface="Century Gothic" pitchFamily="34" charset="0"/>
              </a:rPr>
              <a:t>Mosca</a:t>
            </a:r>
            <a:endParaRPr lang="es-CL" sz="2000" b="1" dirty="0">
              <a:latin typeface="Century Gothic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779912" y="6014052"/>
            <a:ext cx="1571264" cy="655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2800" b="1" dirty="0" smtClean="0">
                <a:latin typeface="Century Gothic" pitchFamily="34" charset="0"/>
              </a:rPr>
              <a:t>Camión</a:t>
            </a:r>
            <a:endParaRPr lang="es-CL" sz="2000" b="1" dirty="0">
              <a:latin typeface="Century Gothic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259632" y="6021288"/>
            <a:ext cx="867545" cy="655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2800" b="1" dirty="0" smtClean="0">
                <a:latin typeface="Century Gothic" pitchFamily="34" charset="0"/>
              </a:rPr>
              <a:t>Kiwi</a:t>
            </a:r>
            <a:endParaRPr lang="es-CL" sz="2000" b="1" dirty="0">
              <a:latin typeface="Century Gothic" pitchFamily="34" charset="0"/>
            </a:endParaRPr>
          </a:p>
        </p:txBody>
      </p:sp>
      <p:pic>
        <p:nvPicPr>
          <p:cNvPr id="16" name="3 Imagen" descr="Kiwi PNG Clipart">
            <a:hlinkClick r:id="rId3" action="ppaction://hlinksldjump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76" y="4156319"/>
            <a:ext cx="1884256" cy="1864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Stock Photo | Insectos animados, Dibujos y Insectos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1" t="8770" r="8786" b="9460"/>
          <a:stretch/>
        </p:blipFill>
        <p:spPr bwMode="auto">
          <a:xfrm>
            <a:off x="6372200" y="4240053"/>
            <a:ext cx="2160240" cy="177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lustración de dibujos animados de camiones | Vector Premium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2" t="13613" r="4186" b="15229"/>
          <a:stretch/>
        </p:blipFill>
        <p:spPr bwMode="auto">
          <a:xfrm>
            <a:off x="3563888" y="4240054"/>
            <a:ext cx="2160240" cy="177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60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04564" y="692696"/>
            <a:ext cx="2834782" cy="2700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14"/>
          <p:cNvSpPr/>
          <p:nvPr/>
        </p:nvSpPr>
        <p:spPr>
          <a:xfrm>
            <a:off x="1455565" y="2407020"/>
            <a:ext cx="6662714" cy="3278831"/>
          </a:xfrm>
          <a:prstGeom prst="horizontalScroll">
            <a:avLst>
              <a:gd name="adj" fmla="val 12500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0" dirty="0">
                <a:latin typeface="Tempus Sans ITC" pitchFamily="82" charset="0"/>
                <a:ea typeface="Architects Daughter"/>
                <a:cs typeface="Architects Daughter"/>
                <a:sym typeface="Architects Daughter"/>
              </a:rPr>
              <a:t>¡MUY BIEN!</a:t>
            </a:r>
            <a:endParaRPr sz="8000" dirty="0">
              <a:latin typeface="Tempus Sans ITC" pitchFamily="82" charset="0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379" y="260648"/>
            <a:ext cx="6921083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16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8304" y="5589240"/>
            <a:ext cx="1733270" cy="1256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48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1"/>
          <p:cNvSpPr/>
          <p:nvPr/>
        </p:nvSpPr>
        <p:spPr>
          <a:xfrm>
            <a:off x="3071152" y="1704655"/>
            <a:ext cx="4669200" cy="3270900"/>
          </a:xfrm>
          <a:prstGeom prst="ellipse">
            <a:avLst/>
          </a:prstGeom>
          <a:solidFill>
            <a:srgbClr val="FF9900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hape 222"/>
          <p:cNvSpPr txBox="1"/>
          <p:nvPr/>
        </p:nvSpPr>
        <p:spPr>
          <a:xfrm>
            <a:off x="3733127" y="2348880"/>
            <a:ext cx="3494100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Intenta 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de nuevo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</p:txBody>
      </p:sp>
      <p:pic>
        <p:nvPicPr>
          <p:cNvPr id="6" name="Shape 2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07312" y="5504743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0055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523534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27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59835">
            <a:off x="148671" y="1704655"/>
            <a:ext cx="3919273" cy="2732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6302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9512" y="-99392"/>
            <a:ext cx="8928992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CL" b="1" dirty="0" smtClean="0">
                <a:solidFill>
                  <a:srgbClr val="009999"/>
                </a:solidFill>
                <a:latin typeface="Century Gothic" pitchFamily="34" charset="0"/>
              </a:rPr>
              <a:t>Descubre la palabra </a:t>
            </a:r>
            <a:r>
              <a:rPr lang="es-CL" b="1" dirty="0">
                <a:solidFill>
                  <a:srgbClr val="009999"/>
                </a:solidFill>
                <a:latin typeface="Century Gothic" pitchFamily="34" charset="0"/>
              </a:rPr>
              <a:t>A</a:t>
            </a:r>
            <a:r>
              <a:rPr lang="es-CL" b="1" dirty="0" smtClean="0">
                <a:solidFill>
                  <a:srgbClr val="009999"/>
                </a:solidFill>
                <a:latin typeface="Century Gothic" pitchFamily="34" charset="0"/>
              </a:rPr>
              <a:t>l revés…</a:t>
            </a:r>
            <a:endParaRPr lang="es-CL" b="1" dirty="0">
              <a:solidFill>
                <a:srgbClr val="009999"/>
              </a:solidFill>
              <a:latin typeface="Century Gothic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19672" y="1556792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800" dirty="0" smtClean="0">
                <a:solidFill>
                  <a:srgbClr val="0070C0"/>
                </a:solidFill>
                <a:latin typeface="Jokerman" pitchFamily="82" charset="0"/>
              </a:rPr>
              <a:t>ÑA - PI</a:t>
            </a:r>
            <a:endParaRPr lang="es-CL" sz="8800" dirty="0">
              <a:solidFill>
                <a:srgbClr val="0070C0"/>
              </a:solidFill>
              <a:latin typeface="Jokerman" pitchFamily="8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1559" y="3933056"/>
            <a:ext cx="2243737" cy="2226584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3469450" y="3980421"/>
            <a:ext cx="2254678" cy="2184883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Rectángulo"/>
          <p:cNvSpPr/>
          <p:nvPr/>
        </p:nvSpPr>
        <p:spPr>
          <a:xfrm>
            <a:off x="6300192" y="3993175"/>
            <a:ext cx="2254678" cy="2184883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Rectángulo redondeado"/>
          <p:cNvSpPr/>
          <p:nvPr/>
        </p:nvSpPr>
        <p:spPr>
          <a:xfrm>
            <a:off x="957044" y="6159640"/>
            <a:ext cx="1552765" cy="47667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latin typeface="Century Gothic" pitchFamily="34" charset="0"/>
              </a:rPr>
              <a:t> </a:t>
            </a:r>
            <a:endParaRPr lang="es-CL" sz="2400" b="1" dirty="0">
              <a:latin typeface="Century Gothic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811323" y="6165304"/>
            <a:ext cx="1552765" cy="47667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latin typeface="Century Gothic" pitchFamily="34" charset="0"/>
              </a:rPr>
              <a:t> </a:t>
            </a:r>
            <a:endParaRPr lang="es-CL" sz="2400" b="1" dirty="0">
              <a:latin typeface="Century Gothic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732240" y="6192688"/>
            <a:ext cx="1552765" cy="47667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latin typeface="Century Gothic" pitchFamily="34" charset="0"/>
              </a:rPr>
              <a:t> </a:t>
            </a:r>
            <a:endParaRPr lang="es-CL" sz="2400" b="1" dirty="0">
              <a:latin typeface="Century Gothic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804248" y="6021288"/>
            <a:ext cx="1455848" cy="655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2800" b="1" dirty="0" smtClean="0">
                <a:latin typeface="Century Gothic" pitchFamily="34" charset="0"/>
              </a:rPr>
              <a:t>Payaso</a:t>
            </a:r>
            <a:endParaRPr lang="es-CL" sz="2000" b="1" dirty="0">
              <a:latin typeface="Century Gothic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088158" y="6014052"/>
            <a:ext cx="923651" cy="655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2800" b="1" dirty="0" smtClean="0">
                <a:latin typeface="Century Gothic" pitchFamily="34" charset="0"/>
              </a:rPr>
              <a:t>Piña</a:t>
            </a:r>
            <a:endParaRPr lang="es-CL" sz="2000" b="1" dirty="0">
              <a:latin typeface="Century Gothic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207838" y="6021288"/>
            <a:ext cx="1039067" cy="655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2800" b="1" dirty="0" smtClean="0">
                <a:latin typeface="Century Gothic" pitchFamily="34" charset="0"/>
              </a:rPr>
              <a:t>Pizza</a:t>
            </a:r>
            <a:endParaRPr lang="es-CL" sz="2000" b="1" dirty="0">
              <a:latin typeface="Century Gothic" pitchFamily="34" charset="0"/>
            </a:endParaRPr>
          </a:p>
        </p:txBody>
      </p:sp>
      <p:pic>
        <p:nvPicPr>
          <p:cNvPr id="16" name="Picture 2" descr="Icono De Dibujos Animados De Piña | Dibujo de piña, Piña vector ...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 t="1770" r="10771"/>
          <a:stretch/>
        </p:blipFill>
        <p:spPr bwMode="auto">
          <a:xfrm>
            <a:off x="3779912" y="4048183"/>
            <a:ext cx="1715883" cy="207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ibujo Payaso | Vectores, Fotos de Stock y PSD Grati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57" y="4149080"/>
            <a:ext cx="1671159" cy="196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Pizza de dibujos animados PNG cliparts descarga gratuita | PNGOcea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3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43" y="3924958"/>
            <a:ext cx="2196455" cy="219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24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04564" y="692696"/>
            <a:ext cx="2834782" cy="2700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14"/>
          <p:cNvSpPr/>
          <p:nvPr/>
        </p:nvSpPr>
        <p:spPr>
          <a:xfrm>
            <a:off x="1455565" y="2407020"/>
            <a:ext cx="6662714" cy="3278831"/>
          </a:xfrm>
          <a:prstGeom prst="horizontalScroll">
            <a:avLst>
              <a:gd name="adj" fmla="val 12500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0" dirty="0">
                <a:latin typeface="Tempus Sans ITC" pitchFamily="82" charset="0"/>
                <a:ea typeface="Architects Daughter"/>
                <a:cs typeface="Architects Daughter"/>
                <a:sym typeface="Architects Daughter"/>
              </a:rPr>
              <a:t>¡MUY BIEN!</a:t>
            </a:r>
            <a:endParaRPr sz="8000" dirty="0">
              <a:latin typeface="Tempus Sans ITC" pitchFamily="82" charset="0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379" y="260648"/>
            <a:ext cx="6921083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16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8304" y="5589240"/>
            <a:ext cx="1733270" cy="1256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2499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1"/>
          <p:cNvSpPr/>
          <p:nvPr/>
        </p:nvSpPr>
        <p:spPr>
          <a:xfrm>
            <a:off x="3071152" y="1704655"/>
            <a:ext cx="4669200" cy="3270900"/>
          </a:xfrm>
          <a:prstGeom prst="ellipse">
            <a:avLst/>
          </a:prstGeom>
          <a:solidFill>
            <a:srgbClr val="FF9900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hape 222"/>
          <p:cNvSpPr txBox="1"/>
          <p:nvPr/>
        </p:nvSpPr>
        <p:spPr>
          <a:xfrm>
            <a:off x="3733127" y="2348880"/>
            <a:ext cx="3494100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Intenta 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de nuevo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</p:txBody>
      </p:sp>
      <p:pic>
        <p:nvPicPr>
          <p:cNvPr id="6" name="Shape 2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07312" y="5504743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0055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523534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27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59835">
            <a:off x="148671" y="1704655"/>
            <a:ext cx="3919273" cy="2732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0986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9512" y="-99392"/>
            <a:ext cx="8928992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CL" b="1" dirty="0" smtClean="0">
                <a:solidFill>
                  <a:srgbClr val="009999"/>
                </a:solidFill>
                <a:latin typeface="Century Gothic" pitchFamily="34" charset="0"/>
              </a:rPr>
              <a:t>Descubre la palabra </a:t>
            </a:r>
            <a:r>
              <a:rPr lang="es-CL" b="1" dirty="0">
                <a:solidFill>
                  <a:srgbClr val="009999"/>
                </a:solidFill>
                <a:latin typeface="Century Gothic" pitchFamily="34" charset="0"/>
              </a:rPr>
              <a:t>A</a:t>
            </a:r>
            <a:r>
              <a:rPr lang="es-CL" b="1" dirty="0" smtClean="0">
                <a:solidFill>
                  <a:srgbClr val="009999"/>
                </a:solidFill>
                <a:latin typeface="Century Gothic" pitchFamily="34" charset="0"/>
              </a:rPr>
              <a:t>l revés…</a:t>
            </a:r>
            <a:endParaRPr lang="es-CL" b="1" dirty="0">
              <a:solidFill>
                <a:srgbClr val="009999"/>
              </a:solidFill>
              <a:latin typeface="Century Gothic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907704" y="1556792"/>
            <a:ext cx="51845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800" dirty="0" smtClean="0">
                <a:solidFill>
                  <a:srgbClr val="00B050"/>
                </a:solidFill>
                <a:latin typeface="Jokerman" pitchFamily="82" charset="0"/>
              </a:rPr>
              <a:t>NA - LU</a:t>
            </a:r>
            <a:endParaRPr lang="es-CL" sz="8800" dirty="0">
              <a:solidFill>
                <a:srgbClr val="00B050"/>
              </a:solidFill>
              <a:latin typeface="Jokerman" pitchFamily="8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33625" y="3891355"/>
            <a:ext cx="2243737" cy="2226584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7 Imagen" descr="Pala, Iconos De Equipo, Dibujo imagen png - imagen transparente ...">
            <a:hlinkClick r:id="rId2" action="ppaction://hlinksldjump"/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3" b="100000" l="333" r="99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3" y="4054189"/>
            <a:ext cx="1860983" cy="19405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Rectángulo"/>
          <p:cNvSpPr/>
          <p:nvPr/>
        </p:nvSpPr>
        <p:spPr>
          <a:xfrm>
            <a:off x="3397442" y="3933056"/>
            <a:ext cx="2254678" cy="2184883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Picture 4" descr="Luna con cara sobre fondo blanco | Vector Grati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474" y="3979419"/>
            <a:ext cx="1859249" cy="204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6349770" y="3933115"/>
            <a:ext cx="2254678" cy="2184883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2" name="Picture 4" descr="Needle and wool Royalty Free Vector Image - VectorStock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79"/>
          <a:stretch/>
        </p:blipFill>
        <p:spPr bwMode="auto">
          <a:xfrm>
            <a:off x="6544575" y="4101715"/>
            <a:ext cx="1865068" cy="179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 redondeado"/>
          <p:cNvSpPr/>
          <p:nvPr/>
        </p:nvSpPr>
        <p:spPr>
          <a:xfrm>
            <a:off x="755576" y="6120680"/>
            <a:ext cx="1552765" cy="47667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 smtClean="0">
                <a:latin typeface="Century Gothic" pitchFamily="34" charset="0"/>
              </a:rPr>
              <a:t>Pala </a:t>
            </a:r>
            <a:endParaRPr lang="es-CL" sz="2400" b="1" dirty="0">
              <a:latin typeface="Century Gothic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739315" y="6120680"/>
            <a:ext cx="1552765" cy="47667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 smtClean="0">
                <a:latin typeface="Century Gothic" pitchFamily="34" charset="0"/>
              </a:rPr>
              <a:t>Luna </a:t>
            </a:r>
            <a:endParaRPr lang="es-CL" sz="2400" b="1" dirty="0">
              <a:latin typeface="Century Gothic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700726" y="6117939"/>
            <a:ext cx="1552765" cy="47667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 smtClean="0">
                <a:latin typeface="Century Gothic" pitchFamily="34" charset="0"/>
              </a:rPr>
              <a:t>Lana </a:t>
            </a:r>
            <a:endParaRPr lang="es-CL" sz="24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35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9512" y="-99392"/>
            <a:ext cx="8928992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CL" b="1" dirty="0" smtClean="0">
                <a:solidFill>
                  <a:srgbClr val="009999"/>
                </a:solidFill>
                <a:latin typeface="Century Gothic" pitchFamily="34" charset="0"/>
              </a:rPr>
              <a:t>Descubre la palabra </a:t>
            </a:r>
            <a:r>
              <a:rPr lang="es-CL" b="1" dirty="0">
                <a:solidFill>
                  <a:srgbClr val="009999"/>
                </a:solidFill>
                <a:latin typeface="Century Gothic" pitchFamily="34" charset="0"/>
              </a:rPr>
              <a:t>A</a:t>
            </a:r>
            <a:r>
              <a:rPr lang="es-CL" b="1" dirty="0" smtClean="0">
                <a:solidFill>
                  <a:srgbClr val="009999"/>
                </a:solidFill>
                <a:latin typeface="Century Gothic" pitchFamily="34" charset="0"/>
              </a:rPr>
              <a:t>l revés…</a:t>
            </a:r>
            <a:endParaRPr lang="es-CL" b="1" dirty="0">
              <a:solidFill>
                <a:srgbClr val="009999"/>
              </a:solidFill>
              <a:latin typeface="Century Gothic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19672" y="1556792"/>
            <a:ext cx="56886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800" dirty="0" smtClean="0">
                <a:solidFill>
                  <a:srgbClr val="FF0000"/>
                </a:solidFill>
                <a:latin typeface="Jokerman" pitchFamily="82" charset="0"/>
              </a:rPr>
              <a:t>CA- FO</a:t>
            </a:r>
            <a:endParaRPr lang="es-CL" sz="8800" dirty="0">
              <a:solidFill>
                <a:srgbClr val="FF0000"/>
              </a:solidFill>
              <a:latin typeface="Jokerman" pitchFamily="8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1559" y="3933056"/>
            <a:ext cx="2243737" cy="2226584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3469450" y="3980421"/>
            <a:ext cx="2254678" cy="2184883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Rectángulo"/>
          <p:cNvSpPr/>
          <p:nvPr/>
        </p:nvSpPr>
        <p:spPr>
          <a:xfrm>
            <a:off x="6300192" y="3993175"/>
            <a:ext cx="2254678" cy="2184883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Rectángulo redondeado"/>
          <p:cNvSpPr/>
          <p:nvPr/>
        </p:nvSpPr>
        <p:spPr>
          <a:xfrm>
            <a:off x="957044" y="6159640"/>
            <a:ext cx="1552765" cy="4766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latin typeface="Century Gothic" pitchFamily="34" charset="0"/>
              </a:rPr>
              <a:t> </a:t>
            </a:r>
            <a:endParaRPr lang="es-CL" sz="2400" b="1" dirty="0">
              <a:latin typeface="Century Gothic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811323" y="6165304"/>
            <a:ext cx="1552765" cy="4766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latin typeface="Century Gothic" pitchFamily="34" charset="0"/>
              </a:rPr>
              <a:t> </a:t>
            </a:r>
            <a:endParaRPr lang="es-CL" sz="2400" b="1" dirty="0">
              <a:latin typeface="Century Gothic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732240" y="6192688"/>
            <a:ext cx="1552765" cy="4766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latin typeface="Century Gothic" pitchFamily="34" charset="0"/>
              </a:rPr>
              <a:t> </a:t>
            </a:r>
            <a:endParaRPr lang="es-CL" sz="2400" b="1" dirty="0">
              <a:latin typeface="Century Gothic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011632" y="6021288"/>
            <a:ext cx="1088760" cy="655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2800" b="1" dirty="0" smtClean="0">
                <a:latin typeface="Century Gothic" pitchFamily="34" charset="0"/>
              </a:rPr>
              <a:t>Roca</a:t>
            </a:r>
            <a:endParaRPr lang="es-CL" sz="2000" b="1" dirty="0">
              <a:latin typeface="Century Gothic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088158" y="6014052"/>
            <a:ext cx="1053494" cy="655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2800" b="1" dirty="0" smtClean="0">
                <a:latin typeface="Century Gothic" pitchFamily="34" charset="0"/>
              </a:rPr>
              <a:t>Foca</a:t>
            </a:r>
            <a:endParaRPr lang="es-CL" sz="2000" b="1" dirty="0">
              <a:latin typeface="Century Gothic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207838" y="6021288"/>
            <a:ext cx="1088760" cy="655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L" sz="2800" b="1" dirty="0" smtClean="0">
                <a:latin typeface="Century Gothic" pitchFamily="34" charset="0"/>
              </a:rPr>
              <a:t>Boca</a:t>
            </a:r>
            <a:endParaRPr lang="es-CL" sz="2000" b="1" dirty="0">
              <a:latin typeface="Century Gothic" pitchFamily="34" charset="0"/>
            </a:endParaRPr>
          </a:p>
        </p:txBody>
      </p:sp>
      <p:sp>
        <p:nvSpPr>
          <p:cNvPr id="3" name="AutoShape 2" descr="Boca En Dibujos Animado , Transparent Cartoon, Free Clipart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AutoShape 4" descr="Boca En Dibujos Animado , Transparent Cartoon, Free Cliparts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AutoShape 6" descr="Boca En Dibujos Animado , Transparent Cartoon, Free Cliparts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8200" name="Picture 8" descr="Boca labios dientes dibujos animados mujer sexy parte cuerpo ...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8945" r="16378" b="9361"/>
          <a:stretch/>
        </p:blipFill>
        <p:spPr bwMode="auto">
          <a:xfrm>
            <a:off x="664471" y="4065571"/>
            <a:ext cx="2107329" cy="202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ᐈ Foca caricatura imágenes de stock, dibujos focas caricatura ...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069" y="4149080"/>
            <a:ext cx="2145051" cy="178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Piedras En La Hierba. Conjunto De Piedras De Roca. Ilustración De ...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00" b="66538" l="2462" r="899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38" t="2721" r="10350" b="33458"/>
          <a:stretch/>
        </p:blipFill>
        <p:spPr bwMode="auto">
          <a:xfrm>
            <a:off x="6372200" y="4149081"/>
            <a:ext cx="218267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59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04564" y="692696"/>
            <a:ext cx="2834782" cy="2700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14"/>
          <p:cNvSpPr/>
          <p:nvPr/>
        </p:nvSpPr>
        <p:spPr>
          <a:xfrm>
            <a:off x="1455565" y="2407020"/>
            <a:ext cx="6662714" cy="3278831"/>
          </a:xfrm>
          <a:prstGeom prst="horizontalScroll">
            <a:avLst>
              <a:gd name="adj" fmla="val 12500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0" dirty="0">
                <a:latin typeface="Tempus Sans ITC" pitchFamily="82" charset="0"/>
                <a:ea typeface="Architects Daughter"/>
                <a:cs typeface="Architects Daughter"/>
                <a:sym typeface="Architects Daughter"/>
              </a:rPr>
              <a:t>¡MUY BIEN!</a:t>
            </a:r>
            <a:endParaRPr sz="8000" dirty="0">
              <a:latin typeface="Tempus Sans ITC" pitchFamily="82" charset="0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379" y="260648"/>
            <a:ext cx="6921083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16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8304" y="5589240"/>
            <a:ext cx="1733270" cy="1256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9795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1"/>
          <p:cNvSpPr/>
          <p:nvPr/>
        </p:nvSpPr>
        <p:spPr>
          <a:xfrm>
            <a:off x="3071152" y="1704655"/>
            <a:ext cx="4669200" cy="3270900"/>
          </a:xfrm>
          <a:prstGeom prst="ellipse">
            <a:avLst/>
          </a:prstGeom>
          <a:solidFill>
            <a:srgbClr val="FF9900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hape 222"/>
          <p:cNvSpPr txBox="1"/>
          <p:nvPr/>
        </p:nvSpPr>
        <p:spPr>
          <a:xfrm>
            <a:off x="3733127" y="2348880"/>
            <a:ext cx="3494100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Intenta 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de nuevo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</p:txBody>
      </p:sp>
      <p:pic>
        <p:nvPicPr>
          <p:cNvPr id="6" name="Shape 2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07312" y="5504743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0055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523534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27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59835">
            <a:off x="148671" y="1704655"/>
            <a:ext cx="3919273" cy="2732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9787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1617366"/>
            <a:ext cx="7992888" cy="2891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CL" sz="3200" dirty="0" smtClean="0">
                <a:latin typeface="Century Gothic" pitchFamily="34" charset="0"/>
              </a:rPr>
              <a:t>«El niño aprende más y mejor a través de la interacción con las personas con quienes tiene un lazo afectivo»</a:t>
            </a:r>
            <a:endParaRPr lang="es-CL" sz="3200" dirty="0">
              <a:latin typeface="Century Gothic" pitchFamily="34" charset="0"/>
            </a:endParaRPr>
          </a:p>
        </p:txBody>
      </p:sp>
      <p:pic>
        <p:nvPicPr>
          <p:cNvPr id="5" name="Imagen 1" descr="Descripción: http://www.laprovidenciarecoleta.cl/escuela/wp-content/uploads/2019/08/Presentaci%C3%B3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3" t="21449" r="6863" b="21449"/>
          <a:stretch>
            <a:fillRect/>
          </a:stretch>
        </p:blipFill>
        <p:spPr bwMode="auto">
          <a:xfrm>
            <a:off x="611560" y="30564"/>
            <a:ext cx="1284500" cy="87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539552" y="836712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</a:pPr>
            <a:r>
              <a:rPr lang="es-CL" sz="1100" dirty="0" smtClean="0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Fundación </a:t>
            </a:r>
            <a:r>
              <a:rPr lang="es-CL" sz="1100" dirty="0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Educacional Escuela Providencia de Recoleta                                                                                                                 </a:t>
            </a:r>
            <a:r>
              <a:rPr lang="es-CL" sz="1100" dirty="0" smtClean="0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Fonoaudiología </a:t>
            </a:r>
            <a:r>
              <a:rPr lang="es-CL" sz="1100" dirty="0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PIE</a:t>
            </a:r>
            <a:r>
              <a:rPr lang="es-CL" sz="2000" dirty="0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lang="es-CL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4" y="5267810"/>
            <a:ext cx="7740352" cy="157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966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04564" y="692696"/>
            <a:ext cx="2834782" cy="2700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14"/>
          <p:cNvSpPr/>
          <p:nvPr/>
        </p:nvSpPr>
        <p:spPr>
          <a:xfrm>
            <a:off x="1455565" y="2407020"/>
            <a:ext cx="6662714" cy="3278831"/>
          </a:xfrm>
          <a:prstGeom prst="horizontalScroll">
            <a:avLst>
              <a:gd name="adj" fmla="val 12500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0" dirty="0">
                <a:latin typeface="Tempus Sans ITC" pitchFamily="82" charset="0"/>
                <a:ea typeface="Architects Daughter"/>
                <a:cs typeface="Architects Daughter"/>
                <a:sym typeface="Architects Daughter"/>
              </a:rPr>
              <a:t>¡MUY BIEN!</a:t>
            </a:r>
            <a:endParaRPr sz="8000" dirty="0">
              <a:latin typeface="Tempus Sans ITC" pitchFamily="82" charset="0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379" y="260648"/>
            <a:ext cx="6921083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16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8304" y="5589240"/>
            <a:ext cx="1733270" cy="1256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239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1"/>
          <p:cNvSpPr/>
          <p:nvPr/>
        </p:nvSpPr>
        <p:spPr>
          <a:xfrm>
            <a:off x="3071152" y="1704655"/>
            <a:ext cx="4669200" cy="3270900"/>
          </a:xfrm>
          <a:prstGeom prst="ellipse">
            <a:avLst/>
          </a:prstGeom>
          <a:solidFill>
            <a:srgbClr val="FF9900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hape 222"/>
          <p:cNvSpPr txBox="1"/>
          <p:nvPr/>
        </p:nvSpPr>
        <p:spPr>
          <a:xfrm>
            <a:off x="3733127" y="2348880"/>
            <a:ext cx="3494100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Intenta 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de nuevo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</p:txBody>
      </p:sp>
      <p:pic>
        <p:nvPicPr>
          <p:cNvPr id="6" name="Shape 2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07312" y="5504743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0055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523534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27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59835">
            <a:off x="148671" y="1704655"/>
            <a:ext cx="3919273" cy="2732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792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9512" y="-99392"/>
            <a:ext cx="8928992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CL" b="1" dirty="0" smtClean="0">
                <a:solidFill>
                  <a:srgbClr val="009999"/>
                </a:solidFill>
                <a:latin typeface="Century Gothic" pitchFamily="34" charset="0"/>
              </a:rPr>
              <a:t>Descubre la palabra </a:t>
            </a:r>
            <a:r>
              <a:rPr lang="es-CL" b="1" dirty="0">
                <a:solidFill>
                  <a:srgbClr val="009999"/>
                </a:solidFill>
                <a:latin typeface="Century Gothic" pitchFamily="34" charset="0"/>
              </a:rPr>
              <a:t>A</a:t>
            </a:r>
            <a:r>
              <a:rPr lang="es-CL" b="1" dirty="0" smtClean="0">
                <a:solidFill>
                  <a:srgbClr val="009999"/>
                </a:solidFill>
                <a:latin typeface="Century Gothic" pitchFamily="34" charset="0"/>
              </a:rPr>
              <a:t>l revés…</a:t>
            </a:r>
            <a:endParaRPr lang="es-CL" b="1" dirty="0">
              <a:solidFill>
                <a:srgbClr val="009999"/>
              </a:solidFill>
              <a:latin typeface="Century Gothic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907704" y="1556792"/>
            <a:ext cx="51845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800" dirty="0" smtClean="0">
                <a:solidFill>
                  <a:srgbClr val="0070C0"/>
                </a:solidFill>
                <a:latin typeface="Jokerman" pitchFamily="82" charset="0"/>
              </a:rPr>
              <a:t>TO - PA</a:t>
            </a:r>
            <a:endParaRPr lang="es-CL" sz="8800" dirty="0">
              <a:solidFill>
                <a:srgbClr val="0070C0"/>
              </a:solidFill>
              <a:latin typeface="Jokerman" pitchFamily="8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1559" y="3933056"/>
            <a:ext cx="2243737" cy="2226584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3469450" y="3980421"/>
            <a:ext cx="2254678" cy="2184883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Rectángulo">
            <a:hlinkClick r:id="rId2" action="ppaction://hlinksldjump"/>
          </p:cNvPr>
          <p:cNvSpPr/>
          <p:nvPr/>
        </p:nvSpPr>
        <p:spPr>
          <a:xfrm>
            <a:off x="6300192" y="3980421"/>
            <a:ext cx="2254678" cy="2184883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Rectángulo redondeado"/>
          <p:cNvSpPr/>
          <p:nvPr/>
        </p:nvSpPr>
        <p:spPr>
          <a:xfrm>
            <a:off x="957044" y="6159640"/>
            <a:ext cx="1552765" cy="47667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latin typeface="Century Gothic" pitchFamily="34" charset="0"/>
              </a:rPr>
              <a:t> </a:t>
            </a:r>
            <a:endParaRPr lang="es-CL" sz="2400" b="1" dirty="0">
              <a:latin typeface="Century Gothic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811323" y="6165304"/>
            <a:ext cx="1552765" cy="47667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latin typeface="Century Gothic" pitchFamily="34" charset="0"/>
              </a:rPr>
              <a:t> </a:t>
            </a:r>
            <a:endParaRPr lang="es-CL" sz="2400" b="1" dirty="0">
              <a:latin typeface="Century Gothic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732240" y="6165304"/>
            <a:ext cx="1552765" cy="47667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latin typeface="Century Gothic" pitchFamily="34" charset="0"/>
              </a:rPr>
              <a:t> </a:t>
            </a:r>
            <a:endParaRPr lang="es-CL" sz="2400" b="1" dirty="0">
              <a:latin typeface="Century Gothic" pitchFamily="34" charset="0"/>
            </a:endParaRPr>
          </a:p>
        </p:txBody>
      </p:sp>
      <p:pic>
        <p:nvPicPr>
          <p:cNvPr id="2050" name="Picture 2" descr="Stock Photo | Duck cartoon, Art drawings for kids, Carto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39" y="4009328"/>
            <a:ext cx="1624773" cy="207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79154" y="6165304"/>
            <a:ext cx="1168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 smtClean="0">
                <a:latin typeface="Century Gothic" pitchFamily="34" charset="0"/>
              </a:rPr>
              <a:t>Copa</a:t>
            </a:r>
            <a:endParaRPr lang="es-CL" sz="2800" b="1" dirty="0">
              <a:latin typeface="Century Gothic" pitchFamily="34" charset="0"/>
            </a:endParaRPr>
          </a:p>
        </p:txBody>
      </p:sp>
      <p:pic>
        <p:nvPicPr>
          <p:cNvPr id="2052" name="Picture 4" descr="Icono De Copa De Vino. Ilustración De Dibujos Animados De Icono De ...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38" b="96692" l="32000" r="6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04" t="4313" r="32127" b="3256"/>
          <a:stretch/>
        </p:blipFill>
        <p:spPr bwMode="auto">
          <a:xfrm>
            <a:off x="4014666" y="4005064"/>
            <a:ext cx="1209487" cy="222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1098834" y="6159640"/>
            <a:ext cx="958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 smtClean="0">
                <a:latin typeface="Century Gothic" pitchFamily="34" charset="0"/>
              </a:rPr>
              <a:t>Pato</a:t>
            </a:r>
            <a:endParaRPr lang="es-CL" sz="2800" b="1" dirty="0">
              <a:latin typeface="Century Gothic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45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69631"/>
            <a:ext cx="1305606" cy="123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519" y="4958176"/>
            <a:ext cx="1116486" cy="100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7020272" y="6146140"/>
            <a:ext cx="1096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 smtClean="0">
                <a:latin typeface="Century Gothic" pitchFamily="34" charset="0"/>
              </a:rPr>
              <a:t>Ropa</a:t>
            </a:r>
            <a:endParaRPr lang="es-CL" sz="28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1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04564" y="692696"/>
            <a:ext cx="2834782" cy="27000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14"/>
          <p:cNvSpPr/>
          <p:nvPr/>
        </p:nvSpPr>
        <p:spPr>
          <a:xfrm>
            <a:off x="1455565" y="2407020"/>
            <a:ext cx="6662714" cy="3278831"/>
          </a:xfrm>
          <a:prstGeom prst="horizontalScroll">
            <a:avLst>
              <a:gd name="adj" fmla="val 12500"/>
            </a:avLst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0" dirty="0">
                <a:latin typeface="Tempus Sans ITC" pitchFamily="82" charset="0"/>
                <a:ea typeface="Architects Daughter"/>
                <a:cs typeface="Architects Daughter"/>
                <a:sym typeface="Architects Daughter"/>
              </a:rPr>
              <a:t>¡MUY BIEN!</a:t>
            </a:r>
            <a:endParaRPr sz="8000" dirty="0">
              <a:latin typeface="Tempus Sans ITC" pitchFamily="82" charset="0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6" name="Shape 2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6379" y="260648"/>
            <a:ext cx="6921083" cy="511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16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8304" y="5589240"/>
            <a:ext cx="1733270" cy="1256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984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21"/>
          <p:cNvSpPr/>
          <p:nvPr/>
        </p:nvSpPr>
        <p:spPr>
          <a:xfrm>
            <a:off x="3071152" y="1704655"/>
            <a:ext cx="4669200" cy="3270900"/>
          </a:xfrm>
          <a:prstGeom prst="ellipse">
            <a:avLst/>
          </a:prstGeom>
          <a:solidFill>
            <a:srgbClr val="FF9900"/>
          </a:solidFill>
          <a:ln w="2857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hape 222"/>
          <p:cNvSpPr txBox="1"/>
          <p:nvPr/>
        </p:nvSpPr>
        <p:spPr>
          <a:xfrm>
            <a:off x="3733127" y="2348880"/>
            <a:ext cx="3494100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Intenta 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600" b="1" dirty="0">
                <a:solidFill>
                  <a:srgbClr val="783F04"/>
                </a:solidFill>
                <a:latin typeface="Chiller" pitchFamily="82" charset="0"/>
                <a:ea typeface="Freckle Face"/>
                <a:cs typeface="Freckle Face"/>
                <a:sym typeface="Freckle Face"/>
              </a:rPr>
              <a:t>de nuevo</a:t>
            </a:r>
            <a:endParaRPr sz="6600" b="1" dirty="0">
              <a:solidFill>
                <a:srgbClr val="783F04"/>
              </a:solidFill>
              <a:latin typeface="Chiller" pitchFamily="82" charset="0"/>
              <a:ea typeface="Freckle Face"/>
              <a:cs typeface="Freckle Face"/>
              <a:sym typeface="Freckle Face"/>
            </a:endParaRPr>
          </a:p>
        </p:txBody>
      </p:sp>
      <p:pic>
        <p:nvPicPr>
          <p:cNvPr id="6" name="Shape 2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2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07312" y="5504743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40055" y="0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5523534"/>
            <a:ext cx="2373200" cy="136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27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59835">
            <a:off x="148671" y="1704655"/>
            <a:ext cx="3919273" cy="2732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13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79512" y="-99392"/>
            <a:ext cx="8928992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s-CL" b="1" dirty="0" smtClean="0">
                <a:solidFill>
                  <a:srgbClr val="009999"/>
                </a:solidFill>
                <a:latin typeface="Century Gothic" pitchFamily="34" charset="0"/>
              </a:rPr>
              <a:t>Descubre la palabra </a:t>
            </a:r>
            <a:r>
              <a:rPr lang="es-CL" b="1" dirty="0">
                <a:solidFill>
                  <a:srgbClr val="009999"/>
                </a:solidFill>
                <a:latin typeface="Century Gothic" pitchFamily="34" charset="0"/>
              </a:rPr>
              <a:t>A</a:t>
            </a:r>
            <a:r>
              <a:rPr lang="es-CL" b="1" dirty="0" smtClean="0">
                <a:solidFill>
                  <a:srgbClr val="009999"/>
                </a:solidFill>
                <a:latin typeface="Century Gothic" pitchFamily="34" charset="0"/>
              </a:rPr>
              <a:t>l revés…</a:t>
            </a:r>
            <a:endParaRPr lang="es-CL" b="1" dirty="0">
              <a:solidFill>
                <a:srgbClr val="009999"/>
              </a:solidFill>
              <a:latin typeface="Century Gothic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907704" y="1556792"/>
            <a:ext cx="51845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8800" dirty="0">
                <a:solidFill>
                  <a:srgbClr val="00B050"/>
                </a:solidFill>
                <a:latin typeface="Jokerman" pitchFamily="82" charset="0"/>
              </a:rPr>
              <a:t>N</a:t>
            </a:r>
            <a:r>
              <a:rPr lang="es-CL" sz="8800" dirty="0" smtClean="0">
                <a:solidFill>
                  <a:srgbClr val="00B050"/>
                </a:solidFill>
                <a:latin typeface="Jokerman" pitchFamily="82" charset="0"/>
              </a:rPr>
              <a:t>O - MA</a:t>
            </a:r>
            <a:endParaRPr lang="es-CL" sz="8800" dirty="0">
              <a:solidFill>
                <a:srgbClr val="00B050"/>
              </a:solidFill>
              <a:latin typeface="Jokerman" pitchFamily="82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1559" y="3933056"/>
            <a:ext cx="2243737" cy="2226584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8 Rectángulo"/>
          <p:cNvSpPr/>
          <p:nvPr/>
        </p:nvSpPr>
        <p:spPr>
          <a:xfrm>
            <a:off x="3469450" y="3980421"/>
            <a:ext cx="2254678" cy="2184883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Rectángulo"/>
          <p:cNvSpPr/>
          <p:nvPr/>
        </p:nvSpPr>
        <p:spPr>
          <a:xfrm>
            <a:off x="6300192" y="3980421"/>
            <a:ext cx="2254678" cy="2184883"/>
          </a:xfrm>
          <a:prstGeom prst="rect">
            <a:avLst/>
          </a:prstGeom>
          <a:ln w="38100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Rectángulo redondeado"/>
          <p:cNvSpPr/>
          <p:nvPr/>
        </p:nvSpPr>
        <p:spPr>
          <a:xfrm>
            <a:off x="957044" y="6159640"/>
            <a:ext cx="1552765" cy="47667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latin typeface="Century Gothic" pitchFamily="34" charset="0"/>
              </a:rPr>
              <a:t> </a:t>
            </a:r>
            <a:endParaRPr lang="es-CL" sz="2400" b="1" dirty="0">
              <a:latin typeface="Century Gothic" pitchFamily="34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811323" y="6165304"/>
            <a:ext cx="1552765" cy="47667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latin typeface="Century Gothic" pitchFamily="34" charset="0"/>
              </a:rPr>
              <a:t> </a:t>
            </a:r>
            <a:endParaRPr lang="es-CL" sz="2400" b="1" dirty="0">
              <a:latin typeface="Century Gothic" pitchFamily="34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732240" y="6165304"/>
            <a:ext cx="1552765" cy="47667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latin typeface="Century Gothic" pitchFamily="34" charset="0"/>
              </a:rPr>
              <a:t> </a:t>
            </a:r>
            <a:endParaRPr lang="es-CL" sz="2400" b="1" dirty="0">
              <a:latin typeface="Century Gothic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98834" y="6159640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 smtClean="0">
                <a:latin typeface="Century Gothic" pitchFamily="34" charset="0"/>
              </a:rPr>
              <a:t>Mano</a:t>
            </a:r>
            <a:endParaRPr lang="es-CL" sz="2800" b="1" dirty="0">
              <a:latin typeface="Century Gothic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067944" y="6165304"/>
            <a:ext cx="1074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 smtClean="0">
                <a:latin typeface="Century Gothic" pitchFamily="34" charset="0"/>
              </a:rPr>
              <a:t>Sapo</a:t>
            </a:r>
            <a:endParaRPr lang="es-CL" sz="2800" b="1" dirty="0">
              <a:latin typeface="Century Gothic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948264" y="6146140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b="1" dirty="0" smtClean="0">
                <a:latin typeface="Century Gothic" pitchFamily="34" charset="0"/>
              </a:rPr>
              <a:t>Mono</a:t>
            </a:r>
            <a:endParaRPr lang="es-CL" sz="2800" b="1" dirty="0">
              <a:latin typeface="Century Gothic" pitchFamily="34" charset="0"/>
            </a:endParaRPr>
          </a:p>
        </p:txBody>
      </p:sp>
      <p:pic>
        <p:nvPicPr>
          <p:cNvPr id="17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71" y="3980421"/>
            <a:ext cx="2028455" cy="216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894" y="4077072"/>
            <a:ext cx="2059226" cy="200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Mono de dibujos animados colgando | Vector Premium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0" t="17458"/>
          <a:stretch/>
        </p:blipFill>
        <p:spPr bwMode="auto">
          <a:xfrm>
            <a:off x="6621213" y="3993353"/>
            <a:ext cx="1767211" cy="215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05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300</Words>
  <Application>Microsoft Office PowerPoint</Application>
  <PresentationFormat>Presentación en pantalla (4:3)</PresentationFormat>
  <Paragraphs>124</Paragraphs>
  <Slides>33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Presentación de PowerPoint</vt:lpstr>
      <vt:lpstr>Descubre la palabra Al revés…</vt:lpstr>
      <vt:lpstr>Descubre la palabra Al revés…</vt:lpstr>
      <vt:lpstr>Presentación de PowerPoint</vt:lpstr>
      <vt:lpstr>Presentación de PowerPoint</vt:lpstr>
      <vt:lpstr>Descubre la palabra Al revés…</vt:lpstr>
      <vt:lpstr>Presentación de PowerPoint</vt:lpstr>
      <vt:lpstr>Presentación de PowerPoint</vt:lpstr>
      <vt:lpstr>Descubre la palabra Al revés…</vt:lpstr>
      <vt:lpstr>Presentación de PowerPoint</vt:lpstr>
      <vt:lpstr>Presentación de PowerPoint</vt:lpstr>
      <vt:lpstr>Descubre la palabra Al revés…</vt:lpstr>
      <vt:lpstr>Presentación de PowerPoint</vt:lpstr>
      <vt:lpstr>Presentación de PowerPoint</vt:lpstr>
      <vt:lpstr>Descubre la palabra Al revés…</vt:lpstr>
      <vt:lpstr>Presentación de PowerPoint</vt:lpstr>
      <vt:lpstr>Presentación de PowerPoint</vt:lpstr>
      <vt:lpstr>Descubre la palabra Al revés…</vt:lpstr>
      <vt:lpstr>Presentación de PowerPoint</vt:lpstr>
      <vt:lpstr>Presentación de PowerPoint</vt:lpstr>
      <vt:lpstr>Descubre la palabra Al revés…</vt:lpstr>
      <vt:lpstr>Presentación de PowerPoint</vt:lpstr>
      <vt:lpstr>Presentación de PowerPoint</vt:lpstr>
      <vt:lpstr>Descubre la palabra Al revés…</vt:lpstr>
      <vt:lpstr>Presentación de PowerPoint</vt:lpstr>
      <vt:lpstr>Presentación de PowerPoint</vt:lpstr>
      <vt:lpstr>Descubre la palabra Al revés…</vt:lpstr>
      <vt:lpstr>Presentación de PowerPoint</vt:lpstr>
      <vt:lpstr>Presentación de PowerPoint</vt:lpstr>
      <vt:lpstr>Descubre la palabra Al revés…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 vaio</dc:creator>
  <cp:lastModifiedBy>pc vaio</cp:lastModifiedBy>
  <cp:revision>20</cp:revision>
  <dcterms:created xsi:type="dcterms:W3CDTF">2020-05-01T19:53:39Z</dcterms:created>
  <dcterms:modified xsi:type="dcterms:W3CDTF">2020-05-02T03:07:09Z</dcterms:modified>
</cp:coreProperties>
</file>