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Default ContentType="application/x-fontdata" Extension="fntdata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7" r:id="rId3"/>
    <p:sldId id="288" r:id="rId4"/>
    <p:sldId id="286" r:id="rId5"/>
    <p:sldId id="257" r:id="rId6"/>
    <p:sldId id="289" r:id="rId7"/>
    <p:sldId id="290" r:id="rId8"/>
    <p:sldId id="291" r:id="rId9"/>
    <p:sldId id="292" r:id="rId10"/>
    <p:sldId id="293" r:id="rId11"/>
    <p:sldId id="280" r:id="rId12"/>
  </p:sldIdLst>
  <p:sldSz cx="9144000" cy="5143500" type="screen16x9"/>
  <p:notesSz cx="6858000" cy="9144000"/>
  <p:embeddedFontLst>
    <p:embeddedFont>
      <p:font typeface="Nixie One" charset="0"/>
      <p:regular r:id="rId14"/>
    </p:embeddedFont>
    <p:embeddedFont>
      <p:font typeface="Varela Round" charset="-79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C3A377B-3DFE-43DE-86DC-47E74619DE54}">
  <a:tblStyle styleId="{9C3A377B-3DFE-43DE-86DC-47E74619DE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85" autoAdjust="0"/>
    <p:restoredTop sz="94660"/>
  </p:normalViewPr>
  <p:slideViewPr>
    <p:cSldViewPr>
      <p:cViewPr>
        <p:scale>
          <a:sx n="80" d="100"/>
          <a:sy n="80" d="100"/>
        </p:scale>
        <p:origin x="-360" y="-8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7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groups/164714648051533/" TargetMode="External"/><Relationship Id="rId4" Type="http://schemas.openxmlformats.org/officeDocument/2006/relationships/hyperlink" Target="mailto:lorena.ureta@laprovidenciarecoleta.c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4.jpeg" Type="http://schemas.openxmlformats.org/officeDocument/2006/relationships/image"/><Relationship Id="rId5" Target="../media/image3.jpeg" Type="http://schemas.openxmlformats.org/officeDocument/2006/relationships/image"/><Relationship Id="rId4" Target="../media/image1.pn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b="1" dirty="0" smtClean="0"/>
              <a:t>Estrategias de  multiplicación </a:t>
            </a:r>
            <a:endParaRPr b="1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1571604" y="285734"/>
            <a:ext cx="5275263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	</a:t>
            </a:r>
            <a:r>
              <a:rPr lang="en" sz="3000" b="1" dirty="0" smtClean="0"/>
              <a:t>Actividad  4: </a:t>
            </a:r>
            <a:endParaRPr sz="3000" b="1"/>
          </a:p>
        </p:txBody>
      </p:sp>
      <p:sp>
        <p:nvSpPr>
          <p:cNvPr id="201" name="Google Shape;201;p14"/>
          <p:cNvSpPr txBox="1"/>
          <p:nvPr/>
        </p:nvSpPr>
        <p:spPr>
          <a:xfrm>
            <a:off x="928662" y="2357436"/>
            <a:ext cx="7429552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72 • 90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25 • 40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34 • 70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19 • 12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65 • 44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38 • 72 =  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99 • 95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91 • 85 =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929322" y="1357304"/>
            <a:ext cx="2928958" cy="50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Copia y resuelve en tu cuaderno</a:t>
            </a: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</a:t>
            </a:r>
            <a:endParaRPr lang="en" sz="2000" b="1" dirty="0" smtClean="0">
              <a:solidFill>
                <a:schemeClr val="accent1">
                  <a:lumMod val="75000"/>
                </a:schemeClr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Google Shape;201;p14"/>
          <p:cNvSpPr txBox="1"/>
          <p:nvPr/>
        </p:nvSpPr>
        <p:spPr>
          <a:xfrm>
            <a:off x="785786" y="1785932"/>
            <a:ext cx="7429552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Resuelve cada multiplicación siguiendo los pasos anteriores:</a:t>
            </a:r>
          </a:p>
        </p:txBody>
      </p:sp>
      <p:pic>
        <p:nvPicPr>
          <p:cNvPr id="1026" name="Picture 2" descr="C:\Users\MEDIACION ESCOLAR\Desktop\IMAGENES SIN FONDO PAL PPT\carita escribiend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1381125" cy="1516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>
            <a:spLocks noGrp="1"/>
          </p:cNvSpPr>
          <p:nvPr>
            <p:ph type="ctrTitle" idx="4294967295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¿dudas?</a:t>
            </a:r>
            <a:endParaRPr sz="4800"/>
          </a:p>
        </p:txBody>
      </p:sp>
      <p:sp>
        <p:nvSpPr>
          <p:cNvPr id="437" name="Google Shape;437;p3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/>
          </a:p>
        </p:txBody>
      </p:sp>
      <p:pic>
        <p:nvPicPr>
          <p:cNvPr id="7" name="6 Imagen" descr="https://o.remove.bg/downloads/a3191935-fa8c-4fed-8deb-fcc7a882f30d/EMOJI_DUDAS-removebg-preview.png"/>
          <p:cNvPicPr/>
          <p:nvPr/>
        </p:nvPicPr>
        <p:blipFill>
          <a:blip r:embed="rId3"/>
          <a:srcRect l="4590" r="5044"/>
          <a:stretch>
            <a:fillRect/>
          </a:stretch>
        </p:blipFill>
        <p:spPr bwMode="auto">
          <a:xfrm>
            <a:off x="2714612" y="1714494"/>
            <a:ext cx="3655659" cy="17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CuadroTexto"/>
          <p:cNvSpPr txBox="1"/>
          <p:nvPr/>
        </p:nvSpPr>
        <p:spPr>
          <a:xfrm>
            <a:off x="1928794" y="3857634"/>
            <a:ext cx="534633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dirty="0" smtClean="0"/>
              <a:t>Correo : </a:t>
            </a:r>
            <a:r>
              <a:rPr lang="es-MX" dirty="0" smtClean="0">
                <a:hlinkClick r:id="rId4"/>
              </a:rPr>
              <a:t>lorena.ureta@laprovidenciarecoleta.cl</a:t>
            </a:r>
            <a:endParaRPr lang="es-MX" dirty="0" smtClean="0"/>
          </a:p>
          <a:p>
            <a:pPr algn="just"/>
            <a:r>
              <a:rPr lang="es-MX" dirty="0" err="1" smtClean="0"/>
              <a:t>Facebook</a:t>
            </a:r>
            <a:r>
              <a:rPr lang="es-MX" dirty="0" smtClean="0"/>
              <a:t>: </a:t>
            </a:r>
            <a:r>
              <a:rPr lang="es-ES" dirty="0" smtClean="0">
                <a:hlinkClick r:id="rId5"/>
              </a:rPr>
              <a:t>https://www.facebook.com/groups/164714648051533/</a:t>
            </a:r>
            <a:endParaRPr lang="es-ES" dirty="0" smtClean="0"/>
          </a:p>
          <a:p>
            <a:pPr algn="just"/>
            <a:r>
              <a:rPr lang="es-MX" dirty="0" err="1" smtClean="0"/>
              <a:t>Whatsapp</a:t>
            </a:r>
            <a:r>
              <a:rPr lang="es-MX" dirty="0" smtClean="0"/>
              <a:t>: +56937718271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 idx="4294967295"/>
          </p:nvPr>
        </p:nvSpPr>
        <p:spPr>
          <a:xfrm>
            <a:off x="1357290" y="1500180"/>
            <a:ext cx="6715172" cy="1428760"/>
          </a:xfrm>
        </p:spPr>
        <p:txBody>
          <a:bodyPr/>
          <a:lstStyle/>
          <a:p>
            <a:pPr algn="l"/>
            <a:r>
              <a:rPr lang="es-MX" sz="2800" b="1" u="sng" dirty="0" smtClean="0"/>
              <a:t>Objetivo</a:t>
            </a:r>
            <a:r>
              <a:rPr lang="es-MX" sz="2800" b="1" dirty="0" smtClean="0"/>
              <a:t>: </a:t>
            </a:r>
            <a:r>
              <a:rPr lang="es-MX" sz="2800" b="1" dirty="0" smtClean="0"/>
              <a:t/>
            </a:r>
            <a:br>
              <a:rPr lang="es-MX" sz="2800" b="1" dirty="0" smtClean="0"/>
            </a:br>
            <a:r>
              <a:rPr lang="es-MX" sz="2800" b="1" dirty="0" smtClean="0"/>
              <a:t/>
            </a:r>
            <a:br>
              <a:rPr lang="es-MX" sz="2800" b="1" dirty="0" smtClean="0"/>
            </a:br>
            <a:r>
              <a:rPr lang="es-MX" sz="2800" b="1" dirty="0" smtClean="0"/>
              <a:t>Aplicar estrategias de multiplicación</a:t>
            </a:r>
            <a:endParaRPr lang="es-ES" sz="2800" b="1" dirty="0"/>
          </a:p>
        </p:txBody>
      </p:sp>
      <p:pic>
        <p:nvPicPr>
          <p:cNvPr id="5" name="4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201" name="Google Shape;201;p14"/>
          <p:cNvSpPr txBox="1"/>
          <p:nvPr/>
        </p:nvSpPr>
        <p:spPr>
          <a:xfrm>
            <a:off x="2143108" y="1428742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657958" y="1730550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9 CuadroTexto"/>
          <p:cNvSpPr txBox="1"/>
          <p:nvPr/>
        </p:nvSpPr>
        <p:spPr>
          <a:xfrm>
            <a:off x="1714481" y="1714494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endParaRPr lang="es-ES" dirty="0"/>
          </a:p>
        </p:txBody>
      </p:sp>
      <p:sp>
        <p:nvSpPr>
          <p:cNvPr id="11" name="Google Shape;201;p14"/>
          <p:cNvSpPr txBox="1"/>
          <p:nvPr/>
        </p:nvSpPr>
        <p:spPr>
          <a:xfrm>
            <a:off x="928662" y="1500180"/>
            <a:ext cx="6858048" cy="28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Varela Round" charset="-79"/>
                <a:cs typeface="Varela Round" charset="-79"/>
              </a:rPr>
              <a:t> Si </a:t>
            </a:r>
            <a:r>
              <a:rPr lang="es-MX" dirty="0" smtClean="0">
                <a:latin typeface="Varela Round" charset="-79"/>
                <a:cs typeface="Varela Round" charset="-79"/>
              </a:rPr>
              <a:t>multiplicas un número por 10 puedes agregar un cero a la derecha de éste y así obtendrás el producto.</a:t>
            </a:r>
          </a:p>
          <a:p>
            <a:r>
              <a:rPr lang="es-MX" i="1" dirty="0" smtClean="0">
                <a:latin typeface="Varela Round" charset="-79"/>
                <a:cs typeface="Varela Round" charset="-79"/>
              </a:rPr>
              <a:t>Ejemplo:  6 • 1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</a:t>
            </a:r>
            <a:r>
              <a:rPr lang="es-MX" i="1" dirty="0" smtClean="0">
                <a:latin typeface="Varela Round" charset="-79"/>
                <a:cs typeface="Varela Round" charset="-79"/>
              </a:rPr>
              <a:t> = </a:t>
            </a:r>
            <a:r>
              <a:rPr lang="es-MX" i="1" dirty="0" smtClean="0">
                <a:latin typeface="Varela Round" charset="-79"/>
                <a:cs typeface="Varela Round" charset="-79"/>
              </a:rPr>
              <a:t>6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</a:t>
            </a:r>
          </a:p>
          <a:p>
            <a:endParaRPr lang="es-MX" dirty="0" smtClean="0">
              <a:latin typeface="Varela Round" charset="-79"/>
              <a:cs typeface="Varela Round" charset="-79"/>
            </a:endParaRP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Varela Round" charset="-79"/>
                <a:cs typeface="Varela Round" charset="-79"/>
              </a:rPr>
              <a:t>Si multiplicas un número por </a:t>
            </a:r>
            <a:r>
              <a:rPr lang="es-MX" dirty="0" smtClean="0">
                <a:latin typeface="Varela Round" charset="-79"/>
                <a:cs typeface="Varela Round" charset="-79"/>
              </a:rPr>
              <a:t>100 </a:t>
            </a:r>
            <a:r>
              <a:rPr lang="es-MX" dirty="0" smtClean="0">
                <a:latin typeface="Varela Round" charset="-79"/>
                <a:cs typeface="Varela Round" charset="-79"/>
              </a:rPr>
              <a:t>puedes agregar un cero a la derecha de éste y así obtendrás el producto.</a:t>
            </a:r>
          </a:p>
          <a:p>
            <a:r>
              <a:rPr lang="es-MX" i="1" dirty="0" smtClean="0">
                <a:latin typeface="Varela Round" charset="-79"/>
                <a:cs typeface="Varela Round" charset="-79"/>
              </a:rPr>
              <a:t>Ejemplo:  </a:t>
            </a:r>
            <a:r>
              <a:rPr lang="es-MX" i="1" dirty="0" smtClean="0">
                <a:latin typeface="Varela Round" charset="-79"/>
                <a:cs typeface="Varela Round" charset="-79"/>
              </a:rPr>
              <a:t>9 </a:t>
            </a:r>
            <a:r>
              <a:rPr lang="es-MX" i="1" dirty="0" smtClean="0">
                <a:latin typeface="Varela Round" charset="-79"/>
                <a:cs typeface="Varela Round" charset="-79"/>
              </a:rPr>
              <a:t>• </a:t>
            </a:r>
            <a:r>
              <a:rPr lang="es-MX" i="1" dirty="0" smtClean="0">
                <a:latin typeface="Varela Round" charset="-79"/>
                <a:cs typeface="Varela Round" charset="-79"/>
              </a:rPr>
              <a:t>1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00</a:t>
            </a:r>
            <a:r>
              <a:rPr lang="es-MX" i="1" dirty="0" smtClean="0">
                <a:latin typeface="Varela Round" charset="-79"/>
                <a:cs typeface="Varela Round" charset="-79"/>
              </a:rPr>
              <a:t> </a:t>
            </a:r>
            <a:r>
              <a:rPr lang="es-MX" i="1" dirty="0" smtClean="0">
                <a:latin typeface="Varela Round" charset="-79"/>
                <a:cs typeface="Varela Round" charset="-79"/>
              </a:rPr>
              <a:t>= </a:t>
            </a:r>
            <a:r>
              <a:rPr lang="es-MX" i="1" dirty="0" smtClean="0">
                <a:latin typeface="Varela Round" charset="-79"/>
                <a:cs typeface="Varela Round" charset="-79"/>
              </a:rPr>
              <a:t>9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00</a:t>
            </a:r>
          </a:p>
          <a:p>
            <a:endParaRPr lang="es-MX" dirty="0" smtClean="0">
              <a:latin typeface="Varela Round" charset="-79"/>
              <a:cs typeface="Varela Round" charset="-79"/>
            </a:endParaRP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Varela Round" charset="-79"/>
                <a:cs typeface="Varela Round" charset="-79"/>
              </a:rPr>
              <a:t>Si multiplicas un número por </a:t>
            </a:r>
            <a:r>
              <a:rPr lang="es-MX" dirty="0" smtClean="0">
                <a:latin typeface="Varela Round" charset="-79"/>
                <a:cs typeface="Varela Round" charset="-79"/>
              </a:rPr>
              <a:t>1.000 </a:t>
            </a:r>
            <a:r>
              <a:rPr lang="es-MX" dirty="0" smtClean="0">
                <a:latin typeface="Varela Round" charset="-79"/>
                <a:cs typeface="Varela Round" charset="-79"/>
              </a:rPr>
              <a:t>puedes agregar un cero a la derecha de éste y así obtendrás el producto.</a:t>
            </a:r>
          </a:p>
          <a:p>
            <a:r>
              <a:rPr lang="es-MX" i="1" dirty="0" smtClean="0">
                <a:latin typeface="Varela Round" charset="-79"/>
                <a:cs typeface="Varela Round" charset="-79"/>
              </a:rPr>
              <a:t>Ejemplo:  </a:t>
            </a:r>
            <a:r>
              <a:rPr lang="es-MX" i="1" dirty="0" smtClean="0">
                <a:latin typeface="Varela Round" charset="-79"/>
                <a:cs typeface="Varela Round" charset="-79"/>
              </a:rPr>
              <a:t>4 </a:t>
            </a:r>
            <a:r>
              <a:rPr lang="es-MX" i="1" dirty="0" smtClean="0">
                <a:latin typeface="Varela Round" charset="-79"/>
                <a:cs typeface="Varela Round" charset="-79"/>
              </a:rPr>
              <a:t>• </a:t>
            </a:r>
            <a:r>
              <a:rPr lang="es-MX" i="1" dirty="0" smtClean="0">
                <a:latin typeface="Varela Round" charset="-79"/>
                <a:cs typeface="Varela Round" charset="-79"/>
              </a:rPr>
              <a:t>1.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000</a:t>
            </a:r>
            <a:r>
              <a:rPr lang="es-MX" i="1" dirty="0" smtClean="0">
                <a:latin typeface="Varela Round" charset="-79"/>
                <a:cs typeface="Varela Round" charset="-79"/>
              </a:rPr>
              <a:t> </a:t>
            </a:r>
            <a:r>
              <a:rPr lang="es-MX" i="1" dirty="0" smtClean="0">
                <a:latin typeface="Varela Round" charset="-79"/>
                <a:cs typeface="Varela Round" charset="-79"/>
              </a:rPr>
              <a:t>= </a:t>
            </a:r>
            <a:r>
              <a:rPr lang="es-MX" i="1" dirty="0" smtClean="0">
                <a:latin typeface="Varela Round" charset="-79"/>
                <a:cs typeface="Varela Round" charset="-79"/>
              </a:rPr>
              <a:t>4.</a:t>
            </a:r>
            <a:r>
              <a:rPr lang="es-MX" i="1" dirty="0" smtClean="0">
                <a:solidFill>
                  <a:srgbClr val="FF0000"/>
                </a:solidFill>
                <a:latin typeface="Varela Round" charset="-79"/>
                <a:cs typeface="Varela Round" charset="-79"/>
              </a:rPr>
              <a:t>000</a:t>
            </a:r>
            <a:endParaRPr lang="es-MX" i="1" dirty="0" smtClean="0">
              <a:solidFill>
                <a:srgbClr val="FF0000"/>
              </a:solidFill>
              <a:latin typeface="Varela Round" charset="-79"/>
              <a:cs typeface="Varela Round" charset="-79"/>
            </a:endParaRPr>
          </a:p>
          <a:p>
            <a:endParaRPr lang="es-MX" dirty="0" smtClean="0">
              <a:latin typeface="Varela Round" charset="-79"/>
              <a:cs typeface="Varela Round" charset="-79"/>
            </a:endParaRPr>
          </a:p>
          <a:p>
            <a:pPr>
              <a:buFont typeface="Wingdings" pitchFamily="2" charset="2"/>
              <a:buChar char="v"/>
            </a:pPr>
            <a:endParaRPr lang="es-MX" dirty="0" smtClean="0">
              <a:latin typeface="Varela Round" charset="-79"/>
              <a:cs typeface="Varela Round" charset="-79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 charset="-79"/>
                <a:ea typeface="Varela Round"/>
                <a:cs typeface="Varela Round" charset="-79"/>
                <a:sym typeface="Varela Round"/>
              </a:rPr>
              <a:t> </a:t>
            </a:r>
            <a:endParaRPr lang="es-MX" dirty="0" smtClean="0">
              <a:solidFill>
                <a:srgbClr val="617A86"/>
              </a:solidFill>
              <a:latin typeface="Varela Round" charset="-79"/>
              <a:ea typeface="Varela Round"/>
              <a:cs typeface="Varela Round" charset="-79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 charset="-79"/>
              <a:ea typeface="Varela Round"/>
              <a:cs typeface="Varela Round" charset="-79"/>
              <a:sym typeface="Varela Round"/>
            </a:endParaRPr>
          </a:p>
        </p:txBody>
      </p:sp>
      <p:sp>
        <p:nvSpPr>
          <p:cNvPr id="12" name="Google Shape;200;p14"/>
          <p:cNvSpPr txBox="1">
            <a:spLocks/>
          </p:cNvSpPr>
          <p:nvPr/>
        </p:nvSpPr>
        <p:spPr>
          <a:xfrm>
            <a:off x="1000100" y="500048"/>
            <a:ext cx="635793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Multiplicación por decenas, centenas y unidades de mil</a:t>
            </a:r>
            <a:endParaRPr kumimoji="0" lang="es-MX" sz="3000" b="1" i="0" u="none" strike="noStrike" kern="0" cap="none" spc="0" normalizeH="0" baseline="0" noProof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Nixie One"/>
              <a:ea typeface="Nixie One"/>
              <a:cs typeface="Nixie One"/>
              <a:sym typeface="Nixie On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1571604" y="285734"/>
            <a:ext cx="5275263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	</a:t>
            </a:r>
            <a:r>
              <a:rPr lang="en" sz="3000" b="1" dirty="0" smtClean="0"/>
              <a:t>Actividad  1: </a:t>
            </a:r>
            <a:endParaRPr sz="3000" b="1"/>
          </a:p>
        </p:txBody>
      </p:sp>
      <p:sp>
        <p:nvSpPr>
          <p:cNvPr id="201" name="Google Shape;201;p14"/>
          <p:cNvSpPr txBox="1"/>
          <p:nvPr/>
        </p:nvSpPr>
        <p:spPr>
          <a:xfrm>
            <a:off x="928662" y="2357436"/>
            <a:ext cx="7429552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60 • 10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27 • 100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135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• 10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487 • 1.000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9.670 • 100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503 • 10 =  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5.346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• 1.000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18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• 1.000 =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929322" y="1214428"/>
            <a:ext cx="2928958" cy="50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Copia y resuelve en tu cuaderno</a:t>
            </a: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</a:t>
            </a:r>
            <a:endParaRPr lang="en" sz="2000" b="1" dirty="0" smtClean="0">
              <a:solidFill>
                <a:schemeClr val="accent1">
                  <a:lumMod val="75000"/>
                </a:schemeClr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Google Shape;201;p14"/>
          <p:cNvSpPr txBox="1"/>
          <p:nvPr/>
        </p:nvSpPr>
        <p:spPr>
          <a:xfrm>
            <a:off x="785786" y="1785932"/>
            <a:ext cx="7429552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Calcula el producto en cada multiplicación:</a:t>
            </a:r>
          </a:p>
        </p:txBody>
      </p:sp>
      <p:pic>
        <p:nvPicPr>
          <p:cNvPr id="1026" name="Picture 2" descr="C:\Users\MEDIACION ESCOLAR\Desktop\IMAGENES SIN FONDO PAL PPT\carita escribiend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1147852" cy="12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201" name="Google Shape;201;p14"/>
          <p:cNvSpPr txBox="1"/>
          <p:nvPr/>
        </p:nvSpPr>
        <p:spPr>
          <a:xfrm>
            <a:off x="2143108" y="1428742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657958" y="1730550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9 CuadroTexto"/>
          <p:cNvSpPr txBox="1"/>
          <p:nvPr/>
        </p:nvSpPr>
        <p:spPr>
          <a:xfrm>
            <a:off x="1714481" y="1714494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endParaRPr lang="es-ES" dirty="0"/>
          </a:p>
        </p:txBody>
      </p:sp>
      <p:sp>
        <p:nvSpPr>
          <p:cNvPr id="12" name="Google Shape;201;p14"/>
          <p:cNvSpPr txBox="1"/>
          <p:nvPr/>
        </p:nvSpPr>
        <p:spPr>
          <a:xfrm>
            <a:off x="214282" y="1285866"/>
            <a:ext cx="4857784" cy="321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La estrategia consiste en descomponer uno de los factores para luego multiplicar por 10, 100 o 1.000.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Ejemplo: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31 • 500 = 31 • 5 centenas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 31 • 500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(31 • 5) • 100 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   155    • 100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      15.500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lvl="0">
              <a:spcBef>
                <a:spcPts val="600"/>
              </a:spcBef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" name="Google Shape;201;p14"/>
          <p:cNvSpPr txBox="1"/>
          <p:nvPr/>
        </p:nvSpPr>
        <p:spPr>
          <a:xfrm>
            <a:off x="6929454" y="1571618"/>
            <a:ext cx="2000264" cy="242889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u="sng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Datos</a:t>
            </a: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: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Cuando multiplicas un número por 600 es equivalente a que lo multipliques por 6 y luego por 100.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endParaRPr lang="es-MX" sz="1100" i="1" dirty="0" smtClean="0">
              <a:solidFill>
                <a:srgbClr val="7030A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Cuando multiplicas un número por 3.000 es equivalente a que lo multipliques por 3 y luego por 1.000</a:t>
            </a:r>
            <a:endParaRPr lang="es-MX" sz="1100" i="1" dirty="0" smtClean="0">
              <a:solidFill>
                <a:srgbClr val="7030A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5" name="14 Llamada con línea 1"/>
          <p:cNvSpPr/>
          <p:nvPr/>
        </p:nvSpPr>
        <p:spPr>
          <a:xfrm>
            <a:off x="3357554" y="2000246"/>
            <a:ext cx="2928958" cy="1000132"/>
          </a:xfrm>
          <a:prstGeom prst="borderCallout1">
            <a:avLst>
              <a:gd name="adj1" fmla="val 80411"/>
              <a:gd name="adj2" fmla="val -138"/>
              <a:gd name="adj3" fmla="val 104989"/>
              <a:gd name="adj4" fmla="val -4215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latin typeface="Varela Round" charset="-79"/>
                <a:cs typeface="Varela Round" charset="-79"/>
              </a:rPr>
              <a:t>Primero descomponemos el 500, que  </a:t>
            </a:r>
            <a:r>
              <a:rPr lang="es-MX" dirty="0" smtClean="0">
                <a:latin typeface="Varela Round" charset="-79"/>
                <a:cs typeface="Varela Round" charset="-79"/>
              </a:rPr>
              <a:t>equivale </a:t>
            </a:r>
            <a:r>
              <a:rPr lang="es-MX" dirty="0" smtClean="0">
                <a:latin typeface="Varela Round" charset="-79"/>
                <a:cs typeface="Varela Round" charset="-79"/>
              </a:rPr>
              <a:t>a 5 centenas  y también se puede representar como 5 • 100</a:t>
            </a:r>
            <a:endParaRPr lang="es-ES" dirty="0">
              <a:latin typeface="Varela Round" charset="-79"/>
              <a:cs typeface="Varela Round" charset="-79"/>
            </a:endParaRPr>
          </a:p>
        </p:txBody>
      </p:sp>
      <p:sp>
        <p:nvSpPr>
          <p:cNvPr id="16" name="15 Llamada con línea 1"/>
          <p:cNvSpPr/>
          <p:nvPr/>
        </p:nvSpPr>
        <p:spPr>
          <a:xfrm>
            <a:off x="3357554" y="3071816"/>
            <a:ext cx="2786082" cy="1000132"/>
          </a:xfrm>
          <a:prstGeom prst="borderCallout1">
            <a:avLst>
              <a:gd name="adj1" fmla="val 47454"/>
              <a:gd name="adj2" fmla="val 243"/>
              <a:gd name="adj3" fmla="val 42265"/>
              <a:gd name="adj4" fmla="val -3587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dirty="0" smtClean="0"/>
              <a:t>Luego asociamos el 31 con el 5 y los multiplicamos, dejando el 100 para el final.</a:t>
            </a:r>
            <a:endParaRPr lang="es-ES" dirty="0"/>
          </a:p>
        </p:txBody>
      </p:sp>
      <p:sp>
        <p:nvSpPr>
          <p:cNvPr id="17" name="16 Llamada con línea 1"/>
          <p:cNvSpPr/>
          <p:nvPr/>
        </p:nvSpPr>
        <p:spPr>
          <a:xfrm>
            <a:off x="3357554" y="4143368"/>
            <a:ext cx="2786082" cy="857274"/>
          </a:xfrm>
          <a:prstGeom prst="borderCallout1">
            <a:avLst>
              <a:gd name="adj1" fmla="val 47454"/>
              <a:gd name="adj2" fmla="val -519"/>
              <a:gd name="adj3" fmla="val -14398"/>
              <a:gd name="adj4" fmla="val -3931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dirty="0" smtClean="0"/>
              <a:t>Finalmente al 155 le agregamos los 2 ceros del 100</a:t>
            </a:r>
            <a:endParaRPr lang="es-ES" dirty="0"/>
          </a:p>
        </p:txBody>
      </p:sp>
      <p:sp>
        <p:nvSpPr>
          <p:cNvPr id="18" name="Google Shape;200;p14"/>
          <p:cNvSpPr txBox="1">
            <a:spLocks/>
          </p:cNvSpPr>
          <p:nvPr/>
        </p:nvSpPr>
        <p:spPr>
          <a:xfrm>
            <a:off x="785786" y="428610"/>
            <a:ext cx="7429552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Descomposición para multiplicar  por decenas, centenas y unidades de mil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Nixie One"/>
              <a:ea typeface="Nixie One"/>
              <a:cs typeface="Nixie One"/>
              <a:sym typeface="Nixie One"/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 rot="5400000">
            <a:off x="1535885" y="3250411"/>
            <a:ext cx="28575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rot="16200000" flipH="1">
            <a:off x="1750199" y="3178973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1571604" y="285734"/>
            <a:ext cx="5275263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	</a:t>
            </a:r>
            <a:r>
              <a:rPr lang="en" sz="3000" b="1" dirty="0" smtClean="0"/>
              <a:t>Actividad  2: </a:t>
            </a:r>
            <a:endParaRPr sz="3000" b="1"/>
          </a:p>
        </p:txBody>
      </p:sp>
      <p:sp>
        <p:nvSpPr>
          <p:cNvPr id="201" name="Google Shape;201;p14"/>
          <p:cNvSpPr txBox="1"/>
          <p:nvPr/>
        </p:nvSpPr>
        <p:spPr>
          <a:xfrm>
            <a:off x="928662" y="2357436"/>
            <a:ext cx="7429552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81 • 500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7 • 200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58 • 600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25 • 5.000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321 • 400 =</a:t>
            </a:r>
          </a:p>
          <a:p>
            <a:pPr marL="342900" lvl="0" indent="-342900">
              <a:spcBef>
                <a:spcPts val="600"/>
              </a:spcBef>
              <a:buFont typeface="+mj-lt"/>
              <a:buAutoNum type="alphaLcPeriod"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250 • 8.000 =  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929322" y="1142990"/>
            <a:ext cx="2928958" cy="50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Copia y resuelve en tu cuaderno</a:t>
            </a: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</a:t>
            </a:r>
            <a:endParaRPr lang="en" sz="2000" b="1" dirty="0" smtClean="0">
              <a:solidFill>
                <a:schemeClr val="accent1">
                  <a:lumMod val="75000"/>
                </a:schemeClr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Google Shape;201;p14"/>
          <p:cNvSpPr txBox="1"/>
          <p:nvPr/>
        </p:nvSpPr>
        <p:spPr>
          <a:xfrm>
            <a:off x="785786" y="1785932"/>
            <a:ext cx="7429552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Calcula el producto en cada caso:</a:t>
            </a:r>
          </a:p>
        </p:txBody>
      </p:sp>
      <p:pic>
        <p:nvPicPr>
          <p:cNvPr id="1026" name="Picture 2" descr="C:\Users\MEDIACION ESCOLAR\Desktop\IMAGENES SIN FONDO PAL PPT\carita escribiend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1147852" cy="12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928662" y="285734"/>
            <a:ext cx="6357937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000" b="1" dirty="0" smtClean="0"/>
              <a:t>D</a:t>
            </a:r>
            <a:r>
              <a:rPr lang="en" sz="3000" b="1" dirty="0" smtClean="0"/>
              <a:t>oblar y dividir por 2</a:t>
            </a:r>
            <a:endParaRPr sz="3000" b="1"/>
          </a:p>
        </p:txBody>
      </p:sp>
      <p:sp>
        <p:nvSpPr>
          <p:cNvPr id="201" name="Google Shape;201;p14"/>
          <p:cNvSpPr txBox="1"/>
          <p:nvPr/>
        </p:nvSpPr>
        <p:spPr>
          <a:xfrm>
            <a:off x="2143108" y="1428742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657958" y="1730550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Google Shape;201;p14"/>
          <p:cNvSpPr txBox="1"/>
          <p:nvPr/>
        </p:nvSpPr>
        <p:spPr>
          <a:xfrm>
            <a:off x="2285984" y="1142990"/>
            <a:ext cx="3214710" cy="371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Para calcular el producto de 36 • 15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36  •  15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18  •  30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9  •  60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</a:pP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lvl="0">
              <a:spcBef>
                <a:spcPts val="600"/>
              </a:spcBef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36 • 15 =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18 </a:t>
            </a: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• 30 = 9 • 60 = 540</a:t>
            </a:r>
            <a:endParaRPr lang="es-MX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" name="Google Shape;201;p14"/>
          <p:cNvSpPr txBox="1"/>
          <p:nvPr/>
        </p:nvSpPr>
        <p:spPr>
          <a:xfrm>
            <a:off x="6929454" y="1571618"/>
            <a:ext cx="2000264" cy="242889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u="sng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Datos</a:t>
            </a: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: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La estrategia consiste en multiplicar por 2 (doblar) uno de los factores y dividir por 2 o la mitad del otro factor.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endParaRPr lang="es-MX" sz="1100" i="1" dirty="0" smtClean="0">
              <a:solidFill>
                <a:srgbClr val="7030A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sz="1100" i="1" dirty="0" smtClean="0">
                <a:solidFill>
                  <a:srgbClr val="7030A0"/>
                </a:solidFill>
                <a:latin typeface="Varela Round"/>
                <a:ea typeface="Varela Round"/>
                <a:cs typeface="Varela Round"/>
                <a:sym typeface="Varela Round"/>
              </a:rPr>
              <a:t>Puedes doblar y dividir por 2 en forma sucesiva.</a:t>
            </a:r>
            <a:endParaRPr lang="es-MX" sz="1100" i="1" dirty="0" smtClean="0">
              <a:solidFill>
                <a:srgbClr val="7030A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4" name="13 Llamada de flecha a la derecha"/>
          <p:cNvSpPr/>
          <p:nvPr/>
        </p:nvSpPr>
        <p:spPr>
          <a:xfrm>
            <a:off x="142844" y="2143122"/>
            <a:ext cx="2428892" cy="571504"/>
          </a:xfrm>
          <a:prstGeom prst="rightArrowCallout">
            <a:avLst>
              <a:gd name="adj1" fmla="val 39884"/>
              <a:gd name="adj2" fmla="val 25000"/>
              <a:gd name="adj3" fmla="val 25000"/>
              <a:gd name="adj4" fmla="val 8226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Divide por 2</a:t>
            </a:r>
          </a:p>
          <a:p>
            <a:pPr algn="ctr"/>
            <a:r>
              <a:rPr lang="es-MX" dirty="0" smtClean="0"/>
              <a:t>(La mitad del número)</a:t>
            </a:r>
            <a:endParaRPr lang="es-ES" dirty="0"/>
          </a:p>
        </p:txBody>
      </p:sp>
      <p:sp>
        <p:nvSpPr>
          <p:cNvPr id="18" name="17 Llamada de flecha a la derecha"/>
          <p:cNvSpPr/>
          <p:nvPr/>
        </p:nvSpPr>
        <p:spPr>
          <a:xfrm>
            <a:off x="142844" y="3000378"/>
            <a:ext cx="2428892" cy="571504"/>
          </a:xfrm>
          <a:prstGeom prst="rightArrowCallout">
            <a:avLst>
              <a:gd name="adj1" fmla="val 39884"/>
              <a:gd name="adj2" fmla="val 25000"/>
              <a:gd name="adj3" fmla="val 25000"/>
              <a:gd name="adj4" fmla="val 8226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Divide por 2</a:t>
            </a:r>
          </a:p>
          <a:p>
            <a:pPr algn="ctr"/>
            <a:r>
              <a:rPr lang="es-MX" dirty="0" smtClean="0"/>
              <a:t>(La mitad del número)</a:t>
            </a:r>
            <a:endParaRPr lang="es-ES" dirty="0"/>
          </a:p>
        </p:txBody>
      </p:sp>
      <p:sp>
        <p:nvSpPr>
          <p:cNvPr id="19" name="18 Llamada de flecha a la izquierda"/>
          <p:cNvSpPr/>
          <p:nvPr/>
        </p:nvSpPr>
        <p:spPr>
          <a:xfrm>
            <a:off x="3643306" y="2143122"/>
            <a:ext cx="2571768" cy="571504"/>
          </a:xfrm>
          <a:prstGeom prst="leftArrowCallout">
            <a:avLst>
              <a:gd name="adj1" fmla="val 39884"/>
              <a:gd name="adj2" fmla="val 25000"/>
              <a:gd name="adj3" fmla="val 25000"/>
              <a:gd name="adj4" fmla="val 8166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Multiplica por 2</a:t>
            </a:r>
          </a:p>
          <a:p>
            <a:pPr algn="ctr"/>
            <a:r>
              <a:rPr lang="es-MX" dirty="0" smtClean="0"/>
              <a:t>(El doble de un número)</a:t>
            </a:r>
            <a:endParaRPr lang="es-ES" dirty="0"/>
          </a:p>
        </p:txBody>
      </p:sp>
      <p:sp>
        <p:nvSpPr>
          <p:cNvPr id="20" name="19 Llamada de flecha a la izquierda"/>
          <p:cNvSpPr/>
          <p:nvPr/>
        </p:nvSpPr>
        <p:spPr>
          <a:xfrm>
            <a:off x="3643306" y="3000378"/>
            <a:ext cx="2571768" cy="571504"/>
          </a:xfrm>
          <a:prstGeom prst="leftArrowCallout">
            <a:avLst>
              <a:gd name="adj1" fmla="val 39884"/>
              <a:gd name="adj2" fmla="val 25000"/>
              <a:gd name="adj3" fmla="val 25000"/>
              <a:gd name="adj4" fmla="val 8166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Multiplica por 2</a:t>
            </a:r>
          </a:p>
          <a:p>
            <a:pPr algn="ctr"/>
            <a:r>
              <a:rPr lang="es-MX" dirty="0" smtClean="0"/>
              <a:t>(El doble de un número)</a:t>
            </a:r>
            <a:endParaRPr lang="es-ES" dirty="0"/>
          </a:p>
        </p:txBody>
      </p:sp>
      <p:cxnSp>
        <p:nvCxnSpPr>
          <p:cNvPr id="22" name="21 Conector recto de flecha"/>
          <p:cNvCxnSpPr/>
          <p:nvPr/>
        </p:nvCxnSpPr>
        <p:spPr>
          <a:xfrm rot="5400000">
            <a:off x="2678893" y="246459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 rot="5400000">
            <a:off x="2679687" y="324961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rot="5400000">
            <a:off x="3179753" y="246379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5400000">
            <a:off x="3179753" y="324961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26 Cerrar llave"/>
          <p:cNvSpPr/>
          <p:nvPr/>
        </p:nvSpPr>
        <p:spPr>
          <a:xfrm rot="5400000">
            <a:off x="3286116" y="3143254"/>
            <a:ext cx="285752" cy="24288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EDIACION ESCOLAR\Desktop\IMAGENES SIN FONDO PAL PPT\carita escribien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96048" y="0"/>
            <a:ext cx="1147852" cy="1260000"/>
          </a:xfrm>
          <a:prstGeom prst="rect">
            <a:avLst/>
          </a:prstGeom>
          <a:noFill/>
        </p:spPr>
      </p:pic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1571604" y="285734"/>
            <a:ext cx="5275263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	</a:t>
            </a:r>
            <a:r>
              <a:rPr lang="en" sz="3000" b="1" dirty="0" smtClean="0"/>
              <a:t>Actividad  3: </a:t>
            </a:r>
            <a:endParaRPr sz="3000" b="1"/>
          </a:p>
        </p:txBody>
      </p:sp>
      <p:sp>
        <p:nvSpPr>
          <p:cNvPr id="202" name="Google Shape;202;p14"/>
          <p:cNvSpPr txBox="1"/>
          <p:nvPr/>
        </p:nvSpPr>
        <p:spPr>
          <a:xfrm>
            <a:off x="5929322" y="1000114"/>
            <a:ext cx="2928958" cy="50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Copia y resuelve en tu cuaderno</a:t>
            </a: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</a:t>
            </a:r>
            <a:endParaRPr lang="en" sz="2000" b="1" dirty="0" smtClean="0">
              <a:solidFill>
                <a:schemeClr val="accent1">
                  <a:lumMod val="75000"/>
                </a:schemeClr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Google Shape;201;p14"/>
          <p:cNvSpPr txBox="1"/>
          <p:nvPr/>
        </p:nvSpPr>
        <p:spPr>
          <a:xfrm>
            <a:off x="500034" y="1285866"/>
            <a:ext cx="7429552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Completa la resolución de las siguientes multiplicaciones, luego resuelve tu solo/a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 l="51320" t="59500" r="6238" b="19826"/>
          <a:stretch>
            <a:fillRect/>
          </a:stretch>
        </p:blipFill>
        <p:spPr bwMode="auto">
          <a:xfrm>
            <a:off x="331866" y="1769072"/>
            <a:ext cx="7883472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 l="72554" t="55562" r="21632" b="40469"/>
          <a:stretch>
            <a:fillRect/>
          </a:stretch>
        </p:blipFill>
        <p:spPr bwMode="auto">
          <a:xfrm>
            <a:off x="687554" y="3925138"/>
            <a:ext cx="1312678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/>
          <a:srcRect l="83352" t="55562" r="11387" b="40469"/>
          <a:stretch>
            <a:fillRect/>
          </a:stretch>
        </p:blipFill>
        <p:spPr bwMode="auto">
          <a:xfrm>
            <a:off x="4286249" y="3925138"/>
            <a:ext cx="1187662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1214414" y="500048"/>
            <a:ext cx="6500858" cy="641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Multiplicación entre números de dos cifras</a:t>
            </a:r>
            <a:endParaRPr sz="3000" b="1"/>
          </a:p>
        </p:txBody>
      </p:sp>
      <p:sp>
        <p:nvSpPr>
          <p:cNvPr id="201" name="Google Shape;201;p14"/>
          <p:cNvSpPr txBox="1"/>
          <p:nvPr/>
        </p:nvSpPr>
        <p:spPr>
          <a:xfrm>
            <a:off x="2143108" y="1428742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657958" y="1730550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 smtClean="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9 CuadroTexto"/>
          <p:cNvSpPr txBox="1"/>
          <p:nvPr/>
        </p:nvSpPr>
        <p:spPr>
          <a:xfrm>
            <a:off x="2500298" y="2000246"/>
            <a:ext cx="61436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 smtClean="0"/>
              <a:t>           </a:t>
            </a:r>
            <a:r>
              <a:rPr lang="es-MX" sz="1200" dirty="0" smtClean="0">
                <a:solidFill>
                  <a:schemeClr val="accent1"/>
                </a:solidFill>
              </a:rPr>
              <a:t>2</a:t>
            </a:r>
            <a:endParaRPr lang="es-MX" sz="1200" dirty="0" smtClean="0">
              <a:solidFill>
                <a:schemeClr val="accent1"/>
              </a:solidFill>
            </a:endParaRPr>
          </a:p>
          <a:p>
            <a:r>
              <a:rPr lang="es-MX" dirty="0" smtClean="0">
                <a:latin typeface="Varela Round" charset="-79"/>
                <a:cs typeface="Varela Round" charset="-79"/>
              </a:rPr>
              <a:t>               </a:t>
            </a:r>
            <a:r>
              <a:rPr lang="es-MX" sz="1200" dirty="0" smtClean="0">
                <a:solidFill>
                  <a:schemeClr val="accent6"/>
                </a:solidFill>
                <a:latin typeface="Varela Round" charset="-79"/>
                <a:cs typeface="Varela Round" charset="-79"/>
              </a:rPr>
              <a:t>1</a:t>
            </a:r>
            <a:r>
              <a:rPr lang="es-MX" u="sng" dirty="0" smtClean="0">
                <a:latin typeface="Varela Round" charset="-79"/>
                <a:cs typeface="Varela Round" charset="-79"/>
              </a:rPr>
              <a:t> </a:t>
            </a:r>
          </a:p>
          <a:p>
            <a:r>
              <a:rPr lang="es-MX" sz="2400" u="sng" dirty="0" smtClean="0">
                <a:latin typeface="Varela Round" charset="-79"/>
                <a:cs typeface="Varela Round" charset="-79"/>
              </a:rPr>
              <a:t>         3 7</a:t>
            </a:r>
            <a:r>
              <a:rPr lang="es-MX" sz="2400" dirty="0" smtClean="0">
                <a:latin typeface="Varela Round" charset="-79"/>
                <a:cs typeface="Varela Round" charset="-79"/>
              </a:rPr>
              <a:t>  •  </a:t>
            </a:r>
            <a:r>
              <a:rPr lang="es-MX" sz="2400" dirty="0" smtClean="0">
                <a:solidFill>
                  <a:schemeClr val="accent1"/>
                </a:solidFill>
                <a:latin typeface="Varela Round" charset="-79"/>
                <a:cs typeface="Varela Round" charset="-79"/>
              </a:rPr>
              <a:t>4</a:t>
            </a:r>
            <a:r>
              <a:rPr lang="es-MX" sz="2400" dirty="0" smtClean="0">
                <a:latin typeface="Varela Round" charset="-79"/>
                <a:cs typeface="Varela Round" charset="-79"/>
              </a:rPr>
              <a:t> </a:t>
            </a:r>
            <a:r>
              <a:rPr lang="es-MX" sz="2400" dirty="0" smtClean="0">
                <a:solidFill>
                  <a:schemeClr val="accent6"/>
                </a:solidFill>
                <a:latin typeface="Varela Round" charset="-79"/>
                <a:cs typeface="Varela Round" charset="-79"/>
              </a:rPr>
              <a:t>2</a:t>
            </a:r>
          </a:p>
          <a:p>
            <a:r>
              <a:rPr lang="es-MX" sz="2400" dirty="0" smtClean="0">
                <a:solidFill>
                  <a:schemeClr val="accent6"/>
                </a:solidFill>
                <a:latin typeface="Varela Round" charset="-79"/>
                <a:cs typeface="Varela Round" charset="-79"/>
              </a:rPr>
              <a:t>         7 4              </a:t>
            </a:r>
            <a:r>
              <a:rPr lang="es-MX" sz="2400" dirty="0" smtClean="0">
                <a:solidFill>
                  <a:schemeClr val="accent6"/>
                </a:solidFill>
                <a:latin typeface="Varela Round" charset="-79"/>
                <a:cs typeface="Varela Round" charset="-79"/>
                <a:sym typeface="Wingdings" pitchFamily="2" charset="2"/>
              </a:rPr>
              <a:t></a:t>
            </a:r>
            <a:r>
              <a:rPr lang="es-MX" sz="2400" dirty="0" smtClean="0">
                <a:solidFill>
                  <a:schemeClr val="accent6"/>
                </a:solidFill>
                <a:latin typeface="Varela Round" charset="-79"/>
                <a:cs typeface="Varela Round" charset="-79"/>
              </a:rPr>
              <a:t> </a:t>
            </a:r>
            <a:r>
              <a:rPr lang="es-MX" sz="1800" dirty="0" smtClean="0">
                <a:solidFill>
                  <a:schemeClr val="accent6"/>
                </a:solidFill>
                <a:latin typeface="Varela Round" charset="-79"/>
                <a:cs typeface="Varela Round" charset="-79"/>
              </a:rPr>
              <a:t>Multiplica 37 por 2 </a:t>
            </a:r>
            <a:endParaRPr lang="es-MX" sz="2400" dirty="0" smtClean="0">
              <a:solidFill>
                <a:schemeClr val="accent6"/>
              </a:solidFill>
              <a:latin typeface="Varela Round" charset="-79"/>
              <a:cs typeface="Varela Round" charset="-79"/>
            </a:endParaRPr>
          </a:p>
          <a:p>
            <a:r>
              <a:rPr lang="es-MX" sz="2400" u="sng" dirty="0" smtClean="0">
                <a:latin typeface="Varela Round" charset="-79"/>
                <a:cs typeface="Varela Round" charset="-79"/>
              </a:rPr>
              <a:t>+</a:t>
            </a:r>
            <a:r>
              <a:rPr lang="es-MX" sz="2400" u="sng" dirty="0" smtClean="0">
                <a:solidFill>
                  <a:schemeClr val="accent1"/>
                </a:solidFill>
                <a:latin typeface="Varela Round" charset="-79"/>
                <a:cs typeface="Varela Round" charset="-79"/>
              </a:rPr>
              <a:t>1 4 8 -  </a:t>
            </a:r>
            <a:r>
              <a:rPr lang="es-MX" sz="2400" dirty="0" smtClean="0">
                <a:solidFill>
                  <a:schemeClr val="accent1"/>
                </a:solidFill>
                <a:latin typeface="Varela Round" charset="-79"/>
                <a:cs typeface="Varela Round" charset="-79"/>
              </a:rPr>
              <a:t>             </a:t>
            </a:r>
            <a:r>
              <a:rPr lang="es-MX" sz="2400" dirty="0" smtClean="0">
                <a:solidFill>
                  <a:schemeClr val="accent1"/>
                </a:solidFill>
                <a:latin typeface="Varela Round" charset="-79"/>
                <a:cs typeface="Varela Round" charset="-79"/>
                <a:sym typeface="Wingdings" pitchFamily="2" charset="2"/>
              </a:rPr>
              <a:t> </a:t>
            </a:r>
            <a:r>
              <a:rPr lang="es-MX" sz="1800" dirty="0" smtClean="0">
                <a:solidFill>
                  <a:schemeClr val="accent1"/>
                </a:solidFill>
                <a:latin typeface="Varela Round" charset="-79"/>
                <a:cs typeface="Varela Round" charset="-79"/>
              </a:rPr>
              <a:t>Multiplica 37 por 4</a:t>
            </a:r>
            <a:endParaRPr lang="es-MX" sz="2400" dirty="0" smtClean="0">
              <a:solidFill>
                <a:schemeClr val="accent1"/>
              </a:solidFill>
              <a:latin typeface="Varela Round" charset="-79"/>
              <a:cs typeface="Varela Round" charset="-79"/>
            </a:endParaRPr>
          </a:p>
          <a:p>
            <a:r>
              <a:rPr lang="es-MX" sz="2400" dirty="0" smtClean="0">
                <a:latin typeface="Varela Round" charset="-79"/>
                <a:cs typeface="Varela Round" charset="-79"/>
              </a:rPr>
              <a:t>  1 5 5 4              </a:t>
            </a:r>
            <a:r>
              <a:rPr lang="es-MX" sz="2400" dirty="0" smtClean="0">
                <a:latin typeface="Varela Round" charset="-79"/>
                <a:cs typeface="Varela Round" charset="-79"/>
                <a:sym typeface="Wingdings" pitchFamily="2" charset="2"/>
              </a:rPr>
              <a:t></a:t>
            </a:r>
            <a:r>
              <a:rPr lang="es-MX" sz="2400" dirty="0" smtClean="0">
                <a:latin typeface="Varela Round" charset="-79"/>
                <a:cs typeface="Varela Round" charset="-79"/>
              </a:rPr>
              <a:t> </a:t>
            </a:r>
            <a:r>
              <a:rPr lang="es-MX" sz="1800" dirty="0" smtClean="0">
                <a:latin typeface="Varela Round" charset="-79"/>
                <a:cs typeface="Varela Round" charset="-79"/>
              </a:rPr>
              <a:t>Suma de los productos</a:t>
            </a:r>
            <a:endParaRPr lang="es-ES" sz="2400" dirty="0">
              <a:latin typeface="Varela Round" charset="-79"/>
              <a:cs typeface="Varela Round" charset="-79"/>
            </a:endParaRPr>
          </a:p>
        </p:txBody>
      </p:sp>
      <p:sp>
        <p:nvSpPr>
          <p:cNvPr id="11" name="Google Shape;201;p14"/>
          <p:cNvSpPr txBox="1"/>
          <p:nvPr/>
        </p:nvSpPr>
        <p:spPr>
          <a:xfrm>
            <a:off x="928662" y="1500180"/>
            <a:ext cx="6858048" cy="28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Wingdings" pitchFamily="2" charset="2"/>
              <a:buChar char="v"/>
            </a:pPr>
            <a:endParaRPr lang="es-MX" dirty="0" smtClean="0">
              <a:latin typeface="Varela Round" charset="-79"/>
              <a:cs typeface="Varela Round" charset="-79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dirty="0" smtClean="0">
                <a:solidFill>
                  <a:srgbClr val="617A86"/>
                </a:solidFill>
                <a:latin typeface="Varela Round" charset="-79"/>
                <a:ea typeface="Varela Round"/>
                <a:cs typeface="Varela Round" charset="-79"/>
                <a:sym typeface="Varela Round"/>
              </a:rPr>
              <a:t>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 charset="-79"/>
              <a:ea typeface="Varela Round"/>
              <a:cs typeface="Varela Round" charset="-79"/>
              <a:sym typeface="Varela Round"/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643306" y="1357304"/>
            <a:ext cx="1357322" cy="50006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Varela Round" charset="-79"/>
                <a:cs typeface="Varela Round" charset="-79"/>
              </a:rPr>
              <a:t>    </a:t>
            </a:r>
            <a:r>
              <a:rPr lang="es-MX" sz="1800" dirty="0" smtClean="0">
                <a:latin typeface="Varela Round" charset="-79"/>
                <a:cs typeface="Varela Round" charset="-79"/>
              </a:rPr>
              <a:t>37 </a:t>
            </a:r>
            <a:r>
              <a:rPr lang="es-MX" sz="1800" dirty="0" smtClean="0">
                <a:latin typeface="Varela Round" charset="-79"/>
                <a:cs typeface="Varela Round" charset="-79"/>
              </a:rPr>
              <a:t>• 42</a:t>
            </a:r>
            <a:endParaRPr lang="es-MX" sz="1200" dirty="0" smtClean="0">
              <a:latin typeface="Varela Round" charset="-79"/>
              <a:cs typeface="Varela Round" charset="-79"/>
            </a:endParaRPr>
          </a:p>
          <a:p>
            <a:pPr algn="ctr"/>
            <a:endParaRPr lang="es-ES" dirty="0"/>
          </a:p>
        </p:txBody>
      </p:sp>
      <p:sp>
        <p:nvSpPr>
          <p:cNvPr id="13" name="12 Esquina doblada"/>
          <p:cNvSpPr/>
          <p:nvPr/>
        </p:nvSpPr>
        <p:spPr>
          <a:xfrm>
            <a:off x="142844" y="1357304"/>
            <a:ext cx="2214578" cy="3000396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dirty="0" smtClean="0"/>
              <a:t>Datos: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Comenzamos la multiplicación siempre por la unidad.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Cuando multiplicas por la decena te saltas el espacio de la unidad. Le puedes poner un asterisco, una equis, un guión o un cero. </a:t>
            </a:r>
            <a:endParaRPr lang="es-ES" dirty="0"/>
          </a:p>
        </p:txBody>
      </p:sp>
      <p:sp>
        <p:nvSpPr>
          <p:cNvPr id="14" name="13 Llamada de flecha a la izquierda"/>
          <p:cNvSpPr/>
          <p:nvPr/>
        </p:nvSpPr>
        <p:spPr>
          <a:xfrm>
            <a:off x="4857752" y="2071684"/>
            <a:ext cx="2571768" cy="42862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2429"/>
            </a:avLst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Reservas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624</Words>
  <PresentationFormat>Presentación en pantalla (16:9)</PresentationFormat>
  <Paragraphs>139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Nixie One</vt:lpstr>
      <vt:lpstr>Varela Round</vt:lpstr>
      <vt:lpstr>Wingdings</vt:lpstr>
      <vt:lpstr>Puck template</vt:lpstr>
      <vt:lpstr>Estrategias de  multiplicación </vt:lpstr>
      <vt:lpstr>Objetivo:   Aplicar estrategias de multiplicación</vt:lpstr>
      <vt:lpstr>Diapositiva 3</vt:lpstr>
      <vt:lpstr> Actividad  1: </vt:lpstr>
      <vt:lpstr>Diapositiva 5</vt:lpstr>
      <vt:lpstr> Actividad  2: </vt:lpstr>
      <vt:lpstr>Doblar y dividir por 2</vt:lpstr>
      <vt:lpstr> Actividad  3: </vt:lpstr>
      <vt:lpstr>Multiplicación entre números de dos cifras</vt:lpstr>
      <vt:lpstr> Actividad  4: </vt:lpstr>
      <vt:lpstr>¿dudas?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Multiplicación y división</dc:title>
  <dc:creator>MEDIACION ESCOLAR</dc:creator>
  <cp:lastModifiedBy>MEDIACION ESCOLAR</cp:lastModifiedBy>
  <cp:revision>67</cp:revision>
  <dcterms:modified xsi:type="dcterms:W3CDTF">2020-05-25T04:34:50Z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521062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