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Default ContentType="image/png" Extension="png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notesMaster+xml" PartName="/ppt/notesMasters/notesMaster1.xml"/>
  <Default ContentType="application/x-fontdata" Extension="fntdata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tableStyles+xml" PartName="/ppt/tableStyles.xml"/>
  <Override ContentType="application/vnd.openxmlformats-officedocument.presentationml.notesSlide+xml" PartName="/ppt/notesSlides/notesSlide6.xml"/>
  <Override ContentType="application/vnd.openxmlformats-officedocument.presentationml.viewProps+xml" PartName="/ppt/viewProps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8"/>
  </p:notesMasterIdLst>
  <p:sldIdLst>
    <p:sldId id="256" r:id="rId2"/>
    <p:sldId id="258" r:id="rId3"/>
    <p:sldId id="263" r:id="rId4"/>
    <p:sldId id="278" r:id="rId5"/>
    <p:sldId id="279" r:id="rId6"/>
    <p:sldId id="277" r:id="rId7"/>
  </p:sldIdLst>
  <p:sldSz cx="9144000" cy="5143500" type="screen16x9"/>
  <p:notesSz cx="6858000" cy="9144000"/>
  <p:embeddedFontLst>
    <p:embeddedFont>
      <p:font typeface="Mali SemiBold" charset="-34"/>
      <p:regular r:id="rId9"/>
      <p:bold r:id="rId10"/>
      <p:italic r:id="rId11"/>
      <p:boldItalic r:id="rId12"/>
    </p:embeddedFont>
    <p:embeddedFont>
      <p:font typeface="Nunito Light" charset="0"/>
      <p:regular r:id="rId13"/>
      <p:bold r:id="rId14"/>
      <p:italic r:id="rId15"/>
      <p:boldItalic r:id="rId16"/>
    </p:embeddedFont>
    <p:embeddedFont>
      <p:font typeface="Nunito" charset="0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FD3E40EA-788D-428F-9790-81C188301512}">
  <a:tblStyle styleId="{FD3E40EA-788D-428F-9790-81C1883015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14" y="-5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2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2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2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2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2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2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2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2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2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2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2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4513595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6" name="Google Shape;356;p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grpSp>
        <p:nvGrpSpPr>
          <p:cNvPr id="357" name="Google Shape;357;p7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358" name="Google Shape;358;p7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359" name="Google Shape;359;p7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360" name="Google Shape;360;p7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1" name="Google Shape;36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2" name="Google Shape;362;p7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63" name="Google Shape;363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4" name="Google Shape;36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5" name="Google Shape;365;p7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66" name="Google Shape;366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7" name="Google Shape;36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8" name="Google Shape;368;p7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69" name="Google Shape;369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0" name="Google Shape;37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1" name="Google Shape;371;p7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72" name="Google Shape;372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3" name="Google Shape;373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4" name="Google Shape;374;p7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375" name="Google Shape;375;p7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6" name="Google Shape;376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7" name="Google Shape;377;p7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78" name="Google Shape;378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9" name="Google Shape;379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0" name="Google Shape;380;p7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381" name="Google Shape;381;p7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2" name="Google Shape;382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3" name="Google Shape;383;p7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84" name="Google Shape;384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5" name="Google Shape;385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6" name="Google Shape;386;p7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87" name="Google Shape;387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8" name="Google Shape;388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9" name="Google Shape;389;p7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90" name="Google Shape;390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1" name="Google Shape;39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2" name="Google Shape;392;p7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93" name="Google Shape;393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4" name="Google Shape;39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5" name="Google Shape;395;p7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96" name="Google Shape;396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7" name="Google Shape;39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8" name="Google Shape;398;p7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99" name="Google Shape;399;p7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00" name="Google Shape;40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01" name="Google Shape;401;p7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02" name="Google Shape;402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4" name="Google Shape;404;p7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05" name="Google Shape;405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6" name="Google Shape;40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7" name="Google Shape;407;p7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08" name="Google Shape;408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9" name="Google Shape;40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0" name="Google Shape;410;p7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11" name="Google Shape;411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2" name="Google Shape;41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3" name="Google Shape;413;p7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14" name="Google Shape;414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5" name="Google Shape;41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6" name="Google Shape;416;p7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17" name="Google Shape;417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8" name="Google Shape;41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9" name="Google Shape;419;p7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420" name="Google Shape;420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1" name="Google Shape;421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2" name="Google Shape;422;p7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423" name="Google Shape;423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4" name="Google Shape;42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5" name="Google Shape;425;p7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7" name="Google Shape;42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8" name="Google Shape;428;p7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429" name="Google Shape;429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0" name="Google Shape;43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1" name="Google Shape;431;p7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432" name="Google Shape;432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3" name="Google Shape;43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4" name="Google Shape;434;p7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435" name="Google Shape;435;p7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6" name="Google Shape;43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7" name="Google Shape;437;p7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438" name="Google Shape;438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9" name="Google Shape;43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0" name="Google Shape;440;p7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441" name="Google Shape;441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2" name="Google Shape;44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3" name="Google Shape;443;p7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444" name="Google Shape;444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5" name="Google Shape;44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46" name="Google Shape;446;p7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0"/>
          <p:cNvSpPr txBox="1">
            <a:spLocks noGrp="1"/>
          </p:cNvSpPr>
          <p:nvPr>
            <p:ph type="body" idx="1"/>
          </p:nvPr>
        </p:nvSpPr>
        <p:spPr>
          <a:xfrm>
            <a:off x="457200" y="3872904"/>
            <a:ext cx="8229600" cy="31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638" name="Google Shape;638;p1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grpSp>
        <p:nvGrpSpPr>
          <p:cNvPr id="639" name="Google Shape;639;p10"/>
          <p:cNvGrpSpPr/>
          <p:nvPr/>
        </p:nvGrpSpPr>
        <p:grpSpPr>
          <a:xfrm flipH="1">
            <a:off x="3794023" y="4335120"/>
            <a:ext cx="1555943" cy="4055797"/>
            <a:chOff x="1494773" y="4335120"/>
            <a:chExt cx="1555943" cy="4055797"/>
          </a:xfrm>
        </p:grpSpPr>
        <p:grpSp>
          <p:nvGrpSpPr>
            <p:cNvPr id="640" name="Google Shape;640;p10"/>
            <p:cNvGrpSpPr/>
            <p:nvPr/>
          </p:nvGrpSpPr>
          <p:grpSpPr>
            <a:xfrm flipH="1">
              <a:off x="2783668" y="4335120"/>
              <a:ext cx="267048" cy="4055797"/>
              <a:chOff x="1447800" y="152400"/>
              <a:chExt cx="318597" cy="4838699"/>
            </a:xfrm>
          </p:grpSpPr>
          <p:sp>
            <p:nvSpPr>
              <p:cNvPr id="641" name="Google Shape;641;p10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2" name="Google Shape;642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3" name="Google Shape;643;p10"/>
            <p:cNvGrpSpPr/>
            <p:nvPr/>
          </p:nvGrpSpPr>
          <p:grpSpPr>
            <a:xfrm flipH="1">
              <a:off x="2599550" y="4335120"/>
              <a:ext cx="267048" cy="4055797"/>
              <a:chOff x="1600200" y="152400"/>
              <a:chExt cx="318597" cy="4838699"/>
            </a:xfrm>
          </p:grpSpPr>
          <p:sp>
            <p:nvSpPr>
              <p:cNvPr id="644" name="Google Shape;644;p10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5" name="Google Shape;645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6" name="Google Shape;646;p10"/>
            <p:cNvGrpSpPr/>
            <p:nvPr/>
          </p:nvGrpSpPr>
          <p:grpSpPr>
            <a:xfrm flipH="1">
              <a:off x="2415362" y="4335120"/>
              <a:ext cx="267048" cy="4055797"/>
              <a:chOff x="533400" y="152400"/>
              <a:chExt cx="318597" cy="4838699"/>
            </a:xfrm>
          </p:grpSpPr>
          <p:sp>
            <p:nvSpPr>
              <p:cNvPr id="647" name="Google Shape;647;p10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8" name="Google Shape;648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9" name="Google Shape;649;p10"/>
            <p:cNvGrpSpPr/>
            <p:nvPr/>
          </p:nvGrpSpPr>
          <p:grpSpPr>
            <a:xfrm flipH="1">
              <a:off x="2231244" y="4335120"/>
              <a:ext cx="267048" cy="4055797"/>
              <a:chOff x="685800" y="152400"/>
              <a:chExt cx="318597" cy="4838699"/>
            </a:xfrm>
          </p:grpSpPr>
          <p:sp>
            <p:nvSpPr>
              <p:cNvPr id="650" name="Google Shape;650;p10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1" name="Google Shape;651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2" name="Google Shape;652;p10"/>
            <p:cNvGrpSpPr/>
            <p:nvPr/>
          </p:nvGrpSpPr>
          <p:grpSpPr>
            <a:xfrm flipH="1">
              <a:off x="2047127" y="4335120"/>
              <a:ext cx="267048" cy="4055797"/>
              <a:chOff x="838200" y="152400"/>
              <a:chExt cx="318597" cy="4838699"/>
            </a:xfrm>
          </p:grpSpPr>
          <p:sp>
            <p:nvSpPr>
              <p:cNvPr id="653" name="Google Shape;653;p10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4" name="Google Shape;654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5" name="Google Shape;655;p10"/>
            <p:cNvGrpSpPr/>
            <p:nvPr/>
          </p:nvGrpSpPr>
          <p:grpSpPr>
            <a:xfrm flipH="1">
              <a:off x="1863009" y="4335120"/>
              <a:ext cx="267048" cy="4055797"/>
              <a:chOff x="990600" y="152400"/>
              <a:chExt cx="318597" cy="4838699"/>
            </a:xfrm>
          </p:grpSpPr>
          <p:sp>
            <p:nvSpPr>
              <p:cNvPr id="656" name="Google Shape;656;p10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7" name="Google Shape;657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8" name="Google Shape;658;p10"/>
            <p:cNvGrpSpPr/>
            <p:nvPr/>
          </p:nvGrpSpPr>
          <p:grpSpPr>
            <a:xfrm flipH="1">
              <a:off x="1679037" y="4335120"/>
              <a:ext cx="267048" cy="4055797"/>
              <a:chOff x="3663063" y="152400"/>
              <a:chExt cx="318597" cy="4838699"/>
            </a:xfrm>
          </p:grpSpPr>
          <p:sp>
            <p:nvSpPr>
              <p:cNvPr id="659" name="Google Shape;659;p10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0" name="Google Shape;660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61" name="Google Shape;661;p10"/>
            <p:cNvGrpSpPr/>
            <p:nvPr/>
          </p:nvGrpSpPr>
          <p:grpSpPr>
            <a:xfrm flipH="1">
              <a:off x="1494773" y="4335120"/>
              <a:ext cx="267048" cy="4055797"/>
              <a:chOff x="1295400" y="152400"/>
              <a:chExt cx="318597" cy="4838699"/>
            </a:xfrm>
          </p:grpSpPr>
          <p:sp>
            <p:nvSpPr>
              <p:cNvPr id="662" name="Google Shape;662;p10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3" name="Google Shape;663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BLANK_1_1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Dark paper">
  <p:cSld name="BLANK_1_1_1">
    <p:bg>
      <p:bgPr>
        <a:solidFill>
          <a:schemeClr val="accent5"/>
        </a:solidFill>
        <a:effectLst/>
      </p:bgPr>
    </p:bg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1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6" r:id="rId3"/>
    <p:sldLayoutId id="2147483659" r:id="rId4"/>
    <p:sldLayoutId id="2147483660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Xvlv3SCA4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-qC0Iu14dg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5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Fracciones impropias </a:t>
            </a:r>
            <a:r>
              <a:rPr lang="es-MX" dirty="0" smtClean="0"/>
              <a:t>y números mixtos</a:t>
            </a:r>
            <a:endParaRPr/>
          </a:p>
        </p:txBody>
      </p:sp>
      <p:sp>
        <p:nvSpPr>
          <p:cNvPr id="768" name="Google Shape;768;p15"/>
          <p:cNvSpPr/>
          <p:nvPr/>
        </p:nvSpPr>
        <p:spPr>
          <a:xfrm rot="10800000">
            <a:off x="3793882" y="1363173"/>
            <a:ext cx="1556240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5"/>
          <p:cNvSpPr/>
          <p:nvPr/>
        </p:nvSpPr>
        <p:spPr>
          <a:xfrm rot="10800000">
            <a:off x="828992" y="2811997"/>
            <a:ext cx="2028496" cy="45719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4 Imagen" descr="3° Básico | Lenguaje y Comunicació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3150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7"/>
          <p:cNvSpPr txBox="1">
            <a:spLocks noGrp="1"/>
          </p:cNvSpPr>
          <p:nvPr>
            <p:ph type="ctrTitle" idx="4294967295"/>
          </p:nvPr>
        </p:nvSpPr>
        <p:spPr>
          <a:xfrm>
            <a:off x="1285852" y="2071684"/>
            <a:ext cx="6593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¿Cómo transformar de fracción impropia a número mixto?</a:t>
            </a:r>
            <a:endParaRPr sz="4400"/>
          </a:p>
        </p:txBody>
      </p:sp>
      <p:sp>
        <p:nvSpPr>
          <p:cNvPr id="785" name="Google Shape;785;p1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786" name="Google Shape;786;p17"/>
          <p:cNvSpPr/>
          <p:nvPr/>
        </p:nvSpPr>
        <p:spPr>
          <a:xfrm>
            <a:off x="419284" y="399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7 Llamada de nube"/>
          <p:cNvSpPr/>
          <p:nvPr/>
        </p:nvSpPr>
        <p:spPr>
          <a:xfrm>
            <a:off x="5857884" y="4000510"/>
            <a:ext cx="3286116" cy="1071570"/>
          </a:xfrm>
          <a:prstGeom prst="cloudCallout">
            <a:avLst>
              <a:gd name="adj1" fmla="val -50076"/>
              <a:gd name="adj2" fmla="val -8994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RECORDEMOS (</a:t>
            </a:r>
            <a:r>
              <a:rPr lang="es-MX" dirty="0" err="1" smtClean="0"/>
              <a:t>powerpoint</a:t>
            </a:r>
            <a:r>
              <a:rPr lang="es-MX" dirty="0" smtClean="0"/>
              <a:t> anterior)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22"/>
          <p:cNvSpPr txBox="1">
            <a:spLocks noGrp="1"/>
          </p:cNvSpPr>
          <p:nvPr>
            <p:ph type="body" idx="1"/>
          </p:nvPr>
        </p:nvSpPr>
        <p:spPr>
          <a:xfrm>
            <a:off x="571472" y="1142990"/>
            <a:ext cx="3217500" cy="342902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Aft>
                <a:spcPts val="600"/>
              </a:spcAft>
              <a:buNone/>
            </a:pPr>
            <a:r>
              <a:rPr lang="es-MX" dirty="0" smtClean="0"/>
              <a:t>Ejemplo:</a:t>
            </a:r>
          </a:p>
          <a:p>
            <a:pPr marL="0" lvl="0" indent="0" algn="ctr" rtl="0">
              <a:spcAft>
                <a:spcPts val="600"/>
              </a:spcAft>
              <a:buNone/>
            </a:pPr>
            <a:r>
              <a:rPr lang="es-MX" u="sng" dirty="0" smtClean="0"/>
              <a:t>13</a:t>
            </a:r>
          </a:p>
          <a:p>
            <a:pPr marL="0" lvl="0" indent="0" algn="ctr" rtl="0">
              <a:spcAft>
                <a:spcPts val="600"/>
              </a:spcAft>
              <a:buNone/>
            </a:pPr>
            <a:r>
              <a:rPr lang="es-MX" dirty="0" smtClean="0"/>
              <a:t>5</a:t>
            </a:r>
            <a:endParaRPr/>
          </a:p>
        </p:txBody>
      </p:sp>
      <p:sp>
        <p:nvSpPr>
          <p:cNvPr id="827" name="Google Shape;827;p22"/>
          <p:cNvSpPr txBox="1">
            <a:spLocks noGrp="1"/>
          </p:cNvSpPr>
          <p:nvPr>
            <p:ph type="body" idx="2"/>
          </p:nvPr>
        </p:nvSpPr>
        <p:spPr>
          <a:xfrm>
            <a:off x="4286248" y="500048"/>
            <a:ext cx="3500462" cy="385765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s-MX" dirty="0" smtClean="0"/>
              <a:t>Luego de realizar la división 13 : 5</a:t>
            </a:r>
          </a:p>
          <a:p>
            <a:pPr marL="0" lvl="0" indent="0">
              <a:buNone/>
            </a:pPr>
            <a:r>
              <a:rPr lang="es-MX" dirty="0" smtClean="0"/>
              <a:t>el número mixto estará formado por:</a:t>
            </a:r>
          </a:p>
          <a:p>
            <a:pPr marL="0" lvl="0" indent="0">
              <a:buFontTx/>
              <a:buChar char="-"/>
            </a:pPr>
            <a:r>
              <a:rPr lang="es-MX" dirty="0" smtClean="0"/>
              <a:t> una parte entera (2, que es el cociente de la división) - un numerador (3, que es el resto de la división) </a:t>
            </a:r>
          </a:p>
          <a:p>
            <a:pPr marL="0" lvl="0" indent="0">
              <a:buFontTx/>
              <a:buChar char="-"/>
            </a:pPr>
            <a:r>
              <a:rPr lang="es-MX" dirty="0" smtClean="0"/>
              <a:t> un denominador (5, que es el divisor de la división)</a:t>
            </a:r>
            <a:endParaRPr/>
          </a:p>
        </p:txBody>
      </p:sp>
      <p:sp>
        <p:nvSpPr>
          <p:cNvPr id="828" name="Google Shape;828;p22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/>
          <a:srcRect l="48113" t="58027" r="36089" b="27410"/>
          <a:stretch>
            <a:fillRect/>
          </a:stretch>
        </p:blipFill>
        <p:spPr bwMode="auto">
          <a:xfrm>
            <a:off x="428596" y="2714626"/>
            <a:ext cx="347143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Llamada de nube"/>
          <p:cNvSpPr/>
          <p:nvPr/>
        </p:nvSpPr>
        <p:spPr>
          <a:xfrm>
            <a:off x="0" y="0"/>
            <a:ext cx="3286116" cy="1071570"/>
          </a:xfrm>
          <a:prstGeom prst="cloudCallout">
            <a:avLst>
              <a:gd name="adj1" fmla="val 68420"/>
              <a:gd name="adj2" fmla="val 6058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RECORDEMOS (</a:t>
            </a:r>
            <a:r>
              <a:rPr lang="es-MX" dirty="0" err="1" smtClean="0"/>
              <a:t>powerpoint</a:t>
            </a:r>
            <a:r>
              <a:rPr lang="es-MX" dirty="0" smtClean="0"/>
              <a:t> anterior)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7"/>
          <p:cNvSpPr txBox="1">
            <a:spLocks noGrp="1"/>
          </p:cNvSpPr>
          <p:nvPr>
            <p:ph type="ctrTitle" idx="4294967295"/>
          </p:nvPr>
        </p:nvSpPr>
        <p:spPr>
          <a:xfrm>
            <a:off x="1285852" y="2071684"/>
            <a:ext cx="6593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" sz="4400" dirty="0" smtClean="0"/>
              <a:t>¿Cómo transformar </a:t>
            </a:r>
            <a:r>
              <a:rPr lang="en" sz="4400" dirty="0" smtClean="0"/>
              <a:t>de número </a:t>
            </a:r>
            <a:r>
              <a:rPr lang="en" sz="4400" dirty="0" smtClean="0"/>
              <a:t>mixto </a:t>
            </a:r>
            <a:r>
              <a:rPr lang="en" sz="4400" dirty="0" smtClean="0"/>
              <a:t>a fracción </a:t>
            </a:r>
            <a:r>
              <a:rPr lang="en" sz="4400" dirty="0" smtClean="0"/>
              <a:t>impropia?</a:t>
            </a:r>
            <a:endParaRPr sz="4400"/>
          </a:p>
        </p:txBody>
      </p:sp>
      <p:sp>
        <p:nvSpPr>
          <p:cNvPr id="785" name="Google Shape;785;p1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786" name="Google Shape;786;p17"/>
          <p:cNvSpPr/>
          <p:nvPr/>
        </p:nvSpPr>
        <p:spPr>
          <a:xfrm>
            <a:off x="419284" y="399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5 Imagen" descr="3° Básico | Lenguaje y Comunicació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3150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22"/>
          <p:cNvSpPr txBox="1">
            <a:spLocks noGrp="1"/>
          </p:cNvSpPr>
          <p:nvPr>
            <p:ph type="body" idx="1"/>
          </p:nvPr>
        </p:nvSpPr>
        <p:spPr>
          <a:xfrm>
            <a:off x="428596" y="500048"/>
            <a:ext cx="3217500" cy="342902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Aft>
                <a:spcPts val="600"/>
              </a:spcAft>
              <a:buNone/>
            </a:pPr>
            <a:r>
              <a:rPr lang="es-MX" dirty="0" smtClean="0"/>
              <a:t>Ejemplo</a:t>
            </a:r>
            <a:r>
              <a:rPr lang="es-MX" dirty="0" smtClean="0"/>
              <a:t>:</a:t>
            </a:r>
          </a:p>
          <a:p>
            <a:pPr marL="0" lvl="0" indent="0" algn="l" rtl="0">
              <a:spcAft>
                <a:spcPts val="600"/>
              </a:spcAft>
              <a:buNone/>
            </a:pPr>
            <a:endParaRPr lang="es-MX" dirty="0" smtClean="0"/>
          </a:p>
          <a:p>
            <a:pPr marL="0" lvl="0" indent="0" algn="ctr" rtl="0">
              <a:spcAft>
                <a:spcPts val="600"/>
              </a:spcAft>
              <a:buNone/>
            </a:pPr>
            <a:endParaRPr/>
          </a:p>
        </p:txBody>
      </p:sp>
      <p:sp>
        <p:nvSpPr>
          <p:cNvPr id="827" name="Google Shape;827;p22"/>
          <p:cNvSpPr txBox="1">
            <a:spLocks noGrp="1"/>
          </p:cNvSpPr>
          <p:nvPr>
            <p:ph type="body" idx="2"/>
          </p:nvPr>
        </p:nvSpPr>
        <p:spPr>
          <a:xfrm>
            <a:off x="4286248" y="500048"/>
            <a:ext cx="3500462" cy="385765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s-MX" u="sng" dirty="0" smtClean="0"/>
              <a:t>Paso 1: </a:t>
            </a:r>
            <a:r>
              <a:rPr lang="es-MX" dirty="0" smtClean="0"/>
              <a:t>multiplicar el número entero por el denominador (3 • 6 =18)</a:t>
            </a:r>
          </a:p>
          <a:p>
            <a:pPr marL="0" lvl="0" indent="0">
              <a:buNone/>
            </a:pPr>
            <a:r>
              <a:rPr lang="es-MX" u="sng" dirty="0" smtClean="0"/>
              <a:t>Paso 2: </a:t>
            </a:r>
            <a:r>
              <a:rPr lang="es-MX" dirty="0" smtClean="0"/>
              <a:t>sumar el resultado anterior con el numerador (18 + 1). Este resultado corresponde al nuevo numerador.</a:t>
            </a:r>
          </a:p>
          <a:p>
            <a:pPr marL="0" lvl="0" indent="0">
              <a:buNone/>
            </a:pPr>
            <a:r>
              <a:rPr lang="es-MX" u="sng" dirty="0" smtClean="0"/>
              <a:t>Paso 3: </a:t>
            </a:r>
            <a:r>
              <a:rPr lang="es-MX" dirty="0" smtClean="0"/>
              <a:t>conservar el denominador.(6)</a:t>
            </a:r>
          </a:p>
          <a:p>
            <a:pPr marL="0" lvl="0" indent="0">
              <a:buNone/>
            </a:pPr>
            <a:endParaRPr/>
          </a:p>
        </p:txBody>
      </p:sp>
      <p:sp>
        <p:nvSpPr>
          <p:cNvPr id="828" name="Google Shape;828;p22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8" name="7 Imagen" descr="3° Básico | Lenguaje y Comunicació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3150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52" name="AutoShape 4" descr="🥇▷【 Números Mixtos - Fracciones 】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4" name="AutoShape 6" descr="🥇▷【 Números Mixtos - Fracciones 】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6" name="Picture 8" descr="🥇▷【 Números Mixtos - Fracciones 】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571750"/>
            <a:ext cx="3281655" cy="1080000"/>
          </a:xfrm>
          <a:prstGeom prst="rect">
            <a:avLst/>
          </a:prstGeom>
          <a:noFill/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1357304"/>
            <a:ext cx="428628" cy="803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36"/>
          <p:cNvSpPr/>
          <p:nvPr/>
        </p:nvSpPr>
        <p:spPr>
          <a:xfrm>
            <a:off x="4627675" y="1380888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ES" dirty="0" smtClean="0">
                <a:hlinkClick r:id="rId3"/>
              </a:rPr>
              <a:t>https://</a:t>
            </a:r>
            <a:r>
              <a:rPr lang="es-ES" dirty="0" smtClean="0">
                <a:hlinkClick r:id="rId3"/>
              </a:rPr>
              <a:t>www.youtube.com/watch?v=7Xvlv3SCA4c</a:t>
            </a:r>
            <a:endParaRPr lang="es-ES" dirty="0" smtClean="0"/>
          </a:p>
          <a:p>
            <a:pPr lvl="0"/>
            <a:endParaRPr lang="es-MX" dirty="0" smtClean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lvl="0"/>
            <a:r>
              <a:rPr lang="es-ES" dirty="0" smtClean="0">
                <a:hlinkClick r:id="rId4"/>
              </a:rPr>
              <a:t>https://www.youtube.com/watch?v=-qC0Iu14dgg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10" name="Google Shape;1010;p36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grpSp>
        <p:nvGrpSpPr>
          <p:cNvPr id="1011" name="Google Shape;1011;p36"/>
          <p:cNvGrpSpPr/>
          <p:nvPr/>
        </p:nvGrpSpPr>
        <p:grpSpPr>
          <a:xfrm>
            <a:off x="4122824" y="1241104"/>
            <a:ext cx="4542205" cy="2661224"/>
            <a:chOff x="1177450" y="241631"/>
            <a:chExt cx="6173152" cy="3616776"/>
          </a:xfrm>
        </p:grpSpPr>
        <p:sp>
          <p:nvSpPr>
            <p:cNvPr id="1012" name="Google Shape;1012;p36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36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36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6" name="Google Shape;1016;p36"/>
          <p:cNvSpPr/>
          <p:nvPr/>
        </p:nvSpPr>
        <p:spPr>
          <a:xfrm>
            <a:off x="385666" y="291491"/>
            <a:ext cx="421736" cy="398876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6"/>
          <p:cNvSpPr txBox="1">
            <a:spLocks noGrp="1"/>
          </p:cNvSpPr>
          <p:nvPr>
            <p:ph type="body" idx="4294967295"/>
          </p:nvPr>
        </p:nvSpPr>
        <p:spPr>
          <a:xfrm>
            <a:off x="1202375" y="1496525"/>
            <a:ext cx="2611800" cy="215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accent4"/>
                </a:solidFill>
                <a:latin typeface="Mali SemiBold"/>
                <a:ea typeface="Mali SemiBold"/>
                <a:cs typeface="Mali SemiBold"/>
                <a:sym typeface="Mali SemiBold"/>
              </a:rPr>
              <a:t>Observa el siguiente video</a:t>
            </a:r>
            <a:endParaRPr sz="2000">
              <a:solidFill>
                <a:schemeClr val="accent4"/>
              </a:solidFill>
              <a:latin typeface="Mali SemiBold"/>
              <a:ea typeface="Mali SemiBold"/>
              <a:cs typeface="Mali SemiBold"/>
              <a:sym typeface="Mali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164</Words>
  <PresentationFormat>Presentación en pantalla (16:9)</PresentationFormat>
  <Paragraphs>25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Mali SemiBold</vt:lpstr>
      <vt:lpstr>Nunito Light</vt:lpstr>
      <vt:lpstr>Nunito</vt:lpstr>
      <vt:lpstr>Calibri</vt:lpstr>
      <vt:lpstr>Ely template</vt:lpstr>
      <vt:lpstr>Fracciones impropias y números mixtos</vt:lpstr>
      <vt:lpstr>¿Cómo transformar de fracción impropia a número mixto?</vt:lpstr>
      <vt:lpstr>Diapositiva 3</vt:lpstr>
      <vt:lpstr>¿Cómo transformar de número mixto a fracción impropia?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2: Fracciones y números mixtos</dc:title>
  <dc:creator>MEDIACION ESCOLAR</dc:creator>
  <cp:lastModifiedBy>MEDIACION ESCOLAR</cp:lastModifiedBy>
  <cp:revision>18</cp:revision>
  <dcterms:modified xsi:type="dcterms:W3CDTF">2020-05-25T01:25:55Z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2739085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