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85" r:id="rId9"/>
    <p:sldId id="286" r:id="rId10"/>
    <p:sldId id="262" r:id="rId11"/>
    <p:sldId id="287" r:id="rId12"/>
    <p:sldId id="263" r:id="rId13"/>
    <p:sldId id="264" r:id="rId14"/>
    <p:sldId id="288" r:id="rId15"/>
    <p:sldId id="265" r:id="rId16"/>
    <p:sldId id="267" r:id="rId17"/>
    <p:sldId id="268" r:id="rId18"/>
    <p:sldId id="289" r:id="rId19"/>
    <p:sldId id="291" r:id="rId20"/>
    <p:sldId id="269" r:id="rId21"/>
  </p:sldIdLst>
  <p:sldSz cx="9144000" cy="5143500" type="screen16x9"/>
  <p:notesSz cx="6858000" cy="9144000"/>
  <p:embeddedFontLst>
    <p:embeddedFont>
      <p:font typeface="Amatic SC" charset="-79"/>
      <p:regular r:id="rId23"/>
      <p:bold r:id="rId24"/>
    </p:embeddedFont>
    <p:embeddedFont>
      <p:font typeface="Quicksand" charset="0"/>
      <p:regular r:id="rId25"/>
      <p:bold r:id="rId26"/>
    </p:embeddedFont>
    <p:embeddedFont>
      <p:font typeface="Short Stack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A878A68-379F-483A-8778-C6B6AC8C036A}">
  <a:tblStyle styleId="{DA878A68-379F-483A-8778-C6B6AC8C03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79872706318563/abou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briti.com/juegos-de-matematicas/los-numeros-primo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erebriti.com/buscar/numeros%20primos/" TargetMode="External"/><Relationship Id="rId4" Type="http://schemas.openxmlformats.org/officeDocument/2006/relationships/hyperlink" Target="https://www.cerebriti.com/juegos-de-matematicas/numeros-primos5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LlA_fyL5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erebriti.com/juegos-de-matematicas/mc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UNIDAD 1: Fracciones, decimales, razones y proporciones</a:t>
            </a:r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1463728" y="4572014"/>
            <a:ext cx="6037230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INGRESA A: </a:t>
            </a:r>
            <a:r>
              <a:rPr lang="es-CL" dirty="0" smtClean="0">
                <a:hlinkClick r:id="rId3"/>
              </a:rPr>
              <a:t>https://www.facebook.com/groups/179872706318563/about/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57554" y="3571882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RESUMEN – PARTE 1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28596" y="1071552"/>
            <a:ext cx="8115575" cy="550200"/>
          </a:xfrm>
        </p:spPr>
        <p:txBody>
          <a:bodyPr/>
          <a:lstStyle/>
          <a:p>
            <a:pPr algn="just"/>
            <a:r>
              <a:rPr lang="es-CL" u="sng" dirty="0" smtClean="0"/>
              <a:t>Conclusión</a:t>
            </a:r>
            <a:r>
              <a:rPr lang="es-CL" dirty="0" smtClean="0"/>
              <a:t>: Los números que encerraste con una circunferencia se les llama números primos y los que tachaste con una rayita se les llama números compuestos. </a:t>
            </a:r>
            <a:endParaRPr lang="es-CL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571472" y="1714494"/>
            <a:ext cx="3440100" cy="2675400"/>
          </a:xfrm>
        </p:spPr>
        <p:txBody>
          <a:bodyPr/>
          <a:lstStyle/>
          <a:p>
            <a:r>
              <a:rPr lang="es-CL" dirty="0" smtClean="0"/>
              <a:t>Un número es </a:t>
            </a:r>
            <a:r>
              <a:rPr lang="es-CL" b="1" dirty="0" smtClean="0"/>
              <a:t>primo</a:t>
            </a:r>
            <a:r>
              <a:rPr lang="es-CL" dirty="0" smtClean="0"/>
              <a:t> si es mayor que 1 y se puede dividir sólo por 1 y por si mismo.</a:t>
            </a:r>
          </a:p>
          <a:p>
            <a:r>
              <a:rPr lang="es-CL" dirty="0" smtClean="0"/>
              <a:t>Ejemplo 23.</a:t>
            </a:r>
          </a:p>
          <a:p>
            <a:r>
              <a:rPr lang="es-CL" dirty="0" smtClean="0"/>
              <a:t>Se puede dividir por 1 y por si mismo (23)</a:t>
            </a:r>
            <a:endParaRPr lang="es-CL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idx="2"/>
          </p:nvPr>
        </p:nvSpPr>
        <p:spPr>
          <a:xfrm>
            <a:off x="4643438" y="1714494"/>
            <a:ext cx="3440100" cy="2675400"/>
          </a:xfrm>
        </p:spPr>
        <p:txBody>
          <a:bodyPr/>
          <a:lstStyle/>
          <a:p>
            <a:r>
              <a:rPr lang="es-CL" dirty="0" smtClean="0"/>
              <a:t>Un número es compuesto si tiene más de dos divisores, es decir se puede dividir por 1, por si mismo y por más números.</a:t>
            </a:r>
          </a:p>
          <a:p>
            <a:r>
              <a:rPr lang="es-CL" dirty="0" smtClean="0"/>
              <a:t>Ejemplo: 18</a:t>
            </a:r>
          </a:p>
          <a:p>
            <a:r>
              <a:rPr lang="es-CL" dirty="0" smtClean="0"/>
              <a:t>Se puede dividir por 1, 2, 3, 6, 9 y 18</a:t>
            </a:r>
            <a:endParaRPr lang="es-CL" dirty="0"/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738" name="Google Shape;738;p19"/>
          <p:cNvSpPr/>
          <p:nvPr/>
        </p:nvSpPr>
        <p:spPr>
          <a:xfrm>
            <a:off x="285720" y="4286262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272527" y="3705388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6</a:t>
            </a:r>
            <a:endParaRPr lang="es-CL" dirty="0"/>
          </a:p>
        </p:txBody>
      </p:sp>
      <p:sp>
        <p:nvSpPr>
          <p:cNvPr id="13" name="Google Shape;738;p19"/>
          <p:cNvSpPr/>
          <p:nvPr/>
        </p:nvSpPr>
        <p:spPr>
          <a:xfrm>
            <a:off x="8727178" y="285734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786578" y="-22043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número 1 no es primo ni compuesto, ya que tiene solo un divisor, que es el mismo número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6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571472" y="2000246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CL" b="1" dirty="0" smtClean="0"/>
              <a:t>Descomposición</a:t>
            </a:r>
            <a:r>
              <a:rPr lang="es-CL" b="1" u="sng" dirty="0" smtClean="0"/>
              <a:t> </a:t>
            </a:r>
            <a:r>
              <a:rPr lang="es-CL" b="1" dirty="0" smtClean="0"/>
              <a:t> en factores primos.</a:t>
            </a:r>
          </a:p>
          <a:p>
            <a:pPr marL="0" lvl="0" indent="0">
              <a:buNone/>
            </a:pPr>
            <a:r>
              <a:rPr lang="es-CL" dirty="0" smtClean="0"/>
              <a:t>Ejemplo: </a:t>
            </a:r>
          </a:p>
          <a:p>
            <a:pPr marL="0" lvl="0" indent="0">
              <a:buNone/>
            </a:pPr>
            <a:r>
              <a:rPr lang="es-CL" dirty="0" smtClean="0"/>
              <a:t>180 = 2 • 3 • 2 • 3 • 5</a:t>
            </a:r>
            <a:endParaRPr/>
          </a:p>
        </p:txBody>
      </p:sp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285720" y="1071552"/>
            <a:ext cx="857256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/>
            <a:r>
              <a:rPr lang="es-CL" dirty="0" smtClean="0"/>
              <a:t>Todo número compuesto lo puedes descomponer en una multiplicación de números primos. Esto se conoce como </a:t>
            </a:r>
            <a:r>
              <a:rPr lang="es-CL" u="sng" dirty="0" smtClean="0"/>
              <a:t>descomposición</a:t>
            </a:r>
            <a:r>
              <a:rPr lang="es-CL" dirty="0" smtClean="0"/>
              <a:t> en factores primos y la puedes representar mediante un diagrama de árbol.</a:t>
            </a:r>
            <a:endParaRPr/>
          </a:p>
        </p:txBody>
      </p:sp>
      <p:sp>
        <p:nvSpPr>
          <p:cNvPr id="748" name="Google Shape;748;p20"/>
          <p:cNvSpPr txBox="1">
            <a:spLocks noGrp="1"/>
          </p:cNvSpPr>
          <p:nvPr>
            <p:ph type="body" idx="2"/>
          </p:nvPr>
        </p:nvSpPr>
        <p:spPr>
          <a:xfrm>
            <a:off x="4714876" y="2039490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CL" b="1" dirty="0" smtClean="0"/>
              <a:t>Diagrama  de árbol</a:t>
            </a:r>
          </a:p>
          <a:p>
            <a:pPr marL="0" lvl="0" indent="0">
              <a:buNone/>
            </a:pPr>
            <a:r>
              <a:rPr lang="es-CL" dirty="0" smtClean="0"/>
              <a:t>ejemplo: </a:t>
            </a:r>
          </a:p>
          <a:p>
            <a:pPr marL="0" lvl="0" indent="0">
              <a:buNone/>
            </a:pPr>
            <a:endParaRPr lang="es-CL" dirty="0" smtClean="0"/>
          </a:p>
          <a:p>
            <a:pPr marL="0" lvl="0" indent="0">
              <a:buNone/>
            </a:pPr>
            <a:endParaRPr lang="es-CL" b="1" dirty="0" smtClean="0"/>
          </a:p>
          <a:p>
            <a:pPr marL="0" lvl="0" indent="0">
              <a:buNone/>
            </a:pPr>
            <a:endParaRPr b="1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6</a:t>
            </a:r>
            <a:endParaRPr lang="es-CL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 l="26904" t="40039" r="36310" b="39453"/>
          <a:stretch>
            <a:fillRect/>
          </a:stretch>
        </p:blipFill>
        <p:spPr bwMode="auto">
          <a:xfrm>
            <a:off x="4357654" y="2786064"/>
            <a:ext cx="47863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>
            <a:spLocks noGrp="1"/>
          </p:cNvSpPr>
          <p:nvPr>
            <p:ph type="title"/>
          </p:nvPr>
        </p:nvSpPr>
        <p:spPr>
          <a:xfrm>
            <a:off x="1142976" y="1000114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CL" dirty="0" smtClean="0"/>
              <a:t>O</a:t>
            </a:r>
            <a:r>
              <a:rPr lang="en" dirty="0" smtClean="0"/>
              <a:t>bjetivo: </a:t>
            </a:r>
            <a:r>
              <a:rPr lang="es-CL" dirty="0" smtClean="0"/>
              <a:t>ejercitar sobre los números primos y números compuestos.</a:t>
            </a:r>
            <a:endParaRPr/>
          </a:p>
        </p:txBody>
      </p:sp>
      <p:sp>
        <p:nvSpPr>
          <p:cNvPr id="755" name="Google Shape;755;p21"/>
          <p:cNvSpPr txBox="1">
            <a:spLocks noGrp="1"/>
          </p:cNvSpPr>
          <p:nvPr>
            <p:ph type="body" idx="1"/>
          </p:nvPr>
        </p:nvSpPr>
        <p:spPr>
          <a:xfrm>
            <a:off x="1000100" y="178593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CL" dirty="0" smtClean="0"/>
              <a:t>Recuerda que un número primo es aquel que tiene solo dos divisores, el 1 y el propio número y si tiene más de dos divisores se le llama número compuesto.</a:t>
            </a:r>
            <a:endParaRPr b="1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7" name="6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7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descomponer números en factores primos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43306" y="1327952"/>
            <a:ext cx="4714907" cy="2958310"/>
          </a:xfrm>
        </p:spPr>
        <p:txBody>
          <a:bodyPr/>
          <a:lstStyle/>
          <a:p>
            <a:r>
              <a:rPr lang="es-CL" dirty="0" smtClean="0"/>
              <a:t>Utilizamos los números primos, que son los encerrados en el la circunferencia.</a:t>
            </a:r>
          </a:p>
          <a:p>
            <a:r>
              <a:rPr lang="es-CL" dirty="0" smtClean="0"/>
              <a:t>Entonces la factorización prima de 24 es:</a:t>
            </a:r>
          </a:p>
          <a:p>
            <a:r>
              <a:rPr lang="es-CL" dirty="0" smtClean="0"/>
              <a:t>24 = 3 ● 2 ● 2 ● 2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8</a:t>
            </a:r>
            <a:endParaRPr lang="es-CL" dirty="0"/>
          </a:p>
        </p:txBody>
      </p:sp>
      <p:pic>
        <p:nvPicPr>
          <p:cNvPr id="73732" name="Picture 4" descr="Prime Factorization"/>
          <p:cNvPicPr>
            <a:picLocks noChangeAspect="1" noChangeArrowheads="1"/>
          </p:cNvPicPr>
          <p:nvPr/>
        </p:nvPicPr>
        <p:blipFill>
          <a:blip r:embed="rId2"/>
          <a:srcRect l="39995" t="10714" r="32189" b="34341"/>
          <a:stretch>
            <a:fillRect/>
          </a:stretch>
        </p:blipFill>
        <p:spPr bwMode="auto">
          <a:xfrm>
            <a:off x="785786" y="1357304"/>
            <a:ext cx="19288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765" name="Google Shape;765;p22"/>
          <p:cNvPicPr preferRelativeResize="0"/>
          <p:nvPr/>
        </p:nvPicPr>
        <p:blipFill rotWithShape="1">
          <a:blip r:embed="rId3">
            <a:alphaModFix/>
          </a:blip>
          <a:srcRect l="11825" r="37379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8</a:t>
            </a: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142844" y="857238"/>
            <a:ext cx="5214975" cy="3786214"/>
          </a:xfrm>
        </p:spPr>
        <p:txBody>
          <a:bodyPr/>
          <a:lstStyle/>
          <a:p>
            <a:r>
              <a:rPr lang="es-CL" dirty="0" smtClean="0"/>
              <a:t>Un número es divisible por 2 si la cifra de sus unidades es par o cero. </a:t>
            </a:r>
          </a:p>
          <a:p>
            <a:r>
              <a:rPr lang="es-CL" dirty="0" smtClean="0"/>
              <a:t>Un número es divisible por 3 si la suma de sus cifras es un múltiplo de 3. </a:t>
            </a:r>
          </a:p>
          <a:p>
            <a:r>
              <a:rPr lang="es-CL" dirty="0" smtClean="0"/>
              <a:t>Un número es divisible por 4 si sus dos últimas cifras son ceros o forman un múltiplo de 4</a:t>
            </a:r>
            <a:endParaRPr lang="es-CL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7087200" cy="550200"/>
          </a:xfrm>
        </p:spPr>
        <p:txBody>
          <a:bodyPr/>
          <a:lstStyle/>
          <a:p>
            <a:r>
              <a:rPr lang="es-CL" dirty="0" smtClean="0"/>
              <a:t>Recuerda: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CL" dirty="0" smtClean="0"/>
              <a:t>Objetivo: descomponer  números en factores primos.</a:t>
            </a:r>
            <a:endParaRPr/>
          </a:p>
        </p:txBody>
      </p:sp>
      <p:sp>
        <p:nvSpPr>
          <p:cNvPr id="22" name="21 Marcador de texto"/>
          <p:cNvSpPr>
            <a:spLocks noGrp="1"/>
          </p:cNvSpPr>
          <p:nvPr>
            <p:ph type="body" idx="1"/>
          </p:nvPr>
        </p:nvSpPr>
        <p:spPr>
          <a:xfrm>
            <a:off x="357158" y="1327952"/>
            <a:ext cx="8501122" cy="2683200"/>
          </a:xfrm>
        </p:spPr>
        <p:txBody>
          <a:bodyPr/>
          <a:lstStyle/>
          <a:p>
            <a:r>
              <a:rPr lang="es-CL" dirty="0" smtClean="0"/>
              <a:t>Juguemos!!</a:t>
            </a:r>
          </a:p>
          <a:p>
            <a:r>
              <a:rPr lang="es-CL" dirty="0" smtClean="0">
                <a:hlinkClick r:id="rId3"/>
              </a:rPr>
              <a:t>https://www.cerebriti.com/juegos-de-matematicas/los-numeros-primos</a:t>
            </a:r>
            <a:endParaRPr lang="es-CL" dirty="0" smtClean="0"/>
          </a:p>
          <a:p>
            <a:r>
              <a:rPr lang="es-CL" dirty="0" smtClean="0">
                <a:hlinkClick r:id="rId4"/>
              </a:rPr>
              <a:t>https://www.cerebriti.com/juegos-de-matematicas/numeros-primos5/</a:t>
            </a:r>
            <a:endParaRPr lang="es-CL" dirty="0" smtClean="0"/>
          </a:p>
          <a:p>
            <a:r>
              <a:rPr lang="es-CL" dirty="0" smtClean="0">
                <a:hlinkClick r:id="rId5"/>
              </a:rPr>
              <a:t>https://www.cerebriti.com/buscar/numeros%20primos/</a:t>
            </a:r>
            <a:endParaRPr lang="es-C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3 – CLASE 9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CL" dirty="0" smtClean="0"/>
              <a:t>O</a:t>
            </a:r>
            <a:r>
              <a:rPr lang="en" dirty="0" smtClean="0"/>
              <a:t>bjetivo: calcular el </a:t>
            </a:r>
            <a:r>
              <a:rPr lang="es-CL" dirty="0" smtClean="0"/>
              <a:t>mínimo común múltiplo de números (</a:t>
            </a:r>
            <a:r>
              <a:rPr lang="es-CL" dirty="0" err="1" smtClean="0"/>
              <a:t>m.c.m.</a:t>
            </a:r>
            <a:r>
              <a:rPr lang="es-CL" dirty="0" smtClean="0"/>
              <a:t>)</a:t>
            </a:r>
            <a:endParaRPr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mínimo común múltiplo (</a:t>
            </a:r>
            <a:r>
              <a:rPr lang="es-CL" dirty="0" err="1" smtClean="0"/>
              <a:t>mcm</a:t>
            </a:r>
            <a:r>
              <a:rPr lang="es-CL" dirty="0" smtClean="0"/>
              <a:t>) entre dos o más números naturales es el menor de sus múltiplos comunes. Es decir el primero que se repite.</a:t>
            </a:r>
          </a:p>
          <a:p>
            <a:pPr>
              <a:buNone/>
            </a:pPr>
            <a:r>
              <a:rPr lang="es-CL" dirty="0" smtClean="0"/>
              <a:t>    Podemos calcularlo usando 2 formas:</a:t>
            </a:r>
          </a:p>
          <a:p>
            <a:endParaRPr lang="es-CL" dirty="0"/>
          </a:p>
        </p:txBody>
      </p:sp>
      <p:sp>
        <p:nvSpPr>
          <p:cNvPr id="802" name="Google Shape;80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" name="4 CuadroTexto"/>
          <p:cNvSpPr txBox="1"/>
          <p:nvPr/>
        </p:nvSpPr>
        <p:spPr>
          <a:xfrm>
            <a:off x="0" y="-18"/>
            <a:ext cx="213071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3 – CLASE 10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6"/>
            <a:ext cx="7087200" cy="550200"/>
          </a:xfrm>
        </p:spPr>
        <p:txBody>
          <a:bodyPr/>
          <a:lstStyle/>
          <a:p>
            <a:r>
              <a:rPr lang="es-CL" dirty="0" smtClean="0"/>
              <a:t>Forma 1: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785800"/>
            <a:ext cx="7858180" cy="2683200"/>
          </a:xfrm>
        </p:spPr>
        <p:txBody>
          <a:bodyPr/>
          <a:lstStyle/>
          <a:p>
            <a:r>
              <a:rPr lang="es-CL" dirty="0" smtClean="0"/>
              <a:t>Buscamos los múltiplos de cada número y marcamos el primero que se repite. </a:t>
            </a:r>
          </a:p>
          <a:p>
            <a:r>
              <a:rPr lang="es-CL" dirty="0" smtClean="0"/>
              <a:t>Ejemplos:</a:t>
            </a:r>
          </a:p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CL"/>
          </a:p>
        </p:txBody>
      </p:sp>
      <p:pic>
        <p:nvPicPr>
          <p:cNvPr id="74754" name="Picture 2" descr="Mínimo Común Múltiplo de Números hasta 25 (el MCM es distinto de ..."/>
          <p:cNvPicPr>
            <a:picLocks noChangeAspect="1" noChangeArrowheads="1"/>
          </p:cNvPicPr>
          <p:nvPr/>
        </p:nvPicPr>
        <p:blipFill>
          <a:blip r:embed="rId2"/>
          <a:srcRect l="12352" t="45422" r="23481" b="28183"/>
          <a:stretch>
            <a:fillRect/>
          </a:stretch>
        </p:blipFill>
        <p:spPr bwMode="auto">
          <a:xfrm>
            <a:off x="2357422" y="1928808"/>
            <a:ext cx="5500726" cy="292895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-18"/>
            <a:ext cx="213071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3 – CLASE 10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85734"/>
            <a:ext cx="7087200" cy="550200"/>
          </a:xfrm>
        </p:spPr>
        <p:txBody>
          <a:bodyPr/>
          <a:lstStyle/>
          <a:p>
            <a:r>
              <a:rPr lang="es-CL" dirty="0" smtClean="0"/>
              <a:t>Forma 2: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1000114"/>
            <a:ext cx="4643470" cy="3143272"/>
          </a:xfrm>
        </p:spPr>
        <p:txBody>
          <a:bodyPr/>
          <a:lstStyle/>
          <a:p>
            <a:r>
              <a:rPr lang="es-CL" dirty="0" smtClean="0"/>
              <a:t>Para calcular el </a:t>
            </a:r>
            <a:r>
              <a:rPr lang="es-CL" dirty="0" err="1" smtClean="0"/>
              <a:t>m.c.m.</a:t>
            </a:r>
            <a:r>
              <a:rPr lang="es-CL" dirty="0" smtClean="0"/>
              <a:t> entre 2,4 y 6 dividimos de manera exacta usando los números primos.</a:t>
            </a:r>
          </a:p>
          <a:p>
            <a:r>
              <a:rPr lang="es-CL" dirty="0" smtClean="0"/>
              <a:t>Luego multiplicamos los números primos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0" y="-18"/>
            <a:ext cx="213071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3 – CLASE 10</a:t>
            </a:r>
            <a:endParaRPr lang="es-CL" dirty="0"/>
          </a:p>
        </p:txBody>
      </p:sp>
      <p:pic>
        <p:nvPicPr>
          <p:cNvPr id="75778" name="Picture 2" descr="Ejercicios resueltos. Encontrar el mínimo común múltiplo de dos 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80"/>
            <a:ext cx="3958200" cy="2880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375" y="807104"/>
            <a:ext cx="7087200" cy="550200"/>
          </a:xfrm>
        </p:spPr>
        <p:txBody>
          <a:bodyPr/>
          <a:lstStyle/>
          <a:p>
            <a:r>
              <a:rPr lang="es-CL" dirty="0" smtClean="0"/>
              <a:t>objetivo: calcular operatoria combinada para resolver problemas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1538" y="1674500"/>
            <a:ext cx="7087200" cy="2683200"/>
          </a:xfrm>
        </p:spPr>
        <p:txBody>
          <a:bodyPr/>
          <a:lstStyle/>
          <a:p>
            <a:r>
              <a:rPr lang="es-CL" dirty="0" smtClean="0"/>
              <a:t>Las </a:t>
            </a:r>
            <a:r>
              <a:rPr lang="es-CL" b="1" dirty="0" smtClean="0"/>
              <a:t>operatorias</a:t>
            </a:r>
            <a:r>
              <a:rPr lang="es-CL" dirty="0" smtClean="0"/>
              <a:t> </a:t>
            </a:r>
            <a:r>
              <a:rPr lang="es-CL" b="1" dirty="0" smtClean="0"/>
              <a:t>combinadas</a:t>
            </a:r>
            <a:r>
              <a:rPr lang="es-CL" dirty="0" smtClean="0"/>
              <a:t> son aquellas expresiones que involucran más de una operación básica (adición, sustracción, multiplicación, división) para resolver un problema agrupadas por paréntesis.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1 – CLASE 1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CL" dirty="0" smtClean="0"/>
              <a:t>O</a:t>
            </a:r>
            <a:r>
              <a:rPr lang="en" dirty="0" smtClean="0"/>
              <a:t>bjetivo: </a:t>
            </a:r>
            <a:r>
              <a:rPr lang="es-CL" dirty="0" smtClean="0"/>
              <a:t>resolver ejercicios que involucre el mínimo común múltiplo de números</a:t>
            </a:r>
            <a:endParaRPr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Mínimo común múltiplo, observa:</a:t>
            </a:r>
          </a:p>
          <a:p>
            <a:pPr>
              <a:buNone/>
            </a:pPr>
            <a:r>
              <a:rPr lang="es-CL" dirty="0" smtClean="0">
                <a:hlinkClick r:id="rId3"/>
              </a:rPr>
              <a:t>https://www.youtube.com/watch?v=txLlA_fyL5g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Mínimo común múltiplo, juega:</a:t>
            </a:r>
          </a:p>
          <a:p>
            <a:pPr>
              <a:buNone/>
            </a:pPr>
            <a:r>
              <a:rPr lang="es-CL" dirty="0" smtClean="0">
                <a:hlinkClick r:id="rId4"/>
              </a:rPr>
              <a:t>https://www.cerebriti.com/juegos-de-matematicas/mcm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-18"/>
            <a:ext cx="213071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3 – CLASE 11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642910" y="357172"/>
            <a:ext cx="7472665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objetivo: calcular operatoria combinada para resolver problemas</a:t>
            </a:r>
            <a:endParaRPr/>
          </a:p>
        </p:txBody>
      </p:sp>
      <p:sp>
        <p:nvSpPr>
          <p:cNvPr id="701" name="Google Shape;701;p14"/>
          <p:cNvSpPr txBox="1">
            <a:spLocks noGrp="1"/>
          </p:cNvSpPr>
          <p:nvPr>
            <p:ph type="body" idx="1"/>
          </p:nvPr>
        </p:nvSpPr>
        <p:spPr>
          <a:xfrm>
            <a:off x="428596" y="1071552"/>
            <a:ext cx="4929222" cy="32147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L" dirty="0" smtClean="0"/>
              <a:t>Para resolver ejercicios con operatoria combinada, debes considerar la prioridad de las operaciones: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L" dirty="0" smtClean="0"/>
              <a:t> 1. Paréntesis desde el interior al exterior, </a:t>
            </a:r>
            <a:r>
              <a:rPr lang="es-CL" b="1" dirty="0" smtClean="0"/>
              <a:t>de izquierda a derecha.</a:t>
            </a:r>
            <a:r>
              <a:rPr lang="es-CL" dirty="0" smtClean="0"/>
              <a:t>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L" dirty="0" smtClean="0"/>
              <a:t>2. Multiplicación o división </a:t>
            </a:r>
            <a:r>
              <a:rPr lang="es-CL" b="1" dirty="0" smtClean="0"/>
              <a:t>de izquierda a derecha.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s-CL" dirty="0" smtClean="0"/>
              <a:t>3. Adición o sustracción </a:t>
            </a:r>
            <a:r>
              <a:rPr lang="es-CL" b="1" dirty="0" smtClean="0"/>
              <a:t>de izquierda a derecha.</a:t>
            </a:r>
            <a:endParaRPr b="1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" name="7 Imagen" descr="PAPOMUD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074" y="1071552"/>
            <a:ext cx="3771926" cy="285752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1 – CLASE 1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estimar cantidades y resolver problemas de operatoria combinada.</a:t>
            </a:r>
            <a:endParaRPr lang="es-CL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28596" y="1327952"/>
            <a:ext cx="8143932" cy="2958310"/>
          </a:xfrm>
        </p:spPr>
        <p:txBody>
          <a:bodyPr/>
          <a:lstStyle/>
          <a:p>
            <a:r>
              <a:rPr lang="es-CL" sz="2000" dirty="0" smtClean="0"/>
              <a:t>Al redondear un número puedes observar la </a:t>
            </a:r>
            <a:r>
              <a:rPr lang="es-CL" sz="2000" b="1" dirty="0" smtClean="0"/>
              <a:t>cifra de la derecha </a:t>
            </a:r>
            <a:r>
              <a:rPr lang="es-CL" sz="2000" dirty="0" smtClean="0"/>
              <a:t>a la que se quiere aproximar y tener presente lo siguiente:</a:t>
            </a:r>
          </a:p>
          <a:p>
            <a:pPr lvl="1"/>
            <a:r>
              <a:rPr lang="es-CL" sz="2000" dirty="0" smtClean="0"/>
              <a:t>Si es </a:t>
            </a:r>
            <a:r>
              <a:rPr lang="es-CL" sz="2000" b="1" dirty="0" smtClean="0"/>
              <a:t>mayor o igual a 5</a:t>
            </a:r>
            <a:r>
              <a:rPr lang="es-CL" sz="2000" dirty="0" smtClean="0"/>
              <a:t>, agrega una unidad al dígito que se encuentra  en dicha posición y reemplaza por ceros que se encuentran a su derecha</a:t>
            </a:r>
          </a:p>
          <a:p>
            <a:pPr lvl="1"/>
            <a:r>
              <a:rPr lang="es-CL" sz="2000" dirty="0" smtClean="0"/>
              <a:t>Si es </a:t>
            </a:r>
            <a:r>
              <a:rPr lang="es-CL" sz="2000" b="1" dirty="0" smtClean="0"/>
              <a:t>menor que 5</a:t>
            </a:r>
            <a:r>
              <a:rPr lang="es-CL" sz="2000" dirty="0" smtClean="0"/>
              <a:t>, conserva la cifra  y reemplaza por cero las que están a su derecha, y las que están a la izquierda las dejas igual.</a:t>
            </a:r>
          </a:p>
          <a:p>
            <a:endParaRPr lang="es-CL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1 – CLASE 2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1 – CLASE 4</a:t>
            </a:r>
            <a:endParaRPr lang="es-CL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calcular múltiplos de un número.</a:t>
            </a:r>
            <a:endParaRPr lang="es-CL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Los múltiplos de un número natural se obtienen al </a:t>
            </a:r>
            <a:r>
              <a:rPr lang="es-CL" u="sng" dirty="0" smtClean="0"/>
              <a:t>multiplicarlo</a:t>
            </a:r>
            <a:r>
              <a:rPr lang="es-CL" dirty="0" smtClean="0"/>
              <a:t> por cualquier otro número natural. Es decir es la tabla de multiplicar de dicho número.</a:t>
            </a:r>
          </a:p>
          <a:p>
            <a:r>
              <a:rPr lang="es-CL" b="1" dirty="0" smtClean="0"/>
              <a:t>Ejemplo</a:t>
            </a:r>
            <a:r>
              <a:rPr lang="es-CL" dirty="0" smtClean="0"/>
              <a:t>: los múltiplos de 5 corresponden a la tabla del 5</a:t>
            </a:r>
          </a:p>
          <a:p>
            <a:pPr>
              <a:buNone/>
            </a:pPr>
            <a:r>
              <a:rPr lang="es-CL" b="1" dirty="0" smtClean="0"/>
              <a:t>M(5) = {5, 10, 15, 20, 25, 30, 35, 40, 45, 50, 55 …}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4" name="3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1 – CLASE 3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Recordemos:</a:t>
            </a:r>
          </a:p>
          <a:p>
            <a:r>
              <a:rPr lang="es-CL" dirty="0" smtClean="0"/>
              <a:t>Los números </a:t>
            </a:r>
            <a:r>
              <a:rPr lang="es-CL" u="sng" dirty="0" smtClean="0"/>
              <a:t>pares</a:t>
            </a:r>
            <a:r>
              <a:rPr lang="es-CL" dirty="0" smtClean="0"/>
              <a:t> son aquellos terminados en 0-2-4-6-8</a:t>
            </a:r>
          </a:p>
          <a:p>
            <a:r>
              <a:rPr lang="es-CL" dirty="0" smtClean="0"/>
              <a:t>Los números </a:t>
            </a:r>
            <a:r>
              <a:rPr lang="es-CL" u="sng" dirty="0" smtClean="0"/>
              <a:t>impares</a:t>
            </a:r>
            <a:r>
              <a:rPr lang="es-CL" dirty="0" smtClean="0"/>
              <a:t> son aquellos terminados en 1-3-5-7-9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calcular factores de un número </a:t>
            </a:r>
            <a:br>
              <a:rPr lang="es-CL" dirty="0" smtClean="0"/>
            </a:br>
            <a:r>
              <a:rPr lang="es-CL" dirty="0" smtClean="0"/>
              <a:t>(Factores y divisores)</a:t>
            </a:r>
            <a:endParaRPr lang="es-CL"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500034" y="1404152"/>
            <a:ext cx="3929090" cy="3239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CL" dirty="0" smtClean="0"/>
              <a:t>Los </a:t>
            </a:r>
            <a:r>
              <a:rPr lang="es-CL" b="1" dirty="0" smtClean="0"/>
              <a:t>factores</a:t>
            </a:r>
            <a:r>
              <a:rPr lang="es-CL" dirty="0" smtClean="0"/>
              <a:t> de un número natural corresponden a uno o más pares de números naturales cuyo </a:t>
            </a:r>
            <a:r>
              <a:rPr lang="es-CL" u="sng" dirty="0" smtClean="0"/>
              <a:t>producto</a:t>
            </a:r>
            <a:r>
              <a:rPr lang="es-CL" dirty="0" smtClean="0"/>
              <a:t> es igual a dicho número. </a:t>
            </a:r>
          </a:p>
          <a:p>
            <a:pPr lvl="0"/>
            <a:r>
              <a:rPr lang="es-CL" u="sng" dirty="0" smtClean="0"/>
              <a:t>Ejemplo</a:t>
            </a:r>
            <a:r>
              <a:rPr lang="es-CL" dirty="0" smtClean="0"/>
              <a:t>:  Los factores de 12 son:</a:t>
            </a:r>
          </a:p>
          <a:p>
            <a:pPr lvl="0">
              <a:buNone/>
            </a:pPr>
            <a:r>
              <a:rPr lang="es-CL" dirty="0" smtClean="0"/>
              <a:t>	 1 y  12</a:t>
            </a:r>
          </a:p>
          <a:p>
            <a:pPr lvl="0">
              <a:buNone/>
            </a:pPr>
            <a:r>
              <a:rPr lang="es-CL" dirty="0" smtClean="0"/>
              <a:t>	2 y  6</a:t>
            </a:r>
          </a:p>
          <a:p>
            <a:pPr lvl="0">
              <a:buNone/>
            </a:pPr>
            <a:r>
              <a:rPr lang="es-CL" dirty="0" smtClean="0"/>
              <a:t>	3 y 4</a:t>
            </a:r>
          </a:p>
          <a:p>
            <a:pPr lvl="0">
              <a:buNone/>
            </a:pPr>
            <a:endParaRPr lang="es-CL" dirty="0" smtClean="0"/>
          </a:p>
          <a:p>
            <a:pPr lvl="0"/>
            <a:endParaRPr/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4818449" y="1404152"/>
            <a:ext cx="3754079" cy="31678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s-CL" dirty="0" smtClean="0"/>
              <a:t>Los </a:t>
            </a:r>
            <a:r>
              <a:rPr lang="es-CL" b="1" dirty="0" smtClean="0"/>
              <a:t>divisores</a:t>
            </a:r>
            <a:r>
              <a:rPr lang="es-CL" dirty="0" smtClean="0"/>
              <a:t> de un número natural son aquellos números naturales que lo </a:t>
            </a:r>
            <a:r>
              <a:rPr lang="es-CL" u="sng" dirty="0" smtClean="0"/>
              <a:t>dividen</a:t>
            </a:r>
            <a:r>
              <a:rPr lang="es-CL" dirty="0" smtClean="0"/>
              <a:t> en forma </a:t>
            </a:r>
            <a:r>
              <a:rPr lang="es-CL" u="sng" dirty="0" smtClean="0"/>
              <a:t>exacta</a:t>
            </a:r>
            <a:r>
              <a:rPr lang="es-CL" dirty="0" smtClean="0"/>
              <a:t>.</a:t>
            </a:r>
          </a:p>
          <a:p>
            <a:pPr lvl="0">
              <a:buNone/>
            </a:pPr>
            <a:endParaRPr lang="es-CL" dirty="0" smtClean="0"/>
          </a:p>
          <a:p>
            <a:r>
              <a:rPr lang="es-CL" u="sng" dirty="0" smtClean="0"/>
              <a:t>Ejemplo</a:t>
            </a:r>
            <a:r>
              <a:rPr lang="es-CL" dirty="0" smtClean="0"/>
              <a:t>: Los divisores de 12 son:</a:t>
            </a:r>
          </a:p>
          <a:p>
            <a:pPr>
              <a:buNone/>
            </a:pPr>
            <a:r>
              <a:rPr lang="es-CL" dirty="0" smtClean="0"/>
              <a:t>	1, 2, 3, 4, 6 y 12</a:t>
            </a:r>
            <a:endParaRPr lang="es-CL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" name="4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1 – CLASE 3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6578" y="-18"/>
            <a:ext cx="241123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COPIA EN TU CUADERNO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resolver ejercicios de múltiplos y factores de un número.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327952"/>
            <a:ext cx="8001055" cy="2683200"/>
          </a:xfrm>
        </p:spPr>
        <p:txBody>
          <a:bodyPr/>
          <a:lstStyle/>
          <a:p>
            <a:pPr>
              <a:buNone/>
            </a:pPr>
            <a:r>
              <a:rPr lang="es-CL" b="1" dirty="0" smtClean="0"/>
              <a:t>	Recuerda</a:t>
            </a:r>
            <a:r>
              <a:rPr lang="es-CL" dirty="0" smtClean="0"/>
              <a:t> :</a:t>
            </a:r>
          </a:p>
          <a:p>
            <a:r>
              <a:rPr lang="es-CL" dirty="0" smtClean="0"/>
              <a:t>Al trabajar con la recta numérica, ésta debe estar graduada, es decir, cada punto debe mantenerse a una distancia uniforme y una cantidad constante. Por ejemplo de 1 en 1, de 5 en 5, de 100 en 100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5</a:t>
            </a:r>
            <a:endParaRPr lang="es-CL" dirty="0"/>
          </a:p>
        </p:txBody>
      </p:sp>
      <p:pic>
        <p:nvPicPr>
          <p:cNvPr id="3074" name="Picture 2" descr="FRACCIONES MULTIPLOS Y DIVISORES TOMO VI - ppt video online descargar"/>
          <p:cNvPicPr>
            <a:picLocks noChangeAspect="1" noChangeArrowheads="1"/>
          </p:cNvPicPr>
          <p:nvPr/>
        </p:nvPicPr>
        <p:blipFill>
          <a:blip r:embed="rId2"/>
          <a:srcRect l="10017" t="18819" r="6389" b="66598"/>
          <a:stretch>
            <a:fillRect/>
          </a:stretch>
        </p:blipFill>
        <p:spPr bwMode="auto">
          <a:xfrm>
            <a:off x="785786" y="3857634"/>
            <a:ext cx="764386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diferenciar números primos de números compuestos. 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142844" y="1285866"/>
            <a:ext cx="5572164" cy="3310737"/>
          </a:xfrm>
        </p:spPr>
        <p:txBody>
          <a:bodyPr/>
          <a:lstStyle/>
          <a:p>
            <a:r>
              <a:rPr lang="es-CL" dirty="0" smtClean="0"/>
              <a:t>Construye una tabla como la del ejemplo, tachando el 1                                              </a:t>
            </a:r>
            <a:r>
              <a:rPr lang="es-CL" dirty="0" smtClean="0">
                <a:sym typeface="Wingdings" pitchFamily="2" charset="2"/>
              </a:rPr>
              <a:t></a:t>
            </a:r>
          </a:p>
          <a:p>
            <a:r>
              <a:rPr lang="es-CL" dirty="0" smtClean="0">
                <a:sym typeface="Wingdings" pitchFamily="2" charset="2"/>
              </a:rPr>
              <a:t>Encierra en una circunferencia el número 2 y luego tacha todos sus múltiplos.</a:t>
            </a:r>
          </a:p>
          <a:p>
            <a:r>
              <a:rPr lang="es-CL" dirty="0" smtClean="0">
                <a:sym typeface="Wingdings" pitchFamily="2" charset="2"/>
              </a:rPr>
              <a:t>Encierra en una circunferencia el número 3 y luego tacha todos sus múltiplos.</a:t>
            </a:r>
          </a:p>
          <a:p>
            <a:r>
              <a:rPr lang="es-CL" dirty="0" smtClean="0">
                <a:sym typeface="Wingdings" pitchFamily="2" charset="2"/>
              </a:rPr>
              <a:t>Encierra en una circunferencia el número 5 y luego tacha todos sus múltiplos.</a:t>
            </a:r>
          </a:p>
          <a:p>
            <a:r>
              <a:rPr lang="es-CL" dirty="0" smtClean="0">
                <a:sym typeface="Wingdings" pitchFamily="2" charset="2"/>
              </a:rPr>
              <a:t>Continúa con los múltiplos del siguiente número que no esté tachado ni encerrado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CL"/>
          </a:p>
        </p:txBody>
      </p:sp>
      <p:pic>
        <p:nvPicPr>
          <p:cNvPr id="2052" name="Picture 4" descr="Las 2884 mejores imágenes de mates | Educacion, Actividade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09699"/>
            <a:ext cx="3028950" cy="3048001"/>
          </a:xfrm>
          <a:prstGeom prst="rect">
            <a:avLst/>
          </a:prstGeom>
          <a:noFill/>
        </p:spPr>
      </p:pic>
      <p:cxnSp>
        <p:nvCxnSpPr>
          <p:cNvPr id="10" name="9 Conector recto"/>
          <p:cNvCxnSpPr/>
          <p:nvPr/>
        </p:nvCxnSpPr>
        <p:spPr>
          <a:xfrm rot="5400000" flipH="1" flipV="1">
            <a:off x="5893603" y="1393023"/>
            <a:ext cx="285752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0" y="-18"/>
            <a:ext cx="2031325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SEMANA 2 – CLASE 6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1075</Words>
  <PresentationFormat>Presentación en pantalla (16:9)</PresentationFormat>
  <Paragraphs>131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Amatic SC</vt:lpstr>
      <vt:lpstr>Quicksand</vt:lpstr>
      <vt:lpstr>Wingdings</vt:lpstr>
      <vt:lpstr>Short Stack</vt:lpstr>
      <vt:lpstr>Knight template</vt:lpstr>
      <vt:lpstr>UNIDAD 1: Fracciones, decimales, razones y proporciones</vt:lpstr>
      <vt:lpstr>objetivo: calcular operatoria combinada para resolver problemas</vt:lpstr>
      <vt:lpstr>objetivo: calcular operatoria combinada para resolver problemas</vt:lpstr>
      <vt:lpstr>OBJETIVO: estimar cantidades y resolver problemas de operatoria combinada.</vt:lpstr>
      <vt:lpstr>Objetivo: calcular múltiplos de un número.</vt:lpstr>
      <vt:lpstr>Diapositiva 6</vt:lpstr>
      <vt:lpstr>Objetivo: calcular factores de un número  (Factores y divisores)</vt:lpstr>
      <vt:lpstr>Objetivo: resolver ejercicios de múltiplos y factores de un número.</vt:lpstr>
      <vt:lpstr>Objetivo: diferenciar números primos de números compuestos. </vt:lpstr>
      <vt:lpstr>Conclusión: Los números que encerraste con una circunferencia se les llama números primos y los que tachaste con una rayita se les llama números compuestos. </vt:lpstr>
      <vt:lpstr>Diapositiva 11</vt:lpstr>
      <vt:lpstr>Todo número compuesto lo puedes descomponer en una multiplicación de números primos. Esto se conoce como descomposición en factores primos y la puedes representar mediante un diagrama de árbol.</vt:lpstr>
      <vt:lpstr>Objetivo: ejercitar sobre los números primos y números compuestos.</vt:lpstr>
      <vt:lpstr>Objetivo: descomponer números en factores primos</vt:lpstr>
      <vt:lpstr>Recuerda:</vt:lpstr>
      <vt:lpstr>Objetivo: descomponer  números en factores primos.</vt:lpstr>
      <vt:lpstr>Objetivo: calcular el mínimo común múltiplo de números (m.c.m.)</vt:lpstr>
      <vt:lpstr>Forma 1:</vt:lpstr>
      <vt:lpstr>Forma 2:</vt:lpstr>
      <vt:lpstr>Objetivo: resolver ejercicios que involucre el mínimo común múltiplo de números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Fracciones, decimales, razones y proporciones</dc:title>
  <dc:creator>Lorena</dc:creator>
  <cp:lastModifiedBy>Lorena</cp:lastModifiedBy>
  <cp:revision>37</cp:revision>
  <dcterms:modified xsi:type="dcterms:W3CDTF">2020-04-28T21:39:06Z</dcterms:modified>
</cp:coreProperties>
</file>