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handoutMasterIdLst>
    <p:handoutMasterId r:id="rId13"/>
  </p:handoutMasterIdLst>
  <p:sldIdLst>
    <p:sldId id="256" r:id="rId2"/>
    <p:sldId id="257" r:id="rId3"/>
    <p:sldId id="258" r:id="rId4"/>
    <p:sldId id="261" r:id="rId5"/>
    <p:sldId id="259" r:id="rId6"/>
    <p:sldId id="260" r:id="rId7"/>
    <p:sldId id="262" r:id="rId8"/>
    <p:sldId id="264" r:id="rId9"/>
    <p:sldId id="266"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3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4E483C-4C86-4D48-9CF2-C80FD1699A31}" type="datetimeFigureOut">
              <a:rPr lang="es-MX" smtClean="0"/>
              <a:t>27/03/2020</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B9D0-1B73-4FD8-8F7F-1C4D52B36F81}" type="slidenum">
              <a:rPr lang="es-MX" smtClean="0"/>
              <a:t>‹Nº›</a:t>
            </a:fld>
            <a:endParaRPr lang="es-MX"/>
          </a:p>
        </p:txBody>
      </p:sp>
    </p:spTree>
    <p:extLst>
      <p:ext uri="{BB962C8B-B14F-4D97-AF65-F5344CB8AC3E}">
        <p14:creationId xmlns:p14="http://schemas.microsoft.com/office/powerpoint/2010/main" val="79904540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555BD1-5942-4D81-9A5D-992A4FB07964}" type="datetimeFigureOut">
              <a:rPr lang="es-MX" smtClean="0"/>
              <a:t>27/03/2020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B1CA6-371B-4622-8A02-BE3BC31A803D}" type="slidenum">
              <a:rPr lang="es-MX" smtClean="0"/>
              <a:t>‹Nº›</a:t>
            </a:fld>
            <a:endParaRPr lang="es-MX"/>
          </a:p>
        </p:txBody>
      </p:sp>
    </p:spTree>
    <p:extLst>
      <p:ext uri="{BB962C8B-B14F-4D97-AF65-F5344CB8AC3E}">
        <p14:creationId xmlns:p14="http://schemas.microsoft.com/office/powerpoint/2010/main" val="3844864685"/>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5" name="Marcador de encabezado 4"/>
          <p:cNvSpPr>
            <a:spLocks noGrp="1"/>
          </p:cNvSpPr>
          <p:nvPr>
            <p:ph type="hdr" sz="quarter" idx="10"/>
          </p:nvPr>
        </p:nvSpPr>
        <p:spPr/>
        <p:txBody>
          <a:bodyPr/>
          <a:lstStyle/>
          <a:p>
            <a:endParaRPr lang="es-MX"/>
          </a:p>
        </p:txBody>
      </p:sp>
    </p:spTree>
    <p:extLst>
      <p:ext uri="{BB962C8B-B14F-4D97-AF65-F5344CB8AC3E}">
        <p14:creationId xmlns:p14="http://schemas.microsoft.com/office/powerpoint/2010/main" val="3617225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850265"/>
            <a:ext cx="7766936" cy="3638607"/>
          </a:xfrm>
        </p:spPr>
        <p:txBody>
          <a:bodyPr/>
          <a:lstStyle/>
          <a:p>
            <a:r>
              <a:rPr lang="es-MX" dirty="0" smtClean="0"/>
              <a:t>RECOMENDACIONES PARA PADRES EN ESTA CUARENTENA</a:t>
            </a:r>
            <a:br>
              <a:rPr lang="es-MX" dirty="0" smtClean="0"/>
            </a:br>
            <a:endParaRPr lang="es-MX" dirty="0"/>
          </a:p>
        </p:txBody>
      </p:sp>
      <p:sp>
        <p:nvSpPr>
          <p:cNvPr id="3" name="Subtítulo 2"/>
          <p:cNvSpPr>
            <a:spLocks noGrp="1"/>
          </p:cNvSpPr>
          <p:nvPr>
            <p:ph type="subTitle" idx="1"/>
          </p:nvPr>
        </p:nvSpPr>
        <p:spPr>
          <a:xfrm>
            <a:off x="5390535" y="4395354"/>
            <a:ext cx="7766936" cy="908241"/>
          </a:xfrm>
        </p:spPr>
        <p:txBody>
          <a:bodyPr>
            <a:normAutofit fontScale="85000" lnSpcReduction="20000"/>
          </a:bodyPr>
          <a:lstStyle/>
          <a:p>
            <a:pPr algn="ctr"/>
            <a:r>
              <a:rPr lang="es-MX" dirty="0" smtClean="0"/>
              <a:t>	Programa de </a:t>
            </a:r>
            <a:r>
              <a:rPr lang="es-MX" dirty="0"/>
              <a:t>I</a:t>
            </a:r>
            <a:r>
              <a:rPr lang="es-MX" dirty="0" smtClean="0"/>
              <a:t>ntegración Escolar</a:t>
            </a:r>
          </a:p>
          <a:p>
            <a:pPr algn="ctr"/>
            <a:r>
              <a:rPr lang="es-MX" dirty="0" smtClean="0"/>
              <a:t>	Psicóloga Lyndsay Mora V.</a:t>
            </a:r>
          </a:p>
          <a:p>
            <a:pPr algn="ctr"/>
            <a:r>
              <a:rPr lang="es-MX" dirty="0" smtClean="0"/>
              <a:t>	PIE </a:t>
            </a:r>
            <a:r>
              <a:rPr lang="es-MX" dirty="0"/>
              <a:t>2020</a:t>
            </a:r>
          </a:p>
          <a:p>
            <a:endParaRPr lang="es-MX" dirty="0"/>
          </a:p>
        </p:txBody>
      </p:sp>
      <p:pic>
        <p:nvPicPr>
          <p:cNvPr id="4098" name="Picture 2" descr="https://lh6.googleusercontent.com/tDepdkW-WqHKM5V5U8J5-LKPgSO5g9PY8WbMm999bMOY3o_KfFdQaHi5ZHsVqw7hlcPwHhsZHmLKYD_f6Zae21EefqQ59-Mfx_ee0NLzR6B_wlWQrq1KmxuRDsfDwAOLDTz1aDg451wk_EMW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7583" y="5303595"/>
            <a:ext cx="1223133" cy="11608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Desktop\Logo Escuel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737" y="0"/>
            <a:ext cx="20574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bujos animados padres e hijos en el parque | Vector Prem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818" y="2830560"/>
            <a:ext cx="3736033" cy="373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50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latin typeface="Arial Rounded MT Bold" panose="020F0704030504030204" pitchFamily="34" charset="0"/>
              </a:rPr>
              <a:t>Recursos </a:t>
            </a:r>
            <a:r>
              <a:rPr lang="es-MX" dirty="0" smtClean="0">
                <a:latin typeface="Arial Rounded MT Bold" panose="020F0704030504030204" pitchFamily="34" charset="0"/>
              </a:rPr>
              <a:t>psicológicos:</a:t>
            </a:r>
            <a:endParaRPr lang="es-MX" dirty="0">
              <a:latin typeface="Arial Rounded MT Bold" panose="020F0704030504030204" pitchFamily="34" charset="0"/>
            </a:endParaRPr>
          </a:p>
        </p:txBody>
      </p:sp>
      <p:sp>
        <p:nvSpPr>
          <p:cNvPr id="3" name="Marcador de contenido 2"/>
          <p:cNvSpPr>
            <a:spLocks noGrp="1"/>
          </p:cNvSpPr>
          <p:nvPr>
            <p:ph idx="1"/>
          </p:nvPr>
        </p:nvSpPr>
        <p:spPr>
          <a:xfrm>
            <a:off x="677334" y="1418897"/>
            <a:ext cx="8596668" cy="4622465"/>
          </a:xfrm>
        </p:spPr>
        <p:txBody>
          <a:bodyPr/>
          <a:lstStyle/>
          <a:p>
            <a:r>
              <a:rPr lang="es-MX" dirty="0">
                <a:solidFill>
                  <a:schemeClr val="tx1"/>
                </a:solidFill>
                <a:latin typeface="Calibri" panose="020F0502020204030204" pitchFamily="34" charset="0"/>
                <a:cs typeface="Calibri" panose="020F0502020204030204" pitchFamily="34" charset="0"/>
              </a:rPr>
              <a:t>Además de lo mencionado en </a:t>
            </a:r>
            <a:r>
              <a:rPr lang="es-MX" dirty="0" smtClean="0">
                <a:solidFill>
                  <a:schemeClr val="tx1"/>
                </a:solidFill>
                <a:latin typeface="Calibri" panose="020F0502020204030204" pitchFamily="34" charset="0"/>
                <a:cs typeface="Calibri" panose="020F0502020204030204" pitchFamily="34" charset="0"/>
              </a:rPr>
              <a:t>esta presentación, </a:t>
            </a:r>
            <a:r>
              <a:rPr lang="es-MX" dirty="0">
                <a:solidFill>
                  <a:schemeClr val="tx1"/>
                </a:solidFill>
                <a:latin typeface="Calibri" panose="020F0502020204030204" pitchFamily="34" charset="0"/>
                <a:cs typeface="Calibri" panose="020F0502020204030204" pitchFamily="34" charset="0"/>
              </a:rPr>
              <a:t>se </a:t>
            </a:r>
            <a:r>
              <a:rPr lang="es-MX" dirty="0" smtClean="0">
                <a:solidFill>
                  <a:schemeClr val="tx1"/>
                </a:solidFill>
                <a:latin typeface="Calibri" panose="020F0502020204030204" pitchFamily="34" charset="0"/>
                <a:cs typeface="Calibri" panose="020F0502020204030204" pitchFamily="34" charset="0"/>
              </a:rPr>
              <a:t>adjuntan los siguientes </a:t>
            </a:r>
            <a:r>
              <a:rPr lang="es-MX" dirty="0">
                <a:solidFill>
                  <a:schemeClr val="tx1"/>
                </a:solidFill>
                <a:latin typeface="Calibri" panose="020F0502020204030204" pitchFamily="34" charset="0"/>
                <a:cs typeface="Calibri" panose="020F0502020204030204" pitchFamily="34" charset="0"/>
              </a:rPr>
              <a:t>archivos, los cuales pueden ayudar a guiar y/o acompañarlos en el afrontamiento de esta situación de la cual no teníamos referentes similares para poder abordar con los más pequeños y los no tan pequeños de nuestros hogares</a:t>
            </a:r>
            <a:r>
              <a:rPr lang="es-MX" dirty="0" smtClean="0">
                <a:solidFill>
                  <a:schemeClr val="tx1"/>
                </a:solidFill>
                <a:latin typeface="Calibri" panose="020F0502020204030204" pitchFamily="34" charset="0"/>
                <a:cs typeface="Calibri" panose="020F0502020204030204" pitchFamily="34" charset="0"/>
              </a:rPr>
              <a:t>.</a:t>
            </a:r>
          </a:p>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p:txBody>
      </p:sp>
      <p:graphicFrame>
        <p:nvGraphicFramePr>
          <p:cNvPr id="4" name="Objeto 3"/>
          <p:cNvGraphicFramePr>
            <a:graphicFrameLocks noChangeAspect="1"/>
          </p:cNvGraphicFramePr>
          <p:nvPr>
            <p:extLst>
              <p:ext uri="{D42A27DB-BD31-4B8C-83A1-F6EECF244321}">
                <p14:modId xmlns:p14="http://schemas.microsoft.com/office/powerpoint/2010/main" val="1209488185"/>
              </p:ext>
            </p:extLst>
          </p:nvPr>
        </p:nvGraphicFramePr>
        <p:xfrm>
          <a:off x="1230029" y="3447719"/>
          <a:ext cx="2401888" cy="538162"/>
        </p:xfrm>
        <a:graphic>
          <a:graphicData uri="http://schemas.openxmlformats.org/presentationml/2006/ole">
            <mc:AlternateContent xmlns:mc="http://schemas.openxmlformats.org/markup-compatibility/2006">
              <mc:Choice xmlns:v="urn:schemas-microsoft-com:vml" Requires="v">
                <p:oleObj spid="_x0000_s9254" name="Objeto empaquetador del shell" showAsIcon="1" r:id="rId3" imgW="2402280" imgH="537840" progId="Package">
                  <p:embed/>
                </p:oleObj>
              </mc:Choice>
              <mc:Fallback>
                <p:oleObj name="Objeto empaquetador del shell" showAsIcon="1" r:id="rId3" imgW="2402280" imgH="537840" progId="Package">
                  <p:embed/>
                  <p:pic>
                    <p:nvPicPr>
                      <p:cNvPr id="0" name=""/>
                      <p:cNvPicPr/>
                      <p:nvPr/>
                    </p:nvPicPr>
                    <p:blipFill>
                      <a:blip r:embed="rId4"/>
                      <a:stretch>
                        <a:fillRect/>
                      </a:stretch>
                    </p:blipFill>
                    <p:spPr>
                      <a:xfrm>
                        <a:off x="1230029" y="3447719"/>
                        <a:ext cx="2401888" cy="538162"/>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949895074"/>
              </p:ext>
            </p:extLst>
          </p:nvPr>
        </p:nvGraphicFramePr>
        <p:xfrm>
          <a:off x="1008505" y="4482122"/>
          <a:ext cx="7934325" cy="538163"/>
        </p:xfrm>
        <a:graphic>
          <a:graphicData uri="http://schemas.openxmlformats.org/presentationml/2006/ole">
            <mc:AlternateContent xmlns:mc="http://schemas.openxmlformats.org/markup-compatibility/2006">
              <mc:Choice xmlns:v="urn:schemas-microsoft-com:vml" Requires="v">
                <p:oleObj spid="_x0000_s9255" name="Objeto empaquetador del shell" showAsIcon="1" r:id="rId5" imgW="7934040" imgH="537840" progId="Package">
                  <p:embed/>
                </p:oleObj>
              </mc:Choice>
              <mc:Fallback>
                <p:oleObj name="Objeto empaquetador del shell" showAsIcon="1" r:id="rId5" imgW="7934040" imgH="537840" progId="Package">
                  <p:embed/>
                  <p:pic>
                    <p:nvPicPr>
                      <p:cNvPr id="0" name=""/>
                      <p:cNvPicPr/>
                      <p:nvPr/>
                    </p:nvPicPr>
                    <p:blipFill>
                      <a:blip r:embed="rId6"/>
                      <a:stretch>
                        <a:fillRect/>
                      </a:stretch>
                    </p:blipFill>
                    <p:spPr>
                      <a:xfrm>
                        <a:off x="1008505" y="4482122"/>
                        <a:ext cx="7934325" cy="538163"/>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1682481356"/>
              </p:ext>
            </p:extLst>
          </p:nvPr>
        </p:nvGraphicFramePr>
        <p:xfrm>
          <a:off x="5531944" y="3461047"/>
          <a:ext cx="3608388" cy="538163"/>
        </p:xfrm>
        <a:graphic>
          <a:graphicData uri="http://schemas.openxmlformats.org/presentationml/2006/ole">
            <mc:AlternateContent xmlns:mc="http://schemas.openxmlformats.org/markup-compatibility/2006">
              <mc:Choice xmlns:v="urn:schemas-microsoft-com:vml" Requires="v">
                <p:oleObj spid="_x0000_s9256" name="Objeto empaquetador del shell" showAsIcon="1" r:id="rId7" imgW="3608280" imgH="537840" progId="Package">
                  <p:embed/>
                </p:oleObj>
              </mc:Choice>
              <mc:Fallback>
                <p:oleObj name="Objeto empaquetador del shell" showAsIcon="1" r:id="rId7" imgW="3608280" imgH="537840" progId="Package">
                  <p:embed/>
                  <p:pic>
                    <p:nvPicPr>
                      <p:cNvPr id="0" name=""/>
                      <p:cNvPicPr/>
                      <p:nvPr/>
                    </p:nvPicPr>
                    <p:blipFill>
                      <a:blip r:embed="rId8"/>
                      <a:stretch>
                        <a:fillRect/>
                      </a:stretch>
                    </p:blipFill>
                    <p:spPr>
                      <a:xfrm>
                        <a:off x="5531944" y="3461047"/>
                        <a:ext cx="3608388" cy="538163"/>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1633956173"/>
              </p:ext>
            </p:extLst>
          </p:nvPr>
        </p:nvGraphicFramePr>
        <p:xfrm>
          <a:off x="3171473" y="5744656"/>
          <a:ext cx="3608388" cy="538162"/>
        </p:xfrm>
        <a:graphic>
          <a:graphicData uri="http://schemas.openxmlformats.org/presentationml/2006/ole">
            <mc:AlternateContent xmlns:mc="http://schemas.openxmlformats.org/markup-compatibility/2006">
              <mc:Choice xmlns:v="urn:schemas-microsoft-com:vml" Requires="v">
                <p:oleObj spid="_x0000_s9257" name="Objeto empaquetador del shell" showAsIcon="1" r:id="rId9" imgW="3608280" imgH="537840" progId="Package">
                  <p:embed/>
                </p:oleObj>
              </mc:Choice>
              <mc:Fallback>
                <p:oleObj name="Objeto empaquetador del shell" showAsIcon="1" r:id="rId9" imgW="3608280" imgH="537840" progId="Package">
                  <p:embed/>
                  <p:pic>
                    <p:nvPicPr>
                      <p:cNvPr id="0" name=""/>
                      <p:cNvPicPr/>
                      <p:nvPr/>
                    </p:nvPicPr>
                    <p:blipFill>
                      <a:blip r:embed="rId10"/>
                      <a:stretch>
                        <a:fillRect/>
                      </a:stretch>
                    </p:blipFill>
                    <p:spPr>
                      <a:xfrm>
                        <a:off x="3171473" y="5744656"/>
                        <a:ext cx="3608388" cy="538162"/>
                      </a:xfrm>
                      <a:prstGeom prst="rect">
                        <a:avLst/>
                      </a:prstGeom>
                    </p:spPr>
                  </p:pic>
                </p:oleObj>
              </mc:Fallback>
            </mc:AlternateContent>
          </a:graphicData>
        </a:graphic>
      </p:graphicFrame>
    </p:spTree>
    <p:extLst>
      <p:ext uri="{BB962C8B-B14F-4D97-AF65-F5344CB8AC3E}">
        <p14:creationId xmlns:p14="http://schemas.microsoft.com/office/powerpoint/2010/main" val="3798826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585355"/>
          </a:xfrm>
        </p:spPr>
        <p:txBody>
          <a:bodyPr>
            <a:normAutofit/>
          </a:bodyPr>
          <a:lstStyle/>
          <a:p>
            <a:r>
              <a:rPr lang="es-MX" sz="2800" dirty="0" smtClean="0">
                <a:latin typeface="Arial Rounded MT Bold" panose="020F0704030504030204" pitchFamily="34" charset="0"/>
              </a:rPr>
              <a:t>“Quedémonos en casa…me cuido y te cuido”</a:t>
            </a:r>
            <a:endParaRPr lang="es-MX" sz="2800" dirty="0">
              <a:latin typeface="Arial Rounded MT Bold" panose="020F0704030504030204" pitchFamily="34" charset="0"/>
            </a:endParaRPr>
          </a:p>
        </p:txBody>
      </p:sp>
      <p:sp>
        <p:nvSpPr>
          <p:cNvPr id="3" name="Marcador de contenido 2"/>
          <p:cNvSpPr>
            <a:spLocks noGrp="1"/>
          </p:cNvSpPr>
          <p:nvPr>
            <p:ph idx="1"/>
          </p:nvPr>
        </p:nvSpPr>
        <p:spPr>
          <a:xfrm>
            <a:off x="85053" y="1235513"/>
            <a:ext cx="8596668" cy="3880773"/>
          </a:xfrm>
        </p:spPr>
        <p:txBody>
          <a:bodyPr>
            <a:normAutofit/>
          </a:bodyPr>
          <a:lstStyle/>
          <a:p>
            <a:r>
              <a:rPr lang="es-MX" sz="1600" dirty="0" smtClean="0">
                <a:solidFill>
                  <a:schemeClr val="tx1"/>
                </a:solidFill>
                <a:latin typeface="Calibri" panose="020F0502020204030204" pitchFamily="34" charset="0"/>
                <a:cs typeface="Calibri" panose="020F0502020204030204" pitchFamily="34" charset="0"/>
              </a:rPr>
              <a:t>Hoy en día vivimos como país una situación que ha generado cambios extremos en nuestra dinámica familiar, laboral y social.</a:t>
            </a:r>
          </a:p>
          <a:p>
            <a:pPr marL="0" indent="0">
              <a:buNone/>
            </a:pPr>
            <a:endParaRPr lang="es-MX" sz="1600" dirty="0" smtClean="0">
              <a:solidFill>
                <a:schemeClr val="tx1"/>
              </a:solidFill>
              <a:latin typeface="Calibri" panose="020F0502020204030204" pitchFamily="34" charset="0"/>
              <a:cs typeface="Calibri" panose="020F0502020204030204" pitchFamily="34" charset="0"/>
            </a:endParaRPr>
          </a:p>
          <a:p>
            <a:r>
              <a:rPr lang="es-MX" sz="1600" dirty="0" smtClean="0">
                <a:solidFill>
                  <a:schemeClr val="tx1"/>
                </a:solidFill>
                <a:latin typeface="Calibri" panose="020F0502020204030204" pitchFamily="34" charset="0"/>
                <a:cs typeface="Calibri" panose="020F0502020204030204" pitchFamily="34" charset="0"/>
              </a:rPr>
              <a:t>A </a:t>
            </a:r>
            <a:r>
              <a:rPr lang="es-MX" sz="1600" dirty="0">
                <a:solidFill>
                  <a:schemeClr val="tx1"/>
                </a:solidFill>
                <a:latin typeface="Calibri" panose="020F0502020204030204" pitchFamily="34" charset="0"/>
                <a:cs typeface="Calibri" panose="020F0502020204030204" pitchFamily="34" charset="0"/>
              </a:rPr>
              <a:t>raíz de la velocidad con la que se propaga el COVID-19 o C</a:t>
            </a:r>
            <a:r>
              <a:rPr lang="es-MX" sz="1600" dirty="0" smtClean="0">
                <a:solidFill>
                  <a:schemeClr val="tx1"/>
                </a:solidFill>
                <a:latin typeface="Calibri" panose="020F0502020204030204" pitchFamily="34" charset="0"/>
                <a:cs typeface="Calibri" panose="020F0502020204030204" pitchFamily="34" charset="0"/>
              </a:rPr>
              <a:t>oronavirus</a:t>
            </a:r>
            <a:r>
              <a:rPr lang="es-MX" sz="1600" dirty="0">
                <a:solidFill>
                  <a:schemeClr val="tx1"/>
                </a:solidFill>
                <a:latin typeface="Calibri" panose="020F0502020204030204" pitchFamily="34" charset="0"/>
                <a:cs typeface="Calibri" panose="020F0502020204030204" pitchFamily="34" charset="0"/>
              </a:rPr>
              <a:t>, han surgido una serie de medidas orientadas a cuidar de la población más vulnerable. El “distanciamiento social” o la llamada </a:t>
            </a:r>
            <a:r>
              <a:rPr lang="es-MX" sz="1600" dirty="0" smtClean="0">
                <a:solidFill>
                  <a:schemeClr val="tx1"/>
                </a:solidFill>
                <a:latin typeface="Calibri" panose="020F0502020204030204" pitchFamily="34" charset="0"/>
                <a:cs typeface="Calibri" panose="020F0502020204030204" pitchFamily="34" charset="0"/>
              </a:rPr>
              <a:t>Cuarentena</a:t>
            </a:r>
            <a:r>
              <a:rPr lang="es-MX" sz="1600" dirty="0">
                <a:solidFill>
                  <a:schemeClr val="tx1"/>
                </a:solidFill>
                <a:latin typeface="Calibri" panose="020F0502020204030204" pitchFamily="34" charset="0"/>
                <a:cs typeface="Calibri" panose="020F0502020204030204" pitchFamily="34" charset="0"/>
              </a:rPr>
              <a:t>, aparece como un escenario cada vez más posible o definitivamente real para algunas ciudades del país y del mundo. En </a:t>
            </a:r>
            <a:r>
              <a:rPr lang="es-MX" sz="1600" dirty="0" smtClean="0">
                <a:solidFill>
                  <a:schemeClr val="tx1"/>
                </a:solidFill>
                <a:latin typeface="Calibri" panose="020F0502020204030204" pitchFamily="34" charset="0"/>
                <a:cs typeface="Calibri" panose="020F0502020204030204" pitchFamily="34" charset="0"/>
              </a:rPr>
              <a:t>este </a:t>
            </a:r>
            <a:r>
              <a:rPr lang="es-MX" sz="1600" dirty="0">
                <a:solidFill>
                  <a:schemeClr val="tx1"/>
                </a:solidFill>
                <a:latin typeface="Calibri" panose="020F0502020204030204" pitchFamily="34" charset="0"/>
                <a:cs typeface="Calibri" panose="020F0502020204030204" pitchFamily="34" charset="0"/>
              </a:rPr>
              <a:t>escenario, las familias se ven llamadas al desafío del estar </a:t>
            </a:r>
            <a:r>
              <a:rPr lang="es-MX" sz="1600" dirty="0" smtClean="0">
                <a:solidFill>
                  <a:schemeClr val="tx1"/>
                </a:solidFill>
                <a:latin typeface="Calibri" panose="020F0502020204030204" pitchFamily="34" charset="0"/>
                <a:cs typeface="Calibri" panose="020F0502020204030204" pitchFamily="34" charset="0"/>
              </a:rPr>
              <a:t>juntos e internalizar la idea de que este período de cuidado “No </a:t>
            </a:r>
            <a:r>
              <a:rPr lang="es-MX" sz="1600" dirty="0">
                <a:solidFill>
                  <a:schemeClr val="tx1"/>
                </a:solidFill>
                <a:latin typeface="Calibri" panose="020F0502020204030204" pitchFamily="34" charset="0"/>
                <a:cs typeface="Calibri" panose="020F0502020204030204" pitchFamily="34" charset="0"/>
              </a:rPr>
              <a:t>son </a:t>
            </a:r>
            <a:r>
              <a:rPr lang="es-MX" sz="1600" dirty="0" smtClean="0">
                <a:solidFill>
                  <a:schemeClr val="tx1"/>
                </a:solidFill>
                <a:latin typeface="Calibri" panose="020F0502020204030204" pitchFamily="34" charset="0"/>
                <a:cs typeface="Calibri" panose="020F0502020204030204" pitchFamily="34" charset="0"/>
              </a:rPr>
              <a:t>vacaciones” y tomando en cuenta que tampoco es </a:t>
            </a:r>
            <a:r>
              <a:rPr lang="es-MX" sz="1600" dirty="0">
                <a:solidFill>
                  <a:schemeClr val="tx1"/>
                </a:solidFill>
                <a:latin typeface="Calibri" panose="020F0502020204030204" pitchFamily="34" charset="0"/>
                <a:cs typeface="Calibri" panose="020F0502020204030204" pitchFamily="34" charset="0"/>
              </a:rPr>
              <a:t>la rutina </a:t>
            </a:r>
            <a:r>
              <a:rPr lang="es-MX" sz="1600" dirty="0" smtClean="0">
                <a:solidFill>
                  <a:schemeClr val="tx1"/>
                </a:solidFill>
                <a:latin typeface="Calibri" panose="020F0502020204030204" pitchFamily="34" charset="0"/>
                <a:cs typeface="Calibri" panose="020F0502020204030204" pitchFamily="34" charset="0"/>
              </a:rPr>
              <a:t>regular que vivimos a diario…por eso se hace importante pensar en la pregunta ¿</a:t>
            </a:r>
            <a:r>
              <a:rPr lang="es-MX" sz="1600" dirty="0">
                <a:solidFill>
                  <a:schemeClr val="tx1"/>
                </a:solidFill>
                <a:latin typeface="Calibri" panose="020F0502020204030204" pitchFamily="34" charset="0"/>
                <a:cs typeface="Calibri" panose="020F0502020204030204" pitchFamily="34" charset="0"/>
              </a:rPr>
              <a:t>Cómo </a:t>
            </a:r>
            <a:r>
              <a:rPr lang="es-MX" sz="1600" dirty="0" smtClean="0">
                <a:solidFill>
                  <a:schemeClr val="tx1"/>
                </a:solidFill>
                <a:latin typeface="Calibri" panose="020F0502020204030204" pitchFamily="34" charset="0"/>
                <a:cs typeface="Calibri" panose="020F0502020204030204" pitchFamily="34" charset="0"/>
              </a:rPr>
              <a:t>pasar </a:t>
            </a:r>
            <a:r>
              <a:rPr lang="es-MX" sz="1600" dirty="0">
                <a:solidFill>
                  <a:schemeClr val="tx1"/>
                </a:solidFill>
                <a:latin typeface="Calibri" panose="020F0502020204030204" pitchFamily="34" charset="0"/>
                <a:cs typeface="Calibri" panose="020F0502020204030204" pitchFamily="34" charset="0"/>
              </a:rPr>
              <a:t>éste tiempo </a:t>
            </a:r>
            <a:r>
              <a:rPr lang="es-MX" sz="1600" dirty="0" smtClean="0">
                <a:solidFill>
                  <a:schemeClr val="tx1"/>
                </a:solidFill>
                <a:latin typeface="Calibri" panose="020F0502020204030204" pitchFamily="34" charset="0"/>
                <a:cs typeface="Calibri" panose="020F0502020204030204" pitchFamily="34" charset="0"/>
              </a:rPr>
              <a:t>juntos?</a:t>
            </a:r>
            <a:endParaRPr lang="es-MX" sz="1600" dirty="0">
              <a:solidFill>
                <a:schemeClr val="tx1"/>
              </a:solidFill>
              <a:latin typeface="Calibri" panose="020F0502020204030204" pitchFamily="34" charset="0"/>
              <a:cs typeface="Calibri" panose="020F0502020204030204" pitchFamily="34" charset="0"/>
            </a:endParaRPr>
          </a:p>
        </p:txBody>
      </p:sp>
      <p:pic>
        <p:nvPicPr>
          <p:cNvPr id="1028" name="Picture 4" descr="Familia de dibujos animados frente al patio de la casa. | Vect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003" y="4156619"/>
            <a:ext cx="3943233" cy="256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11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Arial Rounded MT Bold" panose="020F0704030504030204" pitchFamily="34" charset="0"/>
              </a:rPr>
              <a:t>VIVIR LA CUARENTENA…</a:t>
            </a:r>
            <a:endParaRPr lang="es-MX" dirty="0">
              <a:latin typeface="Arial Rounded MT Bold" panose="020F0704030504030204" pitchFamily="34" charset="0"/>
            </a:endParaRPr>
          </a:p>
        </p:txBody>
      </p:sp>
      <p:sp>
        <p:nvSpPr>
          <p:cNvPr id="3" name="Marcador de contenido 2"/>
          <p:cNvSpPr>
            <a:spLocks noGrp="1"/>
          </p:cNvSpPr>
          <p:nvPr>
            <p:ph idx="1"/>
          </p:nvPr>
        </p:nvSpPr>
        <p:spPr>
          <a:xfrm>
            <a:off x="677334" y="1537855"/>
            <a:ext cx="8596668" cy="4503507"/>
          </a:xfrm>
        </p:spPr>
        <p:txBody>
          <a:bodyPr>
            <a:normAutofit/>
          </a:bodyPr>
          <a:lstStyle/>
          <a:p>
            <a:r>
              <a:rPr lang="es-MX" sz="1600" dirty="0">
                <a:solidFill>
                  <a:schemeClr val="tx1"/>
                </a:solidFill>
                <a:latin typeface="Calibri" panose="020F0502020204030204" pitchFamily="34" charset="0"/>
                <a:cs typeface="Calibri" panose="020F0502020204030204" pitchFamily="34" charset="0"/>
              </a:rPr>
              <a:t>Estar encerrados todo el día, cuando NO </a:t>
            </a:r>
            <a:r>
              <a:rPr lang="es-MX" sz="1600" dirty="0" smtClean="0">
                <a:solidFill>
                  <a:schemeClr val="tx1"/>
                </a:solidFill>
                <a:latin typeface="Calibri" panose="020F0502020204030204" pitchFamily="34" charset="0"/>
                <a:cs typeface="Calibri" panose="020F0502020204030204" pitchFamily="34" charset="0"/>
              </a:rPr>
              <a:t>es </a:t>
            </a:r>
            <a:r>
              <a:rPr lang="es-MX" sz="1600" dirty="0">
                <a:solidFill>
                  <a:schemeClr val="tx1"/>
                </a:solidFill>
                <a:latin typeface="Calibri" panose="020F0502020204030204" pitchFamily="34" charset="0"/>
                <a:cs typeface="Calibri" panose="020F0502020204030204" pitchFamily="34" charset="0"/>
              </a:rPr>
              <a:t>nuestro </a:t>
            </a:r>
            <a:r>
              <a:rPr lang="es-MX" sz="1600" dirty="0" smtClean="0">
                <a:solidFill>
                  <a:schemeClr val="tx1"/>
                </a:solidFill>
                <a:latin typeface="Calibri" panose="020F0502020204030204" pitchFamily="34" charset="0"/>
                <a:cs typeface="Calibri" panose="020F0502020204030204" pitchFamily="34" charset="0"/>
              </a:rPr>
              <a:t>deseo, </a:t>
            </a:r>
            <a:r>
              <a:rPr lang="es-MX" sz="1600" dirty="0">
                <a:solidFill>
                  <a:schemeClr val="tx1"/>
                </a:solidFill>
                <a:latin typeface="Calibri" panose="020F0502020204030204" pitchFamily="34" charset="0"/>
                <a:cs typeface="Calibri" panose="020F0502020204030204" pitchFamily="34" charset="0"/>
              </a:rPr>
              <a:t>puede generarnos mucho malestar psicológico al tener que cambiar nuestros hábitos y estar en contacto constante con los miembros de nuestro </a:t>
            </a:r>
            <a:r>
              <a:rPr lang="es-MX" sz="1600" dirty="0" smtClean="0">
                <a:solidFill>
                  <a:schemeClr val="tx1"/>
                </a:solidFill>
                <a:latin typeface="Calibri" panose="020F0502020204030204" pitchFamily="34" charset="0"/>
                <a:cs typeface="Calibri" panose="020F0502020204030204" pitchFamily="34" charset="0"/>
              </a:rPr>
              <a:t>hogar.</a:t>
            </a:r>
          </a:p>
          <a:p>
            <a:pPr marL="0" indent="0">
              <a:buNone/>
            </a:pPr>
            <a:endParaRPr lang="es-MX" sz="1600" dirty="0">
              <a:solidFill>
                <a:schemeClr val="tx1"/>
              </a:solidFill>
              <a:latin typeface="Calibri" panose="020F0502020204030204" pitchFamily="34" charset="0"/>
              <a:cs typeface="Calibri" panose="020F0502020204030204" pitchFamily="34" charset="0"/>
            </a:endParaRPr>
          </a:p>
          <a:p>
            <a:r>
              <a:rPr lang="es-MX" sz="1600" dirty="0" smtClean="0">
                <a:solidFill>
                  <a:schemeClr val="tx1"/>
                </a:solidFill>
                <a:latin typeface="Calibri" panose="020F0502020204030204" pitchFamily="34" charset="0"/>
                <a:cs typeface="Calibri" panose="020F0502020204030204" pitchFamily="34" charset="0"/>
              </a:rPr>
              <a:t>Debemos tener presente que estar en cuarentena, nos puede generar ansiedad, angustia, aburrimiento y también diferencias con nuestros hijos/as al permanecer tanto tiempo en un espacio acotado, lo cual se debe por la permanencia total de nuestros niños/as y adolescentes en sus hogares que no les permite seguir con la rutina escolar habitual y a esto sumarle el No poder realizar actividades extra programáticas.</a:t>
            </a:r>
            <a:endParaRPr lang="es-MX" sz="1600" dirty="0">
              <a:solidFill>
                <a:schemeClr val="tx1"/>
              </a:solidFill>
              <a:latin typeface="Calibri" panose="020F0502020204030204" pitchFamily="34" charset="0"/>
              <a:cs typeface="Calibri" panose="020F0502020204030204" pitchFamily="34" charset="0"/>
            </a:endParaRPr>
          </a:p>
        </p:txBody>
      </p:sp>
      <p:pic>
        <p:nvPicPr>
          <p:cNvPr id="5122" name="Picture 2" descr="Las emociones irrumpen en el cine - Universo de Emo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233" y="4457699"/>
            <a:ext cx="6508347" cy="209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36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63" y="0"/>
            <a:ext cx="8596668" cy="706582"/>
          </a:xfrm>
        </p:spPr>
        <p:txBody>
          <a:bodyPr>
            <a:normAutofit/>
          </a:bodyPr>
          <a:lstStyle/>
          <a:p>
            <a:r>
              <a:rPr lang="es-MX" sz="2800" dirty="0"/>
              <a:t>¿</a:t>
            </a:r>
            <a:r>
              <a:rPr lang="es-MX" sz="2800" dirty="0" smtClean="0">
                <a:latin typeface="Arial Rounded MT Bold" panose="020F0704030504030204" pitchFamily="34" charset="0"/>
              </a:rPr>
              <a:t>Cómo puede afectar en los niños/as?</a:t>
            </a:r>
            <a:endParaRPr lang="es-MX" sz="2800" dirty="0">
              <a:latin typeface="Arial Rounded MT Bold" panose="020F0704030504030204" pitchFamily="34" charset="0"/>
            </a:endParaRPr>
          </a:p>
        </p:txBody>
      </p:sp>
      <p:sp>
        <p:nvSpPr>
          <p:cNvPr id="3" name="Marcador de contenido 2"/>
          <p:cNvSpPr>
            <a:spLocks noGrp="1"/>
          </p:cNvSpPr>
          <p:nvPr>
            <p:ph idx="1"/>
          </p:nvPr>
        </p:nvSpPr>
        <p:spPr>
          <a:xfrm>
            <a:off x="677334" y="706582"/>
            <a:ext cx="8596668" cy="5334781"/>
          </a:xfrm>
        </p:spPr>
        <p:txBody>
          <a:bodyPr>
            <a:normAutofit/>
          </a:bodyPr>
          <a:lstStyle/>
          <a:p>
            <a:r>
              <a:rPr lang="es-MX" sz="1600" dirty="0">
                <a:solidFill>
                  <a:schemeClr val="tx1"/>
                </a:solidFill>
                <a:latin typeface="Calibri" panose="020F0502020204030204" pitchFamily="34" charset="0"/>
                <a:cs typeface="Calibri" panose="020F0502020204030204" pitchFamily="34" charset="0"/>
              </a:rPr>
              <a:t>Por una parte, en relación a </a:t>
            </a:r>
            <a:r>
              <a:rPr lang="es-MX" sz="1600" dirty="0" smtClean="0">
                <a:solidFill>
                  <a:schemeClr val="tx1"/>
                </a:solidFill>
                <a:latin typeface="Calibri" panose="020F0502020204030204" pitchFamily="34" charset="0"/>
                <a:cs typeface="Calibri" panose="020F0502020204030204" pitchFamily="34" charset="0"/>
              </a:rPr>
              <a:t>los niños/as, </a:t>
            </a:r>
            <a:r>
              <a:rPr lang="es-MX" sz="1600" dirty="0">
                <a:solidFill>
                  <a:schemeClr val="tx1"/>
                </a:solidFill>
                <a:latin typeface="Calibri" panose="020F0502020204030204" pitchFamily="34" charset="0"/>
                <a:cs typeface="Calibri" panose="020F0502020204030204" pitchFamily="34" charset="0"/>
              </a:rPr>
              <a:t>es importante tener </a:t>
            </a:r>
            <a:r>
              <a:rPr lang="es-MX" sz="1600" dirty="0" smtClean="0">
                <a:solidFill>
                  <a:schemeClr val="tx1"/>
                </a:solidFill>
                <a:latin typeface="Calibri" panose="020F0502020204030204" pitchFamily="34" charset="0"/>
                <a:cs typeface="Calibri" panose="020F0502020204030204" pitchFamily="34" charset="0"/>
              </a:rPr>
              <a:t>en consideración </a:t>
            </a:r>
            <a:r>
              <a:rPr lang="es-MX" sz="1600" dirty="0">
                <a:solidFill>
                  <a:schemeClr val="tx1"/>
                </a:solidFill>
                <a:latin typeface="Calibri" panose="020F0502020204030204" pitchFamily="34" charset="0"/>
                <a:cs typeface="Calibri" panose="020F0502020204030204" pitchFamily="34" charset="0"/>
              </a:rPr>
              <a:t>que pueden verse afectados igual o más emocionalmente que los adultos, ya que la falta de juego libre con sus pares, el no realizar ejercicio, no asistir a clases y no tener las mismas rutinas. </a:t>
            </a:r>
            <a:r>
              <a:rPr lang="es-MX" sz="1600" dirty="0" smtClean="0">
                <a:solidFill>
                  <a:schemeClr val="tx1"/>
                </a:solidFill>
                <a:latin typeface="Calibri" panose="020F0502020204030204" pitchFamily="34" charset="0"/>
                <a:cs typeface="Calibri" panose="020F0502020204030204" pitchFamily="34" charset="0"/>
              </a:rPr>
              <a:t>Lo anterior, puede </a:t>
            </a:r>
            <a:r>
              <a:rPr lang="es-MX" sz="1600" dirty="0">
                <a:solidFill>
                  <a:schemeClr val="tx1"/>
                </a:solidFill>
                <a:latin typeface="Calibri" panose="020F0502020204030204" pitchFamily="34" charset="0"/>
                <a:cs typeface="Calibri" panose="020F0502020204030204" pitchFamily="34" charset="0"/>
              </a:rPr>
              <a:t>provocar estrés, mayor irritabilidad y esto puede verse incrementado dependiendo de las noticias que escuchen, de las imágenes de los noticiarios y de las conversaciones que realicen los adultos a su alrededor. </a:t>
            </a:r>
          </a:p>
        </p:txBody>
      </p:sp>
      <p:sp>
        <p:nvSpPr>
          <p:cNvPr id="4" name="Elipse 3"/>
          <p:cNvSpPr/>
          <p:nvPr/>
        </p:nvSpPr>
        <p:spPr>
          <a:xfrm>
            <a:off x="308223" y="2319882"/>
            <a:ext cx="4139086" cy="2108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latin typeface="Calibri" panose="020F0502020204030204" pitchFamily="34" charset="0"/>
                <a:cs typeface="Calibri" panose="020F0502020204030204" pitchFamily="34" charset="0"/>
              </a:rPr>
              <a:t> </a:t>
            </a:r>
            <a:r>
              <a:rPr lang="es-MX" sz="1200" b="1" i="1" dirty="0" smtClean="0">
                <a:solidFill>
                  <a:schemeClr val="tx1"/>
                </a:solidFill>
                <a:latin typeface="Calibri" panose="020F0502020204030204" pitchFamily="34" charset="0"/>
                <a:cs typeface="Calibri" panose="020F0502020204030204" pitchFamily="34" charset="0"/>
              </a:rPr>
              <a:t>En niños </a:t>
            </a:r>
            <a:r>
              <a:rPr lang="es-MX" sz="1200" b="1" i="1" dirty="0">
                <a:solidFill>
                  <a:schemeClr val="tx1"/>
                </a:solidFill>
                <a:latin typeface="Calibri" panose="020F0502020204030204" pitchFamily="34" charset="0"/>
                <a:cs typeface="Calibri" panose="020F0502020204030204" pitchFamily="34" charset="0"/>
              </a:rPr>
              <a:t>que tienen “más carácter” </a:t>
            </a:r>
            <a:r>
              <a:rPr lang="es-MX" sz="1200" dirty="0" smtClean="0">
                <a:solidFill>
                  <a:schemeClr val="tx1"/>
                </a:solidFill>
                <a:latin typeface="Calibri" panose="020F0502020204030204" pitchFamily="34" charset="0"/>
                <a:cs typeface="Calibri" panose="020F0502020204030204" pitchFamily="34" charset="0"/>
              </a:rPr>
              <a:t>Pueden </a:t>
            </a:r>
            <a:r>
              <a:rPr lang="es-MX" sz="1200" dirty="0">
                <a:solidFill>
                  <a:schemeClr val="tx1"/>
                </a:solidFill>
                <a:latin typeface="Calibri" panose="020F0502020204030204" pitchFamily="34" charset="0"/>
                <a:cs typeface="Calibri" panose="020F0502020204030204" pitchFamily="34" charset="0"/>
              </a:rPr>
              <a:t>presentar cambios en su conducta, mostrándose más rebeldes o contestadores, dificultando el seguimiento de las instrucciones dadas por sus padres o cuidadores. Por tanto, los/as niños/as pudiesen presentar cambios de humor,             aburrimiento, peleas entre hermanos/as debido a la falta de estructura a la que estaban habituados. </a:t>
            </a:r>
          </a:p>
        </p:txBody>
      </p:sp>
      <p:sp>
        <p:nvSpPr>
          <p:cNvPr id="5" name="Elipse 4"/>
          <p:cNvSpPr/>
          <p:nvPr/>
        </p:nvSpPr>
        <p:spPr>
          <a:xfrm>
            <a:off x="6964296" y="2319882"/>
            <a:ext cx="4128346" cy="2208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i="1" dirty="0" smtClean="0">
                <a:solidFill>
                  <a:schemeClr val="tx1"/>
                </a:solidFill>
                <a:latin typeface="Calibri" panose="020F0502020204030204" pitchFamily="34" charset="0"/>
                <a:cs typeface="Calibri" panose="020F0502020204030204" pitchFamily="34" charset="0"/>
              </a:rPr>
              <a:t>En niños </a:t>
            </a:r>
            <a:r>
              <a:rPr lang="es-MX" sz="1200" b="1" i="1" dirty="0">
                <a:solidFill>
                  <a:schemeClr val="tx1"/>
                </a:solidFill>
                <a:latin typeface="Calibri" panose="020F0502020204030204" pitchFamily="34" charset="0"/>
                <a:cs typeface="Calibri" panose="020F0502020204030204" pitchFamily="34" charset="0"/>
              </a:rPr>
              <a:t>más sensibles </a:t>
            </a:r>
            <a:endParaRPr lang="es-MX" sz="1200" b="1" i="1" dirty="0" smtClean="0">
              <a:solidFill>
                <a:schemeClr val="tx1"/>
              </a:solidFill>
              <a:latin typeface="Calibri" panose="020F0502020204030204" pitchFamily="34" charset="0"/>
              <a:cs typeface="Calibri" panose="020F0502020204030204" pitchFamily="34" charset="0"/>
            </a:endParaRPr>
          </a:p>
          <a:p>
            <a:pPr algn="ctr"/>
            <a:r>
              <a:rPr lang="es-MX" sz="1200" dirty="0" smtClean="0">
                <a:solidFill>
                  <a:schemeClr val="tx1"/>
                </a:solidFill>
                <a:latin typeface="Calibri" panose="020F0502020204030204" pitchFamily="34" charset="0"/>
                <a:cs typeface="Calibri" panose="020F0502020204030204" pitchFamily="34" charset="0"/>
              </a:rPr>
              <a:t>Pueden </a:t>
            </a:r>
            <a:r>
              <a:rPr lang="es-MX" sz="1200" dirty="0">
                <a:solidFill>
                  <a:schemeClr val="tx1"/>
                </a:solidFill>
                <a:latin typeface="Calibri" panose="020F0502020204030204" pitchFamily="34" charset="0"/>
                <a:cs typeface="Calibri" panose="020F0502020204030204" pitchFamily="34" charset="0"/>
              </a:rPr>
              <a:t>tener alteraciones del sueño (pesadillas o terrores nocturnos), pueden acudir a la cama de los padres con mayor frecuencia por las noches o pueden mostrar mayor sensibilidad y llanto, pudiendo verbalizar su preocupación o angustia frente a lo que está ocurriendo.  </a:t>
            </a:r>
          </a:p>
          <a:p>
            <a:pPr algn="ctr"/>
            <a:r>
              <a:rPr lang="es-MX" sz="1200" dirty="0">
                <a:solidFill>
                  <a:schemeClr val="tx1"/>
                </a:solidFill>
                <a:latin typeface="Calibri" panose="020F0502020204030204" pitchFamily="34" charset="0"/>
                <a:cs typeface="Calibri" panose="020F0502020204030204" pitchFamily="34" charset="0"/>
              </a:rPr>
              <a:t> </a:t>
            </a:r>
          </a:p>
        </p:txBody>
      </p:sp>
      <p:sp>
        <p:nvSpPr>
          <p:cNvPr id="6" name="Elipse 5"/>
          <p:cNvSpPr/>
          <p:nvPr/>
        </p:nvSpPr>
        <p:spPr>
          <a:xfrm>
            <a:off x="2961409" y="4016085"/>
            <a:ext cx="5193031" cy="2841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i="1" dirty="0" smtClean="0">
                <a:solidFill>
                  <a:schemeClr val="tx1"/>
                </a:solidFill>
                <a:latin typeface="Calibri" panose="020F0502020204030204" pitchFamily="34" charset="0"/>
                <a:cs typeface="Calibri" panose="020F0502020204030204" pitchFamily="34" charset="0"/>
              </a:rPr>
              <a:t>Los Adolescentes</a:t>
            </a:r>
          </a:p>
          <a:p>
            <a:pPr algn="ctr"/>
            <a:r>
              <a:rPr lang="es-MX" sz="1050" dirty="0" smtClean="0">
                <a:solidFill>
                  <a:schemeClr val="tx1"/>
                </a:solidFill>
                <a:latin typeface="Calibri" panose="020F0502020204030204" pitchFamily="34" charset="0"/>
                <a:cs typeface="Calibri" panose="020F0502020204030204" pitchFamily="34" charset="0"/>
              </a:rPr>
              <a:t>Hay </a:t>
            </a:r>
            <a:r>
              <a:rPr lang="es-MX" sz="1050" dirty="0">
                <a:solidFill>
                  <a:schemeClr val="tx1"/>
                </a:solidFill>
                <a:latin typeface="Calibri" panose="020F0502020204030204" pitchFamily="34" charset="0"/>
                <a:cs typeface="Calibri" panose="020F0502020204030204" pitchFamily="34" charset="0"/>
              </a:rPr>
              <a:t>que comprender que es mucho más difícil para ellos mantener las indicaciones dadas de permanecer dentro de casa, sin poder tener la autonomía y libertad de reunirse con sus amigos/as o seguir con sus actividades diarias que estaban habituados a realizar. Por tanto hay que comprender que no se adapten con facilidad a lo que está ocurriendo, pero para ayudar a que sea más llevadero y que no termine cada conversación más bien en una imposición no negociable, el rol de los padres o cuidadores toma gran relevancia ya que son ellos quienes tienen que hacerlos más conscientes de lo que está ocurriendo, de su corresponsabilidad y reforzar la idea de que para que esto acabe depende de todos, es importante que comprendan que se trata de un sacrificio que tendrá una recompensa y de que están contribuyendo al bienestar de todos. </a:t>
            </a:r>
          </a:p>
        </p:txBody>
      </p:sp>
    </p:spTree>
    <p:extLst>
      <p:ext uri="{BB962C8B-B14F-4D97-AF65-F5344CB8AC3E}">
        <p14:creationId xmlns:p14="http://schemas.microsoft.com/office/powerpoint/2010/main" val="958176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90946"/>
            <a:ext cx="8596668" cy="841663"/>
          </a:xfrm>
        </p:spPr>
        <p:txBody>
          <a:bodyPr>
            <a:normAutofit fontScale="90000"/>
          </a:bodyPr>
          <a:lstStyle/>
          <a:p>
            <a:r>
              <a:rPr lang="es-MX" sz="2800" dirty="0" smtClean="0">
                <a:latin typeface="Arial Rounded MT Bold" panose="020F0704030504030204" pitchFamily="34" charset="0"/>
              </a:rPr>
              <a:t>¿Cómo actuar con nuestros hijos/as frente a esta situación de cuarentena?</a:t>
            </a:r>
            <a:br>
              <a:rPr lang="es-MX" sz="2800" dirty="0" smtClean="0">
                <a:latin typeface="Arial Rounded MT Bold" panose="020F0704030504030204" pitchFamily="34" charset="0"/>
              </a:rPr>
            </a:br>
            <a:r>
              <a:rPr lang="es-MX" sz="2800" dirty="0"/>
              <a:t/>
            </a:r>
            <a:br>
              <a:rPr lang="es-MX" sz="2800" dirty="0"/>
            </a:br>
            <a:endParaRPr lang="es-MX" sz="2800" dirty="0"/>
          </a:p>
        </p:txBody>
      </p:sp>
      <p:sp>
        <p:nvSpPr>
          <p:cNvPr id="3" name="Marcador de contenido 2"/>
          <p:cNvSpPr>
            <a:spLocks noGrp="1"/>
          </p:cNvSpPr>
          <p:nvPr>
            <p:ph idx="1"/>
          </p:nvPr>
        </p:nvSpPr>
        <p:spPr>
          <a:xfrm>
            <a:off x="324043" y="1318924"/>
            <a:ext cx="8596668" cy="3880773"/>
          </a:xfrm>
        </p:spPr>
        <p:txBody>
          <a:bodyPr>
            <a:normAutofit/>
          </a:bodyPr>
          <a:lstStyle/>
          <a:p>
            <a:r>
              <a:rPr lang="es-MX" sz="1500" dirty="0" smtClean="0">
                <a:solidFill>
                  <a:schemeClr val="tx1"/>
                </a:solidFill>
                <a:latin typeface="Calibri" panose="020F0502020204030204" pitchFamily="34" charset="0"/>
                <a:cs typeface="Calibri" panose="020F0502020204030204" pitchFamily="34" charset="0"/>
              </a:rPr>
              <a:t>Explicarles la situación, escuchar </a:t>
            </a:r>
            <a:r>
              <a:rPr lang="es-MX" sz="1500" dirty="0">
                <a:solidFill>
                  <a:schemeClr val="tx1"/>
                </a:solidFill>
                <a:latin typeface="Calibri" panose="020F0502020204030204" pitchFamily="34" charset="0"/>
                <a:cs typeface="Calibri" panose="020F0502020204030204" pitchFamily="34" charset="0"/>
              </a:rPr>
              <a:t>sus inquietudes y tratar de responderlas de la forma más clara y sencilla </a:t>
            </a:r>
            <a:r>
              <a:rPr lang="es-MX" sz="1500" dirty="0" smtClean="0">
                <a:solidFill>
                  <a:schemeClr val="tx1"/>
                </a:solidFill>
                <a:latin typeface="Calibri" panose="020F0502020204030204" pitchFamily="34" charset="0"/>
                <a:cs typeface="Calibri" panose="020F0502020204030204" pitchFamily="34" charset="0"/>
              </a:rPr>
              <a:t>posible</a:t>
            </a:r>
          </a:p>
          <a:p>
            <a:r>
              <a:rPr lang="es-MX" sz="1500" dirty="0" smtClean="0">
                <a:solidFill>
                  <a:schemeClr val="tx1"/>
                </a:solidFill>
                <a:latin typeface="Calibri" panose="020F0502020204030204" pitchFamily="34" charset="0"/>
                <a:cs typeface="Calibri" panose="020F0502020204030204" pitchFamily="34" charset="0"/>
              </a:rPr>
              <a:t>Permitirles que se comuniquen con otros de manera de virtual (si están las condiciones)</a:t>
            </a:r>
          </a:p>
          <a:p>
            <a:r>
              <a:rPr lang="es-MX" sz="1500" dirty="0" smtClean="0">
                <a:solidFill>
                  <a:schemeClr val="tx1"/>
                </a:solidFill>
                <a:latin typeface="Calibri" panose="020F0502020204030204" pitchFamily="34" charset="0"/>
                <a:cs typeface="Calibri" panose="020F0502020204030204" pitchFamily="34" charset="0"/>
              </a:rPr>
              <a:t>Darles privacidad, respetar los espacios de cada uno y otorgarles tiempos para sí mismos.</a:t>
            </a:r>
          </a:p>
          <a:p>
            <a:r>
              <a:rPr lang="es-MX" sz="1500" dirty="0" smtClean="0">
                <a:solidFill>
                  <a:schemeClr val="tx1"/>
                </a:solidFill>
                <a:latin typeface="Calibri" panose="020F0502020204030204" pitchFamily="34" charset="0"/>
                <a:cs typeface="Calibri" panose="020F0502020204030204" pitchFamily="34" charset="0"/>
              </a:rPr>
              <a:t>Establecer rutinas diarias</a:t>
            </a:r>
          </a:p>
          <a:p>
            <a:r>
              <a:rPr lang="es-MX" sz="1500" dirty="0" smtClean="0">
                <a:solidFill>
                  <a:schemeClr val="tx1"/>
                </a:solidFill>
                <a:latin typeface="Calibri" panose="020F0502020204030204" pitchFamily="34" charset="0"/>
                <a:cs typeface="Calibri" panose="020F0502020204030204" pitchFamily="34" charset="0"/>
              </a:rPr>
              <a:t>Determinar obligaciones en el hogar</a:t>
            </a:r>
          </a:p>
          <a:p>
            <a:r>
              <a:rPr lang="es-MX" sz="1500" dirty="0" smtClean="0">
                <a:solidFill>
                  <a:schemeClr val="tx1"/>
                </a:solidFill>
                <a:latin typeface="Calibri" panose="020F0502020204030204" pitchFamily="34" charset="0"/>
                <a:cs typeface="Calibri" panose="020F0502020204030204" pitchFamily="34" charset="0"/>
              </a:rPr>
              <a:t>No especular respecto al futuro y sólo compartirles información verídica</a:t>
            </a:r>
          </a:p>
          <a:p>
            <a:r>
              <a:rPr lang="es-MX" sz="1500" dirty="0" smtClean="0">
                <a:solidFill>
                  <a:schemeClr val="tx1"/>
                </a:solidFill>
                <a:latin typeface="Calibri" panose="020F0502020204030204" pitchFamily="34" charset="0"/>
                <a:cs typeface="Calibri" panose="020F0502020204030204" pitchFamily="34" charset="0"/>
              </a:rPr>
              <a:t>Determinar un momento del día para hablar sobre la situación actual y no retomar el tema reiteradas veces al día.</a:t>
            </a:r>
          </a:p>
          <a:p>
            <a:r>
              <a:rPr lang="es-MX" sz="1500" dirty="0" smtClean="0">
                <a:solidFill>
                  <a:schemeClr val="tx1"/>
                </a:solidFill>
                <a:latin typeface="Calibri" panose="020F0502020204030204" pitchFamily="34" charset="0"/>
                <a:cs typeface="Calibri" panose="020F0502020204030204" pitchFamily="34" charset="0"/>
              </a:rPr>
              <a:t>Crear un espacio de confianza en donde puedan hablar y expresar sus sentimientos y/o preocupaciones.</a:t>
            </a:r>
          </a:p>
          <a:p>
            <a:r>
              <a:rPr lang="es-MX" sz="1500" dirty="0" smtClean="0">
                <a:solidFill>
                  <a:schemeClr val="tx1"/>
                </a:solidFill>
                <a:latin typeface="Calibri" panose="020F0502020204030204" pitchFamily="34" charset="0"/>
                <a:cs typeface="Calibri" panose="020F0502020204030204" pitchFamily="34" charset="0"/>
              </a:rPr>
              <a:t>Transmitirles seguridad y protección, además de entregar contención.</a:t>
            </a:r>
          </a:p>
          <a:p>
            <a:endParaRPr lang="es-MX" dirty="0"/>
          </a:p>
        </p:txBody>
      </p:sp>
      <p:pic>
        <p:nvPicPr>
          <p:cNvPr id="6146" name="Picture 2" descr="Vectores, imágenes y arte vectorial de stock sobre Grandpare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3313" y="134630"/>
            <a:ext cx="2075437" cy="23685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guardar, a guardar. Canciones de colegio para niñ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401" y="5030865"/>
            <a:ext cx="1669318" cy="16693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iños limpiando la casa | Vector Grat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313" y="4021700"/>
            <a:ext cx="1843824" cy="18438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amilia pareja sentada en el sofá y viendo noticias en la televisió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139" y="1973685"/>
            <a:ext cx="1670406" cy="167040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os niños necesitan tus abrazos para sentirse parte del mundo — L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6448" y="4873048"/>
            <a:ext cx="2197554" cy="155560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lustración vectorial de actividades diarias de rutina para niño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366" y="4873048"/>
            <a:ext cx="1984952" cy="198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422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r>
              <a:rPr lang="es-MX" dirty="0" smtClean="0">
                <a:latin typeface="Arial Rounded MT Bold" panose="020F0704030504030204" pitchFamily="34" charset="0"/>
              </a:rPr>
              <a:t>Si </a:t>
            </a:r>
            <a:r>
              <a:rPr lang="es-MX" dirty="0" err="1" smtClean="0">
                <a:latin typeface="Arial Rounded MT Bold" panose="020F0704030504030204" pitchFamily="34" charset="0"/>
              </a:rPr>
              <a:t>ud.</a:t>
            </a:r>
            <a:r>
              <a:rPr lang="es-MX" dirty="0" smtClean="0">
                <a:latin typeface="Arial Rounded MT Bold" panose="020F0704030504030204" pitchFamily="34" charset="0"/>
              </a:rPr>
              <a:t> Debe trabajar desde su hogar:</a:t>
            </a:r>
            <a:endParaRPr lang="es-MX" dirty="0">
              <a:latin typeface="Arial Rounded MT Bold" panose="020F0704030504030204" pitchFamily="34" charset="0"/>
            </a:endParaRPr>
          </a:p>
        </p:txBody>
      </p:sp>
      <p:sp>
        <p:nvSpPr>
          <p:cNvPr id="14" name="Marcador de contenido 13"/>
          <p:cNvSpPr>
            <a:spLocks noGrp="1"/>
          </p:cNvSpPr>
          <p:nvPr>
            <p:ph idx="1"/>
          </p:nvPr>
        </p:nvSpPr>
        <p:spPr>
          <a:xfrm>
            <a:off x="677334" y="1704109"/>
            <a:ext cx="8596668" cy="4337253"/>
          </a:xfrm>
        </p:spPr>
        <p:txBody>
          <a:bodyPr>
            <a:normAutofit/>
          </a:bodyPr>
          <a:lstStyle/>
          <a:p>
            <a:r>
              <a:rPr lang="es-MX" sz="1600" dirty="0" smtClean="0">
                <a:solidFill>
                  <a:schemeClr val="tx1"/>
                </a:solidFill>
                <a:latin typeface="Calibri" panose="020F0502020204030204" pitchFamily="34" charset="0"/>
                <a:cs typeface="Calibri" panose="020F0502020204030204" pitchFamily="34" charset="0"/>
              </a:rPr>
              <a:t>Explíqueles a sus hijos que también necesita tiempo para sí mismo y es necesario que sea respetado, para que de esta forma ellos puedan anticipar sus inquietudes y recuerden que habrá un momento del día en el que no podrán recibir atención inmediata.</a:t>
            </a:r>
            <a:endParaRPr lang="es-MX" sz="1600" dirty="0">
              <a:solidFill>
                <a:schemeClr val="tx1"/>
              </a:solidFill>
              <a:latin typeface="Calibri" panose="020F0502020204030204" pitchFamily="34" charset="0"/>
              <a:cs typeface="Calibri" panose="020F0502020204030204" pitchFamily="34" charset="0"/>
            </a:endParaRPr>
          </a:p>
        </p:txBody>
      </p:sp>
      <p:pic>
        <p:nvPicPr>
          <p:cNvPr id="7170" name="Picture 2" descr="ᐈ Trabajo de ilustrador desde casa animado de stock, vector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440399"/>
            <a:ext cx="4696690" cy="312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55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Arial Rounded MT Bold" panose="020F0704030504030204" pitchFamily="34" charset="0"/>
              </a:rPr>
              <a:t>¿Qué hacer en caso que surja un conflicto dentro del hogar?</a:t>
            </a:r>
            <a:endParaRPr lang="es-MX" dirty="0">
              <a:latin typeface="Arial Rounded MT Bold" panose="020F0704030504030204" pitchFamily="34" charset="0"/>
            </a:endParaRPr>
          </a:p>
        </p:txBody>
      </p:sp>
      <p:sp>
        <p:nvSpPr>
          <p:cNvPr id="3" name="Marcador de contenido 2"/>
          <p:cNvSpPr>
            <a:spLocks noGrp="1"/>
          </p:cNvSpPr>
          <p:nvPr>
            <p:ph idx="1"/>
          </p:nvPr>
        </p:nvSpPr>
        <p:spPr/>
        <p:txBody>
          <a:bodyPr/>
          <a:lstStyle/>
          <a:p>
            <a:r>
              <a:rPr lang="es-MX" sz="2000" dirty="0" smtClean="0">
                <a:solidFill>
                  <a:schemeClr val="tx1"/>
                </a:solidFill>
                <a:latin typeface="Calibri" panose="020F0502020204030204" pitchFamily="34" charset="0"/>
                <a:cs typeface="Calibri" panose="020F0502020204030204" pitchFamily="34" charset="0"/>
              </a:rPr>
              <a:t>Debemos crear a través de un acto simbólico un “acuerdo de paz”, mediante el cual vamos a colaborar y apoyarnos los unos a los otros, esforzándonos en hacer la vida mas llevadera, generando un ambiente cálido y de armonía durante este tiempo.</a:t>
            </a:r>
            <a:endParaRPr lang="es-MX" sz="2000" dirty="0">
              <a:solidFill>
                <a:schemeClr val="tx1"/>
              </a:solidFill>
              <a:latin typeface="Calibri" panose="020F0502020204030204" pitchFamily="34" charset="0"/>
              <a:cs typeface="Calibri" panose="020F0502020204030204" pitchFamily="34" charset="0"/>
            </a:endParaRPr>
          </a:p>
          <a:p>
            <a:endParaRPr lang="es-MX" sz="2000" dirty="0" smtClean="0">
              <a:solidFill>
                <a:schemeClr val="tx1"/>
              </a:solidFill>
              <a:latin typeface="Calibri" panose="020F0502020204030204" pitchFamily="34" charset="0"/>
              <a:cs typeface="Calibri" panose="020F0502020204030204" pitchFamily="34" charset="0"/>
            </a:endParaRPr>
          </a:p>
          <a:p>
            <a:r>
              <a:rPr lang="es-MX" sz="2000" dirty="0" smtClean="0">
                <a:solidFill>
                  <a:schemeClr val="tx1"/>
                </a:solidFill>
                <a:latin typeface="Calibri" panose="020F0502020204030204" pitchFamily="34" charset="0"/>
                <a:cs typeface="Calibri" panose="020F0502020204030204" pitchFamily="34" charset="0"/>
              </a:rPr>
              <a:t>Es importante poder mediar entre los integrantes de la familia, si usted percibe algún conflicto, será necesario dialogar y buscar una solución en conjunto. Se debe reconocer que muchos de los conflictos que puedan surgir, tienen estricta relación con el contexto de encierro que nos encontramos, lo cual nos puede poner más susceptibles e irritables, reaccionando de manera inesperada ante ciertas situaciones.</a:t>
            </a:r>
          </a:p>
          <a:p>
            <a:endParaRPr lang="es-MX" dirty="0"/>
          </a:p>
        </p:txBody>
      </p:sp>
      <p:pic>
        <p:nvPicPr>
          <p:cNvPr id="8194" name="Picture 2" descr="Apretón De Manos, Acuerdo, Asociación, Apretón De Manos PNG 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609" y="1818408"/>
            <a:ext cx="3058391" cy="304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31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0" y="889844"/>
            <a:ext cx="6096000" cy="369332"/>
          </a:xfrm>
          <a:prstGeom prst="rect">
            <a:avLst/>
          </a:prstGeom>
        </p:spPr>
        <p:txBody>
          <a:bodyPr>
            <a:spAutoFit/>
          </a:bodyPr>
          <a:lstStyle/>
          <a:p>
            <a:r>
              <a:rPr lang="es-MX" dirty="0" smtClean="0"/>
              <a:t> </a:t>
            </a:r>
            <a:endParaRPr lang="es-MX" dirty="0"/>
          </a:p>
        </p:txBody>
      </p:sp>
      <p:sp>
        <p:nvSpPr>
          <p:cNvPr id="6" name="Título 5"/>
          <p:cNvSpPr>
            <a:spLocks noGrp="1"/>
          </p:cNvSpPr>
          <p:nvPr>
            <p:ph type="title"/>
          </p:nvPr>
        </p:nvSpPr>
        <p:spPr>
          <a:xfrm>
            <a:off x="677334" y="609600"/>
            <a:ext cx="8596668" cy="564573"/>
          </a:xfrm>
        </p:spPr>
        <p:txBody>
          <a:bodyPr>
            <a:normAutofit fontScale="90000"/>
          </a:bodyPr>
          <a:lstStyle/>
          <a:p>
            <a:r>
              <a:rPr lang="es-MX" dirty="0">
                <a:latin typeface="Arial Rounded MT Bold" panose="020F0704030504030204" pitchFamily="34" charset="0"/>
              </a:rPr>
              <a:t>Alerta! </a:t>
            </a:r>
            <a:r>
              <a:rPr lang="es-MX" dirty="0" smtClean="0">
                <a:latin typeface="Arial Rounded MT Bold" panose="020F0704030504030204" pitchFamily="34" charset="0"/>
              </a:rPr>
              <a:t>N°1</a:t>
            </a:r>
            <a:r>
              <a:rPr lang="es-MX" dirty="0">
                <a:latin typeface="Arial Rounded MT Bold" panose="020F0704030504030204" pitchFamily="34" charset="0"/>
              </a:rPr>
              <a:t/>
            </a:r>
            <a:br>
              <a:rPr lang="es-MX" dirty="0">
                <a:latin typeface="Arial Rounded MT Bold" panose="020F0704030504030204" pitchFamily="34" charset="0"/>
              </a:rPr>
            </a:br>
            <a:r>
              <a:rPr lang="es-MX" dirty="0">
                <a:latin typeface="Arial Rounded MT Bold" panose="020F0704030504030204" pitchFamily="34" charset="0"/>
              </a:rPr>
              <a:t/>
            </a:r>
            <a:br>
              <a:rPr lang="es-MX" dirty="0">
                <a:latin typeface="Arial Rounded MT Bold" panose="020F0704030504030204" pitchFamily="34" charset="0"/>
              </a:rPr>
            </a:br>
            <a:r>
              <a:rPr lang="es-MX" dirty="0"/>
              <a:t> </a:t>
            </a:r>
            <a:br>
              <a:rPr lang="es-MX" dirty="0"/>
            </a:br>
            <a:endParaRPr lang="es-MX" dirty="0"/>
          </a:p>
        </p:txBody>
      </p:sp>
      <p:sp>
        <p:nvSpPr>
          <p:cNvPr id="10" name="Marcador de contenido 9"/>
          <p:cNvSpPr>
            <a:spLocks noGrp="1"/>
          </p:cNvSpPr>
          <p:nvPr>
            <p:ph idx="1"/>
          </p:nvPr>
        </p:nvSpPr>
        <p:spPr>
          <a:xfrm>
            <a:off x="209743" y="1539420"/>
            <a:ext cx="8596668" cy="3880773"/>
          </a:xfrm>
        </p:spPr>
        <p:txBody>
          <a:bodyPr>
            <a:normAutofit/>
          </a:bodyPr>
          <a:lstStyle/>
          <a:p>
            <a:r>
              <a:rPr lang="es-MX" dirty="0">
                <a:solidFill>
                  <a:schemeClr val="tx1"/>
                </a:solidFill>
                <a:latin typeface="Calibri" panose="020F0502020204030204" pitchFamily="34" charset="0"/>
                <a:cs typeface="Calibri" panose="020F0502020204030204" pitchFamily="34" charset="0"/>
              </a:rPr>
              <a:t>A</a:t>
            </a:r>
            <a:r>
              <a:rPr lang="es-MX" dirty="0" smtClean="0">
                <a:solidFill>
                  <a:schemeClr val="tx1"/>
                </a:solidFill>
                <a:latin typeface="Calibri" panose="020F0502020204030204" pitchFamily="34" charset="0"/>
                <a:cs typeface="Calibri" panose="020F0502020204030204" pitchFamily="34" charset="0"/>
              </a:rPr>
              <a:t>tención </a:t>
            </a:r>
            <a:r>
              <a:rPr lang="es-MX" dirty="0">
                <a:solidFill>
                  <a:schemeClr val="tx1"/>
                </a:solidFill>
                <a:latin typeface="Calibri" panose="020F0502020204030204" pitchFamily="34" charset="0"/>
                <a:cs typeface="Calibri" panose="020F0502020204030204" pitchFamily="34" charset="0"/>
              </a:rPr>
              <a:t>a los momentos de comunicación. </a:t>
            </a:r>
            <a:r>
              <a:rPr lang="es-MX" dirty="0" smtClean="0">
                <a:solidFill>
                  <a:schemeClr val="tx1"/>
                </a:solidFill>
                <a:latin typeface="Calibri" panose="020F0502020204030204" pitchFamily="34" charset="0"/>
                <a:cs typeface="Calibri" panose="020F0502020204030204" pitchFamily="34" charset="0"/>
              </a:rPr>
              <a:t>Es </a:t>
            </a:r>
            <a:r>
              <a:rPr lang="es-MX" dirty="0">
                <a:solidFill>
                  <a:schemeClr val="tx1"/>
                </a:solidFill>
                <a:latin typeface="Calibri" panose="020F0502020204030204" pitchFamily="34" charset="0"/>
                <a:cs typeface="Calibri" panose="020F0502020204030204" pitchFamily="34" charset="0"/>
              </a:rPr>
              <a:t>importante evitar el tildar, el rotular, el traer permanentemente ejemplos del pasado para usarlos como argumento para predecir lo que se repetirá en el futuro. A evitar los "tú nunca", "tú siempre", "ya saliste con la misma", </a:t>
            </a:r>
            <a:r>
              <a:rPr lang="es-MX" dirty="0" err="1">
                <a:solidFill>
                  <a:schemeClr val="tx1"/>
                </a:solidFill>
                <a:latin typeface="Calibri" panose="020F0502020204030204" pitchFamily="34" charset="0"/>
                <a:cs typeface="Calibri" panose="020F0502020204030204" pitchFamily="34" charset="0"/>
              </a:rPr>
              <a:t>etc</a:t>
            </a:r>
            <a:r>
              <a:rPr lang="es-MX" dirty="0">
                <a:solidFill>
                  <a:schemeClr val="tx1"/>
                </a:solidFill>
                <a:latin typeface="Calibri" panose="020F0502020204030204" pitchFamily="34" charset="0"/>
                <a:cs typeface="Calibri" panose="020F0502020204030204" pitchFamily="34" charset="0"/>
              </a:rPr>
              <a:t>,. </a:t>
            </a:r>
            <a:r>
              <a:rPr lang="es-MX" dirty="0" smtClean="0">
                <a:solidFill>
                  <a:schemeClr val="tx1"/>
                </a:solidFill>
                <a:latin typeface="Calibri" panose="020F0502020204030204" pitchFamily="34" charset="0"/>
                <a:cs typeface="Calibri" panose="020F0502020204030204" pitchFamily="34" charset="0"/>
              </a:rPr>
              <a:t>son </a:t>
            </a:r>
            <a:r>
              <a:rPr lang="es-MX" dirty="0">
                <a:solidFill>
                  <a:schemeClr val="tx1"/>
                </a:solidFill>
                <a:latin typeface="Calibri" panose="020F0502020204030204" pitchFamily="34" charset="0"/>
                <a:cs typeface="Calibri" panose="020F0502020204030204" pitchFamily="34" charset="0"/>
              </a:rPr>
              <a:t>todas alusiones a tener una idea estereotipada, preconcebida e inamovible, de quiénes son cada uno, y que no permite el asombro, el cambio y la muestra de confianza de que pueda aparecer algo novedoso en sus conductas y actitudes. </a:t>
            </a:r>
          </a:p>
        </p:txBody>
      </p:sp>
      <p:pic>
        <p:nvPicPr>
          <p:cNvPr id="3076" name="Picture 4" descr="Ilustración de Icono De Signo De Exclamación En Estilo Cómi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082" y="3853879"/>
            <a:ext cx="2194329" cy="219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29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latin typeface="Arial Rounded MT Bold" panose="020F0704030504030204" pitchFamily="34" charset="0"/>
              </a:rPr>
              <a:t>Alerta! </a:t>
            </a:r>
            <a:r>
              <a:rPr lang="es-MX" dirty="0" smtClean="0">
                <a:latin typeface="Arial Rounded MT Bold" panose="020F0704030504030204" pitchFamily="34" charset="0"/>
              </a:rPr>
              <a:t>N°2</a:t>
            </a:r>
            <a:r>
              <a:rPr lang="es-MX" dirty="0">
                <a:latin typeface="Arial Rounded MT Bold" panose="020F0704030504030204" pitchFamily="34" charset="0"/>
              </a:rPr>
              <a:t/>
            </a:r>
            <a:br>
              <a:rPr lang="es-MX" dirty="0">
                <a:latin typeface="Arial Rounded MT Bold" panose="020F0704030504030204" pitchFamily="34" charset="0"/>
              </a:rPr>
            </a:br>
            <a:endParaRPr lang="es-MX" dirty="0">
              <a:latin typeface="Arial Rounded MT Bold" panose="020F0704030504030204" pitchFamily="34" charset="0"/>
            </a:endParaRPr>
          </a:p>
        </p:txBody>
      </p:sp>
      <p:sp>
        <p:nvSpPr>
          <p:cNvPr id="3" name="Marcador de contenido 2"/>
          <p:cNvSpPr>
            <a:spLocks noGrp="1"/>
          </p:cNvSpPr>
          <p:nvPr>
            <p:ph idx="1"/>
          </p:nvPr>
        </p:nvSpPr>
        <p:spPr>
          <a:xfrm>
            <a:off x="677334" y="1548245"/>
            <a:ext cx="8596668" cy="4493117"/>
          </a:xfrm>
        </p:spPr>
        <p:txBody>
          <a:bodyPr/>
          <a:lstStyle/>
          <a:p>
            <a:r>
              <a:rPr lang="es-MX" sz="2400" dirty="0">
                <a:latin typeface="Calibri" panose="020F0502020204030204" pitchFamily="34" charset="0"/>
                <a:cs typeface="Calibri" panose="020F0502020204030204" pitchFamily="34" charset="0"/>
              </a:rPr>
              <a:t>La capacidad para flexibilizar, la toma de distancia de la idea de urgencia en la manera que nos relacionamos permitirá vivir un proceso mucho más llevadero de convivencia en el hogar. Que de este desafío surja una oportunidad!</a:t>
            </a:r>
          </a:p>
          <a:p>
            <a:pPr marL="0" indent="0">
              <a:buNone/>
            </a:pPr>
            <a:endParaRPr lang="es-MX" dirty="0"/>
          </a:p>
        </p:txBody>
      </p:sp>
      <p:pic>
        <p:nvPicPr>
          <p:cNvPr id="4" name="Picture 4" descr="Ilustración de Icono De Signo De Exclamación En Estilo Cómi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391" y="2697638"/>
            <a:ext cx="2194329" cy="219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06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283</TotalTime>
  <Words>1145</Words>
  <Application>Microsoft Office PowerPoint</Application>
  <PresentationFormat>Panorámica</PresentationFormat>
  <Paragraphs>45</Paragraphs>
  <Slides>10</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10</vt:i4>
      </vt:variant>
    </vt:vector>
  </HeadingPairs>
  <TitlesOfParts>
    <vt:vector size="17" baseType="lpstr">
      <vt:lpstr>Arial</vt:lpstr>
      <vt:lpstr>Arial Rounded MT Bold</vt:lpstr>
      <vt:lpstr>Calibri</vt:lpstr>
      <vt:lpstr>Trebuchet MS</vt:lpstr>
      <vt:lpstr>Wingdings 3</vt:lpstr>
      <vt:lpstr>Faceta</vt:lpstr>
      <vt:lpstr>Paquete</vt:lpstr>
      <vt:lpstr>RECOMENDACIONES PARA PADRES EN ESTA CUARENTENA </vt:lpstr>
      <vt:lpstr>“Quedémonos en casa…me cuido y te cuido”</vt:lpstr>
      <vt:lpstr>VIVIR LA CUARENTENA…</vt:lpstr>
      <vt:lpstr>¿Cómo puede afectar en los niños/as?</vt:lpstr>
      <vt:lpstr>¿Cómo actuar con nuestros hijos/as frente a esta situación de cuarentena?  </vt:lpstr>
      <vt:lpstr>Si ud. Debe trabajar desde su hogar:</vt:lpstr>
      <vt:lpstr>¿Qué hacer en caso que surja un conflicto dentro del hogar?</vt:lpstr>
      <vt:lpstr>Alerta! N°1    </vt:lpstr>
      <vt:lpstr>Alerta! N°2 </vt:lpstr>
      <vt:lpstr>Recursos psicológicos: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RECOMENDACIONES PARA PADRES EN ESTA CUARENTENA</dc:title>
  <dc:creator>Usuario de Windows</dc:creator>
  <cp:lastModifiedBy>Usuario de Windows</cp:lastModifiedBy>
  <cp:revision>32</cp:revision>
  <dcterms:created xsi:type="dcterms:W3CDTF">2020-03-27T04:35:39Z</dcterms:created>
  <dcterms:modified xsi:type="dcterms:W3CDTF">2020-03-27T09:18:51Z</dcterms:modified>
</cp:coreProperties>
</file>