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56" r:id="rId2"/>
    <p:sldId id="257" r:id="rId3"/>
    <p:sldId id="262" r:id="rId4"/>
    <p:sldId id="258" r:id="rId5"/>
    <p:sldId id="263" r:id="rId6"/>
    <p:sldId id="259" r:id="rId7"/>
    <p:sldId id="264" r:id="rId8"/>
    <p:sldId id="260" r:id="rId9"/>
    <p:sldId id="261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84133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300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137502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43960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04370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28013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37677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8850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13131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686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80804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055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0771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0400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76917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288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5D61A-4527-46AF-8E8F-1F3F111CC375}" type="datetimeFigureOut">
              <a:rPr lang="es-CL" smtClean="0"/>
              <a:t>27-04-2020</a:t>
            </a:fld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57CD033-B45D-4CFE-A69C-86F0E9037B0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679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4503" y="391885"/>
            <a:ext cx="11952513" cy="1881051"/>
          </a:xfrm>
        </p:spPr>
        <p:txBody>
          <a:bodyPr>
            <a:no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es-CL" sz="11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Multiplicación</a:t>
            </a:r>
            <a:r>
              <a:rPr lang="es-CL" sz="11500" dirty="0" smtClean="0"/>
              <a:t> </a:t>
            </a:r>
            <a:endParaRPr lang="es-CL" sz="115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377440" y="2517821"/>
            <a:ext cx="8290560" cy="1655762"/>
          </a:xfrm>
        </p:spPr>
        <p:txBody>
          <a:bodyPr>
            <a:noAutofit/>
          </a:bodyPr>
          <a:lstStyle/>
          <a:p>
            <a:pPr algn="l"/>
            <a:endParaRPr lang="es-CL" sz="5400" dirty="0" smtClean="0"/>
          </a:p>
          <a:p>
            <a:pPr algn="l"/>
            <a:r>
              <a:rPr lang="es-CL" sz="5400" dirty="0"/>
              <a:t> </a:t>
            </a:r>
            <a:endParaRPr lang="es-CL" sz="5400" dirty="0" smtClean="0"/>
          </a:p>
          <a:p>
            <a:pPr algn="l"/>
            <a:endParaRPr lang="es-CL" sz="54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485806">
            <a:off x="1152985" y="2825885"/>
            <a:ext cx="10002694" cy="269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9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03120" y="209006"/>
            <a:ext cx="9300754" cy="1358537"/>
          </a:xfrm>
        </p:spPr>
        <p:txBody>
          <a:bodyPr>
            <a:normAutofit fontScale="90000"/>
          </a:bodyPr>
          <a:lstStyle/>
          <a:p>
            <a:r>
              <a:rPr lang="es-CL" sz="9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s-CL" sz="9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Recordemos:</a:t>
            </a:r>
            <a:br>
              <a:rPr lang="es-CL" sz="98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</a:br>
            <a:endParaRPr lang="es-CL" dirty="0">
              <a:solidFill>
                <a:srgbClr val="00B0F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981891" y="1802674"/>
            <a:ext cx="10515600" cy="4741817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CL" sz="7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¿</a:t>
            </a:r>
            <a:r>
              <a:rPr lang="es-CL" sz="7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Qué es la multiplicación?</a:t>
            </a:r>
            <a:endParaRPr lang="es-C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0" indent="0">
              <a:buNone/>
            </a:pPr>
            <a:r>
              <a:rPr lang="es-CL" sz="4800" dirty="0"/>
              <a:t>La multiplicación es una suma repetitiva</a:t>
            </a:r>
          </a:p>
          <a:p>
            <a:pPr marL="0" indent="0">
              <a:buNone/>
            </a:pPr>
            <a:r>
              <a:rPr lang="es-CL" dirty="0" smtClean="0"/>
              <a:t>Ejemplo:</a:t>
            </a:r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pPr marL="0" indent="0">
              <a:buNone/>
            </a:pPr>
            <a:r>
              <a:rPr lang="es-CL" sz="4000" dirty="0" smtClean="0"/>
              <a:t>             </a:t>
            </a:r>
            <a:r>
              <a:rPr lang="es-CL" sz="4000" b="1" dirty="0" smtClean="0"/>
              <a:t>2   +   2    +   2     +   2      =    8</a:t>
            </a:r>
          </a:p>
          <a:p>
            <a:pPr marL="0" indent="0">
              <a:buNone/>
            </a:pPr>
            <a:r>
              <a:rPr lang="es-CL" sz="4000" b="1" dirty="0" smtClean="0"/>
              <a:t>                                 4 veces 2     =    8</a:t>
            </a:r>
          </a:p>
          <a:p>
            <a:pPr marL="0" indent="0">
              <a:buNone/>
            </a:pPr>
            <a:r>
              <a:rPr lang="es-CL" sz="4000" b="1" dirty="0"/>
              <a:t> </a:t>
            </a:r>
            <a:r>
              <a:rPr lang="es-CL" sz="4000" b="1" dirty="0" smtClean="0"/>
              <a:t>                                         4 · 2     =    8               </a:t>
            </a:r>
            <a:endParaRPr lang="es-CL" sz="4000" b="1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1891" y="58625"/>
            <a:ext cx="1121229" cy="166278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8388" y="3719647"/>
            <a:ext cx="5428434" cy="90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82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43839" y="506545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Partes de la multiplicación </a:t>
            </a:r>
            <a:endParaRPr lang="es-CL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26" name="Picture 2" descr="Multiplicar: ¿Qué es multiplicar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756" y="2400988"/>
            <a:ext cx="8915400" cy="334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649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72279"/>
            <a:ext cx="10515600" cy="1020418"/>
          </a:xfrm>
        </p:spPr>
        <p:txBody>
          <a:bodyPr>
            <a:normAutofit/>
          </a:bodyPr>
          <a:lstStyle/>
          <a:p>
            <a:pPr algn="ctr"/>
            <a:r>
              <a:rPr lang="es-C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</a:t>
            </a:r>
            <a:r>
              <a:rPr lang="es-CL" sz="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ultiplicación como suma repetitiva</a:t>
            </a:r>
            <a:endParaRPr lang="es-CL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005841"/>
            <a:ext cx="10515600" cy="56562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CL" sz="6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92D050"/>
                </a:solidFill>
              </a:rPr>
              <a:t>223 · 3   =</a:t>
            </a:r>
          </a:p>
          <a:p>
            <a:pPr marL="0" indent="0" algn="ctr">
              <a:buNone/>
            </a:pPr>
            <a:endParaRPr lang="es-CL" sz="54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92D05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054295"/>
            <a:ext cx="3906078" cy="140452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78083"/>
            <a:ext cx="3906078" cy="14045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01872"/>
            <a:ext cx="3906078" cy="1404526"/>
          </a:xfrm>
          <a:prstGeom prst="rect">
            <a:avLst/>
          </a:prstGeom>
        </p:spPr>
      </p:pic>
      <p:sp>
        <p:nvSpPr>
          <p:cNvPr id="7" name="Cerrar llave 6"/>
          <p:cNvSpPr/>
          <p:nvPr/>
        </p:nvSpPr>
        <p:spPr>
          <a:xfrm>
            <a:off x="5168348" y="2054295"/>
            <a:ext cx="490330" cy="4452103"/>
          </a:xfrm>
          <a:prstGeom prst="rightBrace">
            <a:avLst/>
          </a:prstGeom>
          <a:ln w="57150"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8" name="Elipse 7"/>
          <p:cNvSpPr/>
          <p:nvPr/>
        </p:nvSpPr>
        <p:spPr>
          <a:xfrm>
            <a:off x="6446541" y="2919656"/>
            <a:ext cx="3101009" cy="1828585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CuadroTexto 12"/>
          <p:cNvSpPr txBox="1"/>
          <p:nvPr/>
        </p:nvSpPr>
        <p:spPr>
          <a:xfrm>
            <a:off x="7539846" y="3418449"/>
            <a:ext cx="12514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669</a:t>
            </a:r>
            <a:endParaRPr lang="es-CL" sz="4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5911" y="4319534"/>
            <a:ext cx="1538721" cy="219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89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es-C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multiplicar </a:t>
            </a:r>
            <a:r>
              <a:rPr lang="es-C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aplicando la </a:t>
            </a:r>
            <a:r>
              <a:rPr lang="es-C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propiedad </a:t>
            </a:r>
            <a:r>
              <a:rPr lang="es-CL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distributiva descomponiendo uno de los factores</a:t>
            </a:r>
            <a:endParaRPr lang="es-CL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63040" y="2534194"/>
            <a:ext cx="10041572" cy="3377028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800" dirty="0"/>
              <a:t>Para resolver una multiplicación de un número de 3 dígitos por uno de un dígito, </a:t>
            </a:r>
            <a:r>
              <a:rPr lang="es-ES" sz="2800" dirty="0" smtClean="0"/>
              <a:t>puedes descomponer </a:t>
            </a:r>
            <a:r>
              <a:rPr lang="es-ES" sz="2800" dirty="0"/>
              <a:t>aditivamente uno de los factores según el valor posicional de cada </a:t>
            </a:r>
            <a:r>
              <a:rPr lang="es-ES" sz="2800" dirty="0" smtClean="0"/>
              <a:t>dígito y </a:t>
            </a:r>
            <a:r>
              <a:rPr lang="es-ES" sz="2800" dirty="0"/>
              <a:t>aplicar la propiedad distributiva. Esta propiedad consiste en que el factor se </a:t>
            </a:r>
            <a:r>
              <a:rPr lang="es-ES" sz="2800" dirty="0" smtClean="0"/>
              <a:t>distribuye multiplicando </a:t>
            </a:r>
            <a:r>
              <a:rPr lang="es-ES" sz="2800" dirty="0"/>
              <a:t>cada término de la multiplicación</a:t>
            </a:r>
            <a:r>
              <a:rPr lang="es-ES" sz="2800" dirty="0" smtClean="0"/>
              <a:t>.</a:t>
            </a:r>
          </a:p>
          <a:p>
            <a:pPr algn="just"/>
            <a:r>
              <a:rPr lang="es-ES" sz="2800" dirty="0" smtClean="0"/>
              <a:t>Ejemplo: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349874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584" y="219161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s-CL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multiplicar aplicando la propiedad distributiva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4333601" y="1304630"/>
            <a:ext cx="30763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· 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3 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=</a:t>
            </a:r>
            <a:endParaRPr lang="es-CL" sz="4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79268" y="2174554"/>
            <a:ext cx="106723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(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200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+ 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20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+ 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92D05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)· 3</a:t>
            </a:r>
          </a:p>
          <a:p>
            <a:pPr algn="ctr"/>
            <a:endParaRPr lang="es-CL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</a:endParaRPr>
          </a:p>
          <a:p>
            <a:pPr algn="ctr"/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200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CL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·  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    +   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20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·  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   +   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3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·  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 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=</a:t>
            </a:r>
          </a:p>
          <a:p>
            <a:pPr algn="ctr"/>
            <a:endParaRPr lang="es-CL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600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  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60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 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+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   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9 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CL" sz="4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=</a:t>
            </a:r>
            <a:endParaRPr lang="es-CL" sz="4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es-CL" sz="4000" dirty="0"/>
          </a:p>
          <a:p>
            <a:pPr algn="ctr"/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</a:rPr>
              <a:t>6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6</a:t>
            </a:r>
            <a:r>
              <a:rPr lang="es-CL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</a:rPr>
              <a:t>9</a:t>
            </a:r>
          </a:p>
        </p:txBody>
      </p:sp>
      <p:cxnSp>
        <p:nvCxnSpPr>
          <p:cNvPr id="13" name="Conector recto de flecha 12"/>
          <p:cNvCxnSpPr/>
          <p:nvPr/>
        </p:nvCxnSpPr>
        <p:spPr>
          <a:xfrm>
            <a:off x="2938184" y="4023355"/>
            <a:ext cx="313508" cy="679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 flipH="1">
            <a:off x="3468188" y="4023355"/>
            <a:ext cx="509451" cy="679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>
            <a:off x="5935919" y="4062546"/>
            <a:ext cx="313508" cy="679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>
            <a:off x="8194835" y="4023354"/>
            <a:ext cx="313508" cy="679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381897" y="5422652"/>
            <a:ext cx="633548" cy="4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6345477" y="4035521"/>
            <a:ext cx="509451" cy="679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H="1">
            <a:off x="8508343" y="4035521"/>
            <a:ext cx="509451" cy="67926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6160675" y="5438630"/>
            <a:ext cx="475644" cy="45333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583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44285" y="532670"/>
            <a:ext cx="8911687" cy="747490"/>
          </a:xfrm>
        </p:spPr>
        <p:txBody>
          <a:bodyPr>
            <a:normAutofit fontScale="90000"/>
          </a:bodyPr>
          <a:lstStyle/>
          <a:p>
            <a:r>
              <a:rPr lang="es-CL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Algoritmo de la multiplicación</a:t>
            </a:r>
            <a:endParaRPr lang="es-CL" sz="44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14846" y="1391194"/>
            <a:ext cx="10250578" cy="2592977"/>
          </a:xfrm>
        </p:spPr>
        <p:txBody>
          <a:bodyPr>
            <a:normAutofit lnSpcReduction="10000"/>
          </a:bodyPr>
          <a:lstStyle/>
          <a:p>
            <a:pPr algn="just"/>
            <a:r>
              <a:rPr lang="es-ES" sz="2800" dirty="0"/>
              <a:t>Para multiplicar números de 3 dígitos por otro de 1 dígito, puedes aplicar el </a:t>
            </a:r>
            <a:r>
              <a:rPr lang="es-ES" sz="2800" dirty="0" smtClean="0"/>
              <a:t>algoritmo estándar</a:t>
            </a:r>
            <a:r>
              <a:rPr lang="es-ES" sz="2800" dirty="0"/>
              <a:t>. Esta estrategia consiste en multiplicar los dígitos del primer factor por </a:t>
            </a:r>
            <a:r>
              <a:rPr lang="es-ES" sz="2800" dirty="0" smtClean="0"/>
              <a:t>el segundo </a:t>
            </a:r>
            <a:r>
              <a:rPr lang="es-ES" sz="2800" dirty="0"/>
              <a:t>factor de acuerdo a su valor posicional. Se comienza por el dígito en la posición </a:t>
            </a:r>
            <a:r>
              <a:rPr lang="es-ES" sz="2800" dirty="0" smtClean="0"/>
              <a:t>de las </a:t>
            </a:r>
            <a:r>
              <a:rPr lang="es-ES" sz="2800" dirty="0"/>
              <a:t>unidades</a:t>
            </a:r>
            <a:r>
              <a:rPr lang="es-ES" sz="2800" dirty="0" smtClean="0"/>
              <a:t>.</a:t>
            </a:r>
          </a:p>
          <a:p>
            <a:pPr algn="just"/>
            <a:endParaRPr lang="es-CL" sz="28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6996" y="3814354"/>
            <a:ext cx="10092010" cy="284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3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40971" y="375915"/>
            <a:ext cx="10593977" cy="1280890"/>
          </a:xfrm>
        </p:spPr>
        <p:txBody>
          <a:bodyPr>
            <a:normAutofit/>
          </a:bodyPr>
          <a:lstStyle/>
          <a:p>
            <a:pPr algn="ctr"/>
            <a:r>
              <a:rPr lang="es-CL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Algoritmo de la multiplicación</a:t>
            </a:r>
            <a:endParaRPr lang="es-CL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35575" y="1138330"/>
            <a:ext cx="10515600" cy="4596357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endParaRPr lang="es-CL" dirty="0" smtClean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552294"/>
              </p:ext>
            </p:extLst>
          </p:nvPr>
        </p:nvGraphicFramePr>
        <p:xfrm>
          <a:off x="3788227" y="2409781"/>
          <a:ext cx="401029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383">
                  <a:extLst>
                    <a:ext uri="{9D8B030D-6E8A-4147-A177-3AD203B41FA5}">
                      <a16:colId xmlns:a16="http://schemas.microsoft.com/office/drawing/2014/main" val="87674902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929265168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2255536491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341274654"/>
                    </a:ext>
                  </a:extLst>
                </a:gridCol>
                <a:gridCol w="540606">
                  <a:extLst>
                    <a:ext uri="{9D8B030D-6E8A-4147-A177-3AD203B41FA5}">
                      <a16:colId xmlns:a16="http://schemas.microsoft.com/office/drawing/2014/main" val="3454490408"/>
                    </a:ext>
                  </a:extLst>
                </a:gridCol>
                <a:gridCol w="796161">
                  <a:extLst>
                    <a:ext uri="{9D8B030D-6E8A-4147-A177-3AD203B41FA5}">
                      <a16:colId xmlns:a16="http://schemas.microsoft.com/office/drawing/2014/main" val="1358265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UM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7802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086094"/>
              </p:ext>
            </p:extLst>
          </p:nvPr>
        </p:nvGraphicFramePr>
        <p:xfrm>
          <a:off x="3781697" y="2866981"/>
          <a:ext cx="401029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53145">
                  <a:extLst>
                    <a:ext uri="{9D8B030D-6E8A-4147-A177-3AD203B41FA5}">
                      <a16:colId xmlns:a16="http://schemas.microsoft.com/office/drawing/2014/main" val="1720804125"/>
                    </a:ext>
                  </a:extLst>
                </a:gridCol>
                <a:gridCol w="683621">
                  <a:extLst>
                    <a:ext uri="{9D8B030D-6E8A-4147-A177-3AD203B41FA5}">
                      <a16:colId xmlns:a16="http://schemas.microsoft.com/office/drawing/2014/main" val="151046302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196401115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2945073447"/>
                    </a:ext>
                  </a:extLst>
                </a:gridCol>
                <a:gridCol w="526871">
                  <a:extLst>
                    <a:ext uri="{9D8B030D-6E8A-4147-A177-3AD203B41FA5}">
                      <a16:colId xmlns:a16="http://schemas.microsoft.com/office/drawing/2014/main" val="2523281425"/>
                    </a:ext>
                  </a:extLst>
                </a:gridCol>
                <a:gridCol w="809895">
                  <a:extLst>
                    <a:ext uri="{9D8B030D-6E8A-4147-A177-3AD203B41FA5}">
                      <a16:colId xmlns:a16="http://schemas.microsoft.com/office/drawing/2014/main" val="18942711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/>
                        <a:t>2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/>
                        <a:t>2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/>
                        <a:t>3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CL" sz="4000" b="1" dirty="0" smtClean="0"/>
                        <a:t>·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b="1" dirty="0" smtClean="0"/>
                        <a:t>3</a:t>
                      </a:r>
                      <a:endParaRPr lang="es-CL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700470"/>
                  </a:ext>
                </a:extLst>
              </a:tr>
            </a:tbl>
          </a:graphicData>
        </a:graphic>
      </p:graphicFrame>
      <p:sp>
        <p:nvSpPr>
          <p:cNvPr id="12" name="Rectángulo 11"/>
          <p:cNvSpPr/>
          <p:nvPr/>
        </p:nvSpPr>
        <p:spPr>
          <a:xfrm>
            <a:off x="6969037" y="3568020"/>
            <a:ext cx="822958" cy="742819"/>
          </a:xfrm>
          <a:prstGeom prst="rect">
            <a:avLst/>
          </a:prstGeom>
          <a:solidFill>
            <a:schemeClr val="bg1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Rectángulo 12"/>
          <p:cNvSpPr/>
          <p:nvPr/>
        </p:nvSpPr>
        <p:spPr>
          <a:xfrm>
            <a:off x="6436723" y="3580767"/>
            <a:ext cx="535577" cy="73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Rectángulo 13"/>
          <p:cNvSpPr/>
          <p:nvPr/>
        </p:nvSpPr>
        <p:spPr>
          <a:xfrm>
            <a:off x="5793375" y="3580767"/>
            <a:ext cx="646614" cy="7104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5" name="Rectángulo 14"/>
          <p:cNvSpPr/>
          <p:nvPr/>
        </p:nvSpPr>
        <p:spPr>
          <a:xfrm>
            <a:off x="5120640" y="3568020"/>
            <a:ext cx="666206" cy="74281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CL" b="1" dirty="0" smtClean="0"/>
              <a:t>49</a:t>
            </a:r>
            <a:endParaRPr lang="es-CL" b="1" dirty="0"/>
          </a:p>
        </p:txBody>
      </p:sp>
      <p:sp>
        <p:nvSpPr>
          <p:cNvPr id="16" name="Rectángulo 15"/>
          <p:cNvSpPr/>
          <p:nvPr/>
        </p:nvSpPr>
        <p:spPr>
          <a:xfrm>
            <a:off x="4441371" y="3580768"/>
            <a:ext cx="679269" cy="7300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/>
              <a:t>6</a:t>
            </a:r>
            <a:endParaRPr lang="es-CL" dirty="0"/>
          </a:p>
        </p:txBody>
      </p:sp>
      <p:sp>
        <p:nvSpPr>
          <p:cNvPr id="17" name="Rectángulo 16"/>
          <p:cNvSpPr/>
          <p:nvPr/>
        </p:nvSpPr>
        <p:spPr>
          <a:xfrm>
            <a:off x="3801286" y="3580768"/>
            <a:ext cx="640083" cy="7173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CuadroTexto 17"/>
          <p:cNvSpPr txBox="1"/>
          <p:nvPr/>
        </p:nvSpPr>
        <p:spPr>
          <a:xfrm flipH="1">
            <a:off x="5875020" y="3583360"/>
            <a:ext cx="607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9</a:t>
            </a:r>
            <a:endParaRPr lang="es-CL" sz="4000" b="1" dirty="0"/>
          </a:p>
        </p:txBody>
      </p:sp>
      <p:sp>
        <p:nvSpPr>
          <p:cNvPr id="20" name="CuadroTexto 19"/>
          <p:cNvSpPr txBox="1"/>
          <p:nvPr/>
        </p:nvSpPr>
        <p:spPr>
          <a:xfrm>
            <a:off x="4558937" y="3590207"/>
            <a:ext cx="581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6</a:t>
            </a:r>
            <a:endParaRPr lang="es-CL" sz="4000" b="1" dirty="0"/>
          </a:p>
        </p:txBody>
      </p:sp>
      <p:sp>
        <p:nvSpPr>
          <p:cNvPr id="23" name="CuadroTexto 22"/>
          <p:cNvSpPr txBox="1"/>
          <p:nvPr/>
        </p:nvSpPr>
        <p:spPr>
          <a:xfrm>
            <a:off x="5153297" y="3565327"/>
            <a:ext cx="646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6</a:t>
            </a:r>
            <a:endParaRPr lang="es-CL" sz="4000" b="1" dirty="0"/>
          </a:p>
        </p:txBody>
      </p:sp>
    </p:spTree>
    <p:extLst>
      <p:ext uri="{BB962C8B-B14F-4D97-AF65-F5344CB8AC3E}">
        <p14:creationId xmlns:p14="http://schemas.microsoft.com/office/powerpoint/2010/main" val="346687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Otro </a:t>
            </a:r>
            <a:r>
              <a:rPr lang="es-CL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ejemplo:</a:t>
            </a:r>
            <a:r>
              <a:rPr lang="es-C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/>
            </a:r>
            <a:br>
              <a:rPr lang="es-CL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</a:br>
            <a:endParaRPr lang="es-CL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 </a:t>
            </a:r>
          </a:p>
          <a:p>
            <a:pPr marL="0" indent="0">
              <a:buNone/>
            </a:pPr>
            <a:endParaRPr lang="es-CL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2304734"/>
              </p:ext>
            </p:extLst>
          </p:nvPr>
        </p:nvGraphicFramePr>
        <p:xfrm>
          <a:off x="3709849" y="2660174"/>
          <a:ext cx="4010299" cy="457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383">
                  <a:extLst>
                    <a:ext uri="{9D8B030D-6E8A-4147-A177-3AD203B41FA5}">
                      <a16:colId xmlns:a16="http://schemas.microsoft.com/office/drawing/2014/main" val="87674902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929265168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2255536491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341274654"/>
                    </a:ext>
                  </a:extLst>
                </a:gridCol>
                <a:gridCol w="540606">
                  <a:extLst>
                    <a:ext uri="{9D8B030D-6E8A-4147-A177-3AD203B41FA5}">
                      <a16:colId xmlns:a16="http://schemas.microsoft.com/office/drawing/2014/main" val="3454490408"/>
                    </a:ext>
                  </a:extLst>
                </a:gridCol>
                <a:gridCol w="796161">
                  <a:extLst>
                    <a:ext uri="{9D8B030D-6E8A-4147-A177-3AD203B41FA5}">
                      <a16:colId xmlns:a16="http://schemas.microsoft.com/office/drawing/2014/main" val="13582658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UM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C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D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2400" b="1" dirty="0" smtClean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</a:rPr>
                        <a:t>U</a:t>
                      </a:r>
                      <a:endParaRPr lang="es-CL" sz="24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7802"/>
                  </a:ext>
                </a:extLst>
              </a:tr>
            </a:tbl>
          </a:graphicData>
        </a:graphic>
      </p:graphicFrame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587982"/>
              </p:ext>
            </p:extLst>
          </p:nvPr>
        </p:nvGraphicFramePr>
        <p:xfrm>
          <a:off x="3709850" y="2090250"/>
          <a:ext cx="4010298" cy="54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383">
                  <a:extLst>
                    <a:ext uri="{9D8B030D-6E8A-4147-A177-3AD203B41FA5}">
                      <a16:colId xmlns:a16="http://schemas.microsoft.com/office/drawing/2014/main" val="962487032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2958657158"/>
                    </a:ext>
                  </a:extLst>
                </a:gridCol>
                <a:gridCol w="648791">
                  <a:extLst>
                    <a:ext uri="{9D8B030D-6E8A-4147-A177-3AD203B41FA5}">
                      <a16:colId xmlns:a16="http://schemas.microsoft.com/office/drawing/2014/main" val="263791874"/>
                    </a:ext>
                  </a:extLst>
                </a:gridCol>
                <a:gridCol w="687975">
                  <a:extLst>
                    <a:ext uri="{9D8B030D-6E8A-4147-A177-3AD203B41FA5}">
                      <a16:colId xmlns:a16="http://schemas.microsoft.com/office/drawing/2014/main" val="2117623110"/>
                    </a:ext>
                  </a:extLst>
                </a:gridCol>
                <a:gridCol w="539933">
                  <a:extLst>
                    <a:ext uri="{9D8B030D-6E8A-4147-A177-3AD203B41FA5}">
                      <a16:colId xmlns:a16="http://schemas.microsoft.com/office/drawing/2014/main" val="3970259886"/>
                    </a:ext>
                  </a:extLst>
                </a:gridCol>
                <a:gridCol w="796833">
                  <a:extLst>
                    <a:ext uri="{9D8B030D-6E8A-4147-A177-3AD203B41FA5}">
                      <a16:colId xmlns:a16="http://schemas.microsoft.com/office/drawing/2014/main" val="14430194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CL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3000" b="1" dirty="0" smtClean="0"/>
                        <a:t>2</a:t>
                      </a:r>
                      <a:endParaRPr lang="es-CL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3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3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46622"/>
                  </a:ext>
                </a:extLst>
              </a:tr>
            </a:tbl>
          </a:graphicData>
        </a:graphic>
      </p:graphicFrame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816123"/>
              </p:ext>
            </p:extLst>
          </p:nvPr>
        </p:nvGraphicFramePr>
        <p:xfrm>
          <a:off x="3709849" y="3160724"/>
          <a:ext cx="401029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383">
                  <a:extLst>
                    <a:ext uri="{9D8B030D-6E8A-4147-A177-3AD203B41FA5}">
                      <a16:colId xmlns:a16="http://schemas.microsoft.com/office/drawing/2014/main" val="703610676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3111488583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1582840237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2611095543"/>
                    </a:ext>
                  </a:extLst>
                </a:gridCol>
                <a:gridCol w="526870">
                  <a:extLst>
                    <a:ext uri="{9D8B030D-6E8A-4147-A177-3AD203B41FA5}">
                      <a16:colId xmlns:a16="http://schemas.microsoft.com/office/drawing/2014/main" val="1928744594"/>
                    </a:ext>
                  </a:extLst>
                </a:gridCol>
                <a:gridCol w="809896">
                  <a:extLst>
                    <a:ext uri="{9D8B030D-6E8A-4147-A177-3AD203B41FA5}">
                      <a16:colId xmlns:a16="http://schemas.microsoft.com/office/drawing/2014/main" val="27464588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sz="4000" b="1" dirty="0" smtClean="0"/>
                        <a:t>1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b="1" dirty="0" smtClean="0"/>
                        <a:t>0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b="1" dirty="0" smtClean="0"/>
                        <a:t>3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b="1" dirty="0" smtClean="0"/>
                        <a:t>4</a:t>
                      </a:r>
                      <a:endParaRPr lang="es-CL" sz="4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4000" b="1" dirty="0" smtClean="0"/>
                        <a:t>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sz="4000" b="1" dirty="0" smtClean="0"/>
                        <a:t>5</a:t>
                      </a:r>
                      <a:endParaRPr lang="es-CL" sz="4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1733616"/>
                  </a:ext>
                </a:extLst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41123"/>
              </p:ext>
            </p:extLst>
          </p:nvPr>
        </p:nvGraphicFramePr>
        <p:xfrm>
          <a:off x="3709849" y="3905114"/>
          <a:ext cx="4010298" cy="70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8383">
                  <a:extLst>
                    <a:ext uri="{9D8B030D-6E8A-4147-A177-3AD203B41FA5}">
                      <a16:colId xmlns:a16="http://schemas.microsoft.com/office/drawing/2014/main" val="1884035410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1371303350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556209541"/>
                    </a:ext>
                  </a:extLst>
                </a:gridCol>
                <a:gridCol w="668383">
                  <a:extLst>
                    <a:ext uri="{9D8B030D-6E8A-4147-A177-3AD203B41FA5}">
                      <a16:colId xmlns:a16="http://schemas.microsoft.com/office/drawing/2014/main" val="2966863774"/>
                    </a:ext>
                  </a:extLst>
                </a:gridCol>
                <a:gridCol w="526870">
                  <a:extLst>
                    <a:ext uri="{9D8B030D-6E8A-4147-A177-3AD203B41FA5}">
                      <a16:colId xmlns:a16="http://schemas.microsoft.com/office/drawing/2014/main" val="1557950966"/>
                    </a:ext>
                  </a:extLst>
                </a:gridCol>
                <a:gridCol w="809896">
                  <a:extLst>
                    <a:ext uri="{9D8B030D-6E8A-4147-A177-3AD203B41FA5}">
                      <a16:colId xmlns:a16="http://schemas.microsoft.com/office/drawing/2014/main" val="17674775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237687"/>
                  </a:ext>
                </a:extLst>
              </a:tr>
            </a:tbl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5826034" y="3926885"/>
            <a:ext cx="5617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0</a:t>
            </a:r>
            <a:endParaRPr lang="es-CL" sz="4000" b="1" dirty="0"/>
          </a:p>
        </p:txBody>
      </p:sp>
      <p:sp>
        <p:nvSpPr>
          <p:cNvPr id="10" name="CuadroTexto 9"/>
          <p:cNvSpPr txBox="1"/>
          <p:nvPr/>
        </p:nvSpPr>
        <p:spPr>
          <a:xfrm>
            <a:off x="5127171" y="3926885"/>
            <a:ext cx="666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7</a:t>
            </a:r>
            <a:endParaRPr lang="es-CL" sz="40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4506686" y="2070922"/>
            <a:ext cx="542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b="1" dirty="0" smtClean="0"/>
              <a:t>1</a:t>
            </a:r>
            <a:endParaRPr lang="es-CL" sz="3200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4467496" y="3926885"/>
            <a:ext cx="620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1</a:t>
            </a:r>
            <a:endParaRPr lang="es-CL" sz="40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3784962" y="3926885"/>
            <a:ext cx="6074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b="1" dirty="0" smtClean="0"/>
              <a:t>5</a:t>
            </a:r>
            <a:endParaRPr lang="es-CL" sz="4000" b="1" dirty="0"/>
          </a:p>
        </p:txBody>
      </p:sp>
    </p:spTree>
    <p:extLst>
      <p:ext uri="{BB962C8B-B14F-4D97-AF65-F5344CB8AC3E}">
        <p14:creationId xmlns:p14="http://schemas.microsoft.com/office/powerpoint/2010/main" val="228649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spiral">
  <a:themeElements>
    <a:clrScheme name="Espiral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Espiral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spiral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689</TotalTime>
  <Words>249</Words>
  <Application>Microsoft Office PowerPoint</Application>
  <PresentationFormat>Panorámica</PresentationFormat>
  <Paragraphs>66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Espiral</vt:lpstr>
      <vt:lpstr>Multiplicación </vt:lpstr>
      <vt:lpstr> Recordemos: </vt:lpstr>
      <vt:lpstr>Partes de la multiplicación </vt:lpstr>
      <vt:lpstr>Multiplicación como suma repetitiva</vt:lpstr>
      <vt:lpstr>multiplicar aplicando la propiedad distributiva descomponiendo uno de los factores</vt:lpstr>
      <vt:lpstr>multiplicar aplicando la propiedad distributiva</vt:lpstr>
      <vt:lpstr>Algoritmo de la multiplicación</vt:lpstr>
      <vt:lpstr>Algoritmo de la multiplicación</vt:lpstr>
      <vt:lpstr>Otro ejemplo: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Multiplicación</dc:title>
  <dc:creator>vale</dc:creator>
  <cp:lastModifiedBy>vale</cp:lastModifiedBy>
  <cp:revision>26</cp:revision>
  <dcterms:created xsi:type="dcterms:W3CDTF">2019-04-14T21:21:37Z</dcterms:created>
  <dcterms:modified xsi:type="dcterms:W3CDTF">2020-04-28T02:11:37Z</dcterms:modified>
</cp:coreProperties>
</file>