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75" r:id="rId2"/>
    <p:sldId id="256" r:id="rId3"/>
    <p:sldId id="257" r:id="rId4"/>
    <p:sldId id="258" r:id="rId5"/>
    <p:sldId id="259" r:id="rId6"/>
    <p:sldId id="273" r:id="rId7"/>
    <p:sldId id="272" r:id="rId8"/>
    <p:sldId id="260" r:id="rId9"/>
    <p:sldId id="261" r:id="rId10"/>
    <p:sldId id="263" r:id="rId11"/>
    <p:sldId id="264" r:id="rId12"/>
    <p:sldId id="262" r:id="rId13"/>
    <p:sldId id="265" r:id="rId14"/>
    <p:sldId id="266" r:id="rId15"/>
    <p:sldId id="267" r:id="rId16"/>
    <p:sldId id="269" r:id="rId17"/>
    <p:sldId id="268" r:id="rId18"/>
    <p:sldId id="270" r:id="rId19"/>
    <p:sldId id="271" r:id="rId20"/>
    <p:sldId id="276" r:id="rId21"/>
    <p:sldId id="278" r:id="rId22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445" autoAdjust="0"/>
    <p:restoredTop sz="94660"/>
  </p:normalViewPr>
  <p:slideViewPr>
    <p:cSldViewPr>
      <p:cViewPr varScale="1">
        <p:scale>
          <a:sx n="65" d="100"/>
          <a:sy n="65" d="100"/>
        </p:scale>
        <p:origin x="-14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902F6C-FF0E-4A0D-A942-09961CAB11E5}" type="datetimeFigureOut">
              <a:rPr lang="es-CL" smtClean="0"/>
              <a:pPr/>
              <a:t>27-04-2020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A3189C-A3BF-4273-8E57-DDFD5FA526D3}" type="slidenum">
              <a:rPr lang="es-CL" smtClean="0"/>
              <a:pPr/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A3189C-A3BF-4273-8E57-DDFD5FA526D3}" type="slidenum">
              <a:rPr lang="es-CL" smtClean="0"/>
              <a:pPr/>
              <a:t>13</a:t>
            </a:fld>
            <a:endParaRPr lang="es-C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FC8F7-F7E0-4EAC-906A-BA230485176E}" type="datetimeFigureOut">
              <a:rPr lang="es-CL" smtClean="0"/>
              <a:pPr/>
              <a:t>27-04-2020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6F75F-8DFA-483C-A985-76CB55115281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FC8F7-F7E0-4EAC-906A-BA230485176E}" type="datetimeFigureOut">
              <a:rPr lang="es-CL" smtClean="0"/>
              <a:pPr/>
              <a:t>27-04-2020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6F75F-8DFA-483C-A985-76CB55115281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FC8F7-F7E0-4EAC-906A-BA230485176E}" type="datetimeFigureOut">
              <a:rPr lang="es-CL" smtClean="0"/>
              <a:pPr/>
              <a:t>27-04-2020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6F75F-8DFA-483C-A985-76CB55115281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FC8F7-F7E0-4EAC-906A-BA230485176E}" type="datetimeFigureOut">
              <a:rPr lang="es-CL" smtClean="0"/>
              <a:pPr/>
              <a:t>27-04-2020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6F75F-8DFA-483C-A985-76CB55115281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FC8F7-F7E0-4EAC-906A-BA230485176E}" type="datetimeFigureOut">
              <a:rPr lang="es-CL" smtClean="0"/>
              <a:pPr/>
              <a:t>27-04-2020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6F75F-8DFA-483C-A985-76CB55115281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FC8F7-F7E0-4EAC-906A-BA230485176E}" type="datetimeFigureOut">
              <a:rPr lang="es-CL" smtClean="0"/>
              <a:pPr/>
              <a:t>27-04-2020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6F75F-8DFA-483C-A985-76CB55115281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FC8F7-F7E0-4EAC-906A-BA230485176E}" type="datetimeFigureOut">
              <a:rPr lang="es-CL" smtClean="0"/>
              <a:pPr/>
              <a:t>27-04-2020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6F75F-8DFA-483C-A985-76CB55115281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FC8F7-F7E0-4EAC-906A-BA230485176E}" type="datetimeFigureOut">
              <a:rPr lang="es-CL" smtClean="0"/>
              <a:pPr/>
              <a:t>27-04-2020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6F75F-8DFA-483C-A985-76CB55115281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FC8F7-F7E0-4EAC-906A-BA230485176E}" type="datetimeFigureOut">
              <a:rPr lang="es-CL" smtClean="0"/>
              <a:pPr/>
              <a:t>27-04-2020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6F75F-8DFA-483C-A985-76CB55115281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FC8F7-F7E0-4EAC-906A-BA230485176E}" type="datetimeFigureOut">
              <a:rPr lang="es-CL" smtClean="0"/>
              <a:pPr/>
              <a:t>27-04-2020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6F75F-8DFA-483C-A985-76CB55115281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FC8F7-F7E0-4EAC-906A-BA230485176E}" type="datetimeFigureOut">
              <a:rPr lang="es-CL" smtClean="0"/>
              <a:pPr/>
              <a:t>27-04-2020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6F75F-8DFA-483C-A985-76CB55115281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8FC8F7-F7E0-4EAC-906A-BA230485176E}" type="datetimeFigureOut">
              <a:rPr lang="es-CL" smtClean="0"/>
              <a:pPr/>
              <a:t>27-04-2020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66F75F-8DFA-483C-A985-76CB55115281}" type="slidenum">
              <a:rPr lang="es-CL" smtClean="0"/>
              <a:pPr/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gif"/><Relationship Id="rId4" Type="http://schemas.openxmlformats.org/officeDocument/2006/relationships/image" Target="../media/image30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W32lghxVWc&amp;t=94s" TargetMode="External"/><Relationship Id="rId2" Type="http://schemas.openxmlformats.org/officeDocument/2006/relationships/hyperlink" Target="https://www.youtube.com/watch?v=-R30ni07C4A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gif"/><Relationship Id="rId5" Type="http://schemas.openxmlformats.org/officeDocument/2006/relationships/image" Target="../media/image45.gif"/><Relationship Id="rId4" Type="http://schemas.openxmlformats.org/officeDocument/2006/relationships/image" Target="../media/image21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gif"/><Relationship Id="rId5" Type="http://schemas.openxmlformats.org/officeDocument/2006/relationships/image" Target="../media/image6.gif"/><Relationship Id="rId4" Type="http://schemas.openxmlformats.org/officeDocument/2006/relationships/image" Target="../media/image11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gif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hyperlink" Target="https://www.youtube.com/watch?v=C-6y2FItvg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gif"/><Relationship Id="rId4" Type="http://schemas.openxmlformats.org/officeDocument/2006/relationships/image" Target="../media/image22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0" y="357166"/>
            <a:ext cx="7143768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CL" b="1" dirty="0" smtClean="0"/>
              <a:t>OBJETIVO: Reconocer el comportamiento de los gases ideales considerando: Factores como presión, volumen y temperatura y  conocer las leyes que los modelan (Ley de </a:t>
            </a:r>
            <a:r>
              <a:rPr lang="es-CL" b="1" dirty="0" err="1" smtClean="0"/>
              <a:t>Boyle</a:t>
            </a:r>
            <a:r>
              <a:rPr lang="es-CL" b="1" dirty="0" smtClean="0"/>
              <a:t>).</a:t>
            </a:r>
            <a:endParaRPr lang="es-CL" b="1" dirty="0"/>
          </a:p>
        </p:txBody>
      </p:sp>
      <p:sp>
        <p:nvSpPr>
          <p:cNvPr id="5" name="4 Rectángulo"/>
          <p:cNvSpPr/>
          <p:nvPr/>
        </p:nvSpPr>
        <p:spPr>
          <a:xfrm>
            <a:off x="214282" y="4572008"/>
            <a:ext cx="6000776" cy="20313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CL" b="1" dirty="0" smtClean="0"/>
              <a:t>Diferencia entre modelo, teoría y ley </a:t>
            </a:r>
          </a:p>
          <a:p>
            <a:pPr algn="just"/>
            <a:r>
              <a:rPr lang="es-CL" dirty="0" smtClean="0"/>
              <a:t>• </a:t>
            </a:r>
            <a:r>
              <a:rPr lang="es-CL" dirty="0" smtClean="0">
                <a:solidFill>
                  <a:srgbClr val="FF0000"/>
                </a:solidFill>
              </a:rPr>
              <a:t>Una </a:t>
            </a:r>
            <a:r>
              <a:rPr lang="es-CL" b="1" dirty="0" smtClean="0">
                <a:solidFill>
                  <a:srgbClr val="FF0000"/>
                </a:solidFill>
              </a:rPr>
              <a:t>ley</a:t>
            </a:r>
            <a:r>
              <a:rPr lang="es-CL" dirty="0" smtClean="0">
                <a:solidFill>
                  <a:srgbClr val="FF0000"/>
                </a:solidFill>
              </a:rPr>
              <a:t> </a:t>
            </a:r>
            <a:r>
              <a:rPr lang="es-CL" dirty="0" smtClean="0"/>
              <a:t>científica busca explicar </a:t>
            </a:r>
            <a:r>
              <a:rPr lang="es-CL" u="sng" dirty="0" smtClean="0"/>
              <a:t>cómo</a:t>
            </a:r>
            <a:r>
              <a:rPr lang="es-CL" dirty="0" smtClean="0"/>
              <a:t> ocurre un fenómeno o hecho y se basa en observaciones. </a:t>
            </a:r>
          </a:p>
          <a:p>
            <a:pPr algn="just"/>
            <a:r>
              <a:rPr lang="es-CL" dirty="0" smtClean="0"/>
              <a:t>• Una </a:t>
            </a:r>
            <a:r>
              <a:rPr lang="es-CL" b="1" dirty="0" smtClean="0"/>
              <a:t>teoría</a:t>
            </a:r>
            <a:r>
              <a:rPr lang="es-CL" dirty="0" smtClean="0"/>
              <a:t> científica busca explicar el </a:t>
            </a:r>
            <a:r>
              <a:rPr lang="es-CL" u="sng" dirty="0" smtClean="0"/>
              <a:t>porqué</a:t>
            </a:r>
            <a:r>
              <a:rPr lang="es-CL" dirty="0" smtClean="0"/>
              <a:t> de un fenómeno o hecho y se basa en inferencias. </a:t>
            </a:r>
          </a:p>
          <a:p>
            <a:pPr algn="just"/>
            <a:r>
              <a:rPr lang="es-CL" dirty="0" smtClean="0"/>
              <a:t>• Un </a:t>
            </a:r>
            <a:r>
              <a:rPr lang="es-CL" b="1" dirty="0" smtClean="0"/>
              <a:t>modelo</a:t>
            </a:r>
            <a:r>
              <a:rPr lang="es-CL" dirty="0" smtClean="0"/>
              <a:t> científico busca </a:t>
            </a:r>
            <a:r>
              <a:rPr lang="es-CL" u="sng" dirty="0" smtClean="0"/>
              <a:t>representar</a:t>
            </a:r>
            <a:r>
              <a:rPr lang="es-CL" dirty="0" smtClean="0"/>
              <a:t> un fenómeno o hecho</a:t>
            </a:r>
            <a:endParaRPr lang="es-CL" dirty="0"/>
          </a:p>
        </p:txBody>
      </p:sp>
      <p:sp>
        <p:nvSpPr>
          <p:cNvPr id="6" name="5 CuadroTexto"/>
          <p:cNvSpPr txBox="1"/>
          <p:nvPr/>
        </p:nvSpPr>
        <p:spPr>
          <a:xfrm>
            <a:off x="2214546" y="2214554"/>
            <a:ext cx="4429156" cy="15696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4800" dirty="0" smtClean="0"/>
              <a:t>Gases ideales y </a:t>
            </a:r>
            <a:r>
              <a:rPr lang="es-CL" sz="4800" dirty="0" smtClean="0">
                <a:solidFill>
                  <a:srgbClr val="FF0000"/>
                </a:solidFill>
              </a:rPr>
              <a:t>Ley</a:t>
            </a:r>
            <a:r>
              <a:rPr lang="es-CL" sz="4800" dirty="0" smtClean="0"/>
              <a:t> de Boyle</a:t>
            </a:r>
            <a:endParaRPr lang="es-CL" sz="4800" dirty="0"/>
          </a:p>
        </p:txBody>
      </p:sp>
      <p:pic>
        <p:nvPicPr>
          <p:cNvPr id="33794" name="Picture 2" descr="C:\Users\Paulina\Desktop\Nueva carpeta\giphy (11)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9454" y="2571742"/>
            <a:ext cx="1948299" cy="4286258"/>
          </a:xfrm>
          <a:prstGeom prst="rect">
            <a:avLst/>
          </a:prstGeom>
          <a:noFill/>
        </p:spPr>
      </p:pic>
      <p:pic>
        <p:nvPicPr>
          <p:cNvPr id="33795" name="Picture 3" descr="C:\Users\Paulina\Desktop\Nueva carpeta\giphy (14)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622077" y="3878461"/>
            <a:ext cx="785802" cy="458385"/>
          </a:xfrm>
          <a:prstGeom prst="rect">
            <a:avLst/>
          </a:prstGeom>
          <a:noFill/>
        </p:spPr>
      </p:pic>
      <p:sp>
        <p:nvSpPr>
          <p:cNvPr id="10" name="9 CuadroTexto"/>
          <p:cNvSpPr txBox="1"/>
          <p:nvPr/>
        </p:nvSpPr>
        <p:spPr>
          <a:xfrm>
            <a:off x="214282" y="2428868"/>
            <a:ext cx="1500166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CL" dirty="0" smtClean="0"/>
              <a:t>Antes de comenzar es importante que sepas: </a:t>
            </a:r>
            <a:endParaRPr lang="es-CL" dirty="0"/>
          </a:p>
        </p:txBody>
      </p:sp>
      <p:sp>
        <p:nvSpPr>
          <p:cNvPr id="11" name="10 Rectángulo"/>
          <p:cNvSpPr/>
          <p:nvPr/>
        </p:nvSpPr>
        <p:spPr>
          <a:xfrm>
            <a:off x="285720" y="4929198"/>
            <a:ext cx="5857916" cy="50006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39013" y="0"/>
            <a:ext cx="1804987" cy="939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4" name="13 Conector recto de flecha"/>
          <p:cNvCxnSpPr/>
          <p:nvPr/>
        </p:nvCxnSpPr>
        <p:spPr>
          <a:xfrm rot="5400000">
            <a:off x="2607455" y="3821909"/>
            <a:ext cx="642942" cy="4286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214282" y="500042"/>
            <a:ext cx="1571636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L" b="1" dirty="0" smtClean="0"/>
              <a:t>GRÁFICO Nº 2</a:t>
            </a:r>
            <a:endParaRPr lang="es-CL" b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285720" y="4857760"/>
            <a:ext cx="8643998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CL" b="1" dirty="0" smtClean="0"/>
              <a:t>RESPONDE:</a:t>
            </a:r>
          </a:p>
          <a:p>
            <a:pPr algn="just"/>
            <a:r>
              <a:rPr lang="es-CL" dirty="0" smtClean="0"/>
              <a:t>2.- ¿Cómo explicarías el comportamiento del gas según el gráfico “Relación entre la energía cinética y la presión”?</a:t>
            </a:r>
            <a:endParaRPr lang="es-CL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500042"/>
            <a:ext cx="6999440" cy="37862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5 CuadroTexto"/>
          <p:cNvSpPr txBox="1"/>
          <p:nvPr/>
        </p:nvSpPr>
        <p:spPr>
          <a:xfrm>
            <a:off x="7572396" y="5934670"/>
            <a:ext cx="1571604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L" b="1" dirty="0" smtClean="0"/>
              <a:t>Pregunta y respuesta en el cuaderno. </a:t>
            </a:r>
            <a:endParaRPr lang="es-CL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357158" y="500042"/>
            <a:ext cx="157163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L" b="1" dirty="0" smtClean="0"/>
              <a:t>GRÁFICO Nº 3</a:t>
            </a:r>
            <a:endParaRPr lang="es-CL" b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285720" y="5214950"/>
            <a:ext cx="8643998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CL" b="1" dirty="0" smtClean="0"/>
              <a:t>RESPONDE:</a:t>
            </a:r>
          </a:p>
          <a:p>
            <a:pPr algn="just"/>
            <a:r>
              <a:rPr lang="es-CL" dirty="0" smtClean="0"/>
              <a:t>3.- ¿Cómo explicarías el comportamiento del gas según el gráfico “Relación entre la energía cinética y el volumen”?</a:t>
            </a:r>
            <a:endParaRPr lang="es-CL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500042"/>
            <a:ext cx="6429420" cy="44507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5 CuadroTexto"/>
          <p:cNvSpPr txBox="1"/>
          <p:nvPr/>
        </p:nvSpPr>
        <p:spPr>
          <a:xfrm>
            <a:off x="7572396" y="5934670"/>
            <a:ext cx="1571604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L" b="1" dirty="0" smtClean="0"/>
              <a:t>Pregunta y respuesta en el cuaderno. </a:t>
            </a:r>
            <a:endParaRPr lang="es-CL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285720" y="357166"/>
            <a:ext cx="3714776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L" sz="3200" b="1" dirty="0" smtClean="0"/>
              <a:t>LEYES DE LOS GASES</a:t>
            </a:r>
            <a:endParaRPr lang="es-CL" sz="3200" b="1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071546"/>
            <a:ext cx="6870596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CuadroTexto"/>
          <p:cNvSpPr txBox="1"/>
          <p:nvPr/>
        </p:nvSpPr>
        <p:spPr>
          <a:xfrm>
            <a:off x="7715272" y="0"/>
            <a:ext cx="1428728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L" b="1" dirty="0" smtClean="0"/>
              <a:t>Sólo leer, no se escribe en el cuaderno.</a:t>
            </a:r>
            <a:endParaRPr lang="es-CL" b="1" dirty="0"/>
          </a:p>
        </p:txBody>
      </p:sp>
      <p:pic>
        <p:nvPicPr>
          <p:cNvPr id="1026" name="Picture 2" descr="C:\Users\Paulina\Desktop\Nueva carpeta\giphy (24)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09821" y="1214422"/>
            <a:ext cx="2034179" cy="3643306"/>
          </a:xfrm>
          <a:prstGeom prst="rect">
            <a:avLst/>
          </a:prstGeom>
          <a:noFill/>
        </p:spPr>
      </p:pic>
      <p:pic>
        <p:nvPicPr>
          <p:cNvPr id="1027" name="Picture 3" descr="C:\Users\Paulina\Desktop\Nueva carpeta\giphy (26)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214290"/>
            <a:ext cx="1311393" cy="1223966"/>
          </a:xfrm>
          <a:prstGeom prst="rect">
            <a:avLst/>
          </a:prstGeom>
          <a:noFill/>
        </p:spPr>
      </p:pic>
      <p:pic>
        <p:nvPicPr>
          <p:cNvPr id="1028" name="Picture 4" descr="C:\Users\Paulina\Desktop\Nueva carpeta\giphy (27)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29520" y="5286388"/>
            <a:ext cx="1285868" cy="1285868"/>
          </a:xfrm>
          <a:prstGeom prst="rect">
            <a:avLst/>
          </a:prstGeom>
          <a:noFill/>
        </p:spPr>
      </p:pic>
      <p:sp>
        <p:nvSpPr>
          <p:cNvPr id="8" name="7 Rectángulo"/>
          <p:cNvSpPr/>
          <p:nvPr/>
        </p:nvSpPr>
        <p:spPr>
          <a:xfrm>
            <a:off x="285720" y="5357826"/>
            <a:ext cx="6858048" cy="114300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1785926"/>
            <a:ext cx="8215338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CuadroTexto"/>
          <p:cNvSpPr txBox="1"/>
          <p:nvPr/>
        </p:nvSpPr>
        <p:spPr>
          <a:xfrm>
            <a:off x="0" y="285728"/>
            <a:ext cx="3929058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L" sz="2800" dirty="0" smtClean="0"/>
              <a:t>Leyes de los gases ideales</a:t>
            </a:r>
            <a:endParaRPr lang="es-CL" sz="28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39013" y="0"/>
            <a:ext cx="1804987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CuadroTexto"/>
          <p:cNvSpPr txBox="1"/>
          <p:nvPr/>
        </p:nvSpPr>
        <p:spPr>
          <a:xfrm>
            <a:off x="357158" y="1214422"/>
            <a:ext cx="8072494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2000" b="1" dirty="0" smtClean="0"/>
              <a:t>RECUERDA: Los gases ideales cumplen con la teoría cinético - molecular</a:t>
            </a:r>
            <a:endParaRPr lang="es-CL" sz="2000" b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0" y="6211669"/>
            <a:ext cx="91440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CL" b="1" dirty="0" smtClean="0"/>
              <a:t>Partiremos estudiando a Robert </a:t>
            </a:r>
            <a:r>
              <a:rPr lang="es-CL" b="1" dirty="0" err="1" smtClean="0"/>
              <a:t>Boyle</a:t>
            </a:r>
            <a:r>
              <a:rPr lang="es-CL" b="1" dirty="0" smtClean="0"/>
              <a:t> y sus estudios sobre la relación entre la </a:t>
            </a:r>
            <a:r>
              <a:rPr lang="es-CL" b="1" dirty="0" smtClean="0">
                <a:solidFill>
                  <a:srgbClr val="FF0000"/>
                </a:solidFill>
              </a:rPr>
              <a:t>presión</a:t>
            </a:r>
            <a:r>
              <a:rPr lang="es-CL" b="1" dirty="0" smtClean="0"/>
              <a:t> y el </a:t>
            </a:r>
            <a:r>
              <a:rPr lang="es-CL" b="1" dirty="0" smtClean="0">
                <a:solidFill>
                  <a:srgbClr val="FF0000"/>
                </a:solidFill>
              </a:rPr>
              <a:t>volumen</a:t>
            </a:r>
            <a:r>
              <a:rPr lang="es-CL" b="1" dirty="0" smtClean="0"/>
              <a:t> de un gas.  (Él no modifica la temperatura ni cantidad de gas)</a:t>
            </a:r>
            <a:endParaRPr lang="es-CL" b="1" dirty="0"/>
          </a:p>
        </p:txBody>
      </p:sp>
      <p:sp>
        <p:nvSpPr>
          <p:cNvPr id="8" name="7 Flecha doblada"/>
          <p:cNvSpPr/>
          <p:nvPr/>
        </p:nvSpPr>
        <p:spPr>
          <a:xfrm>
            <a:off x="214282" y="3214686"/>
            <a:ext cx="642942" cy="3000396"/>
          </a:xfrm>
          <a:prstGeom prst="ben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1285852" y="857232"/>
            <a:ext cx="5929354" cy="9541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2800" dirty="0" smtClean="0"/>
              <a:t>Relación entre la presión y el volumen</a:t>
            </a:r>
          </a:p>
          <a:p>
            <a:pPr algn="ctr"/>
            <a:r>
              <a:rPr lang="es-CL" sz="2800" dirty="0" smtClean="0"/>
              <a:t>Ley de Boyle</a:t>
            </a:r>
            <a:endParaRPr lang="es-CL" sz="2800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071678"/>
            <a:ext cx="8643998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39013" y="0"/>
            <a:ext cx="1804987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 descr="LEY DE BOYLE Y MARIOTE – gasnaturaldomiciliari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3857628"/>
            <a:ext cx="3929090" cy="2389748"/>
          </a:xfrm>
          <a:prstGeom prst="rect">
            <a:avLst/>
          </a:prstGeom>
          <a:noFill/>
        </p:spPr>
      </p:pic>
      <p:pic>
        <p:nvPicPr>
          <p:cNvPr id="7172" name="Picture 4" descr="Robert Boyle: Biografía y Aportes - Lifed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3643314"/>
            <a:ext cx="2286016" cy="30029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CuadroTexto"/>
          <p:cNvSpPr txBox="1"/>
          <p:nvPr/>
        </p:nvSpPr>
        <p:spPr>
          <a:xfrm>
            <a:off x="7715272" y="0"/>
            <a:ext cx="1428728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L" b="1" dirty="0" smtClean="0"/>
              <a:t>Sólo observar, no se escribe en el cuaderno.</a:t>
            </a:r>
            <a:endParaRPr lang="es-CL" b="1" dirty="0"/>
          </a:p>
        </p:txBody>
      </p:sp>
      <p:sp>
        <p:nvSpPr>
          <p:cNvPr id="4" name="3 CuadroTexto"/>
          <p:cNvSpPr txBox="1"/>
          <p:nvPr/>
        </p:nvSpPr>
        <p:spPr>
          <a:xfrm>
            <a:off x="0" y="4826675"/>
            <a:ext cx="1571604" cy="203132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CL" b="1" dirty="0" smtClean="0"/>
              <a:t>Recuerda el experimento realizado en clases, con las jeringas y el aire, esto es muy parecido.</a:t>
            </a:r>
            <a:endParaRPr lang="es-CL" b="1" dirty="0"/>
          </a:p>
        </p:txBody>
      </p:sp>
      <p:pic>
        <p:nvPicPr>
          <p:cNvPr id="5" name="Picture 2" descr="C:\Users\Paulina\Desktop\Nueva carpeta\giphy (12)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4071942"/>
            <a:ext cx="1071570" cy="10715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714612" y="285728"/>
            <a:ext cx="4071966" cy="85727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s-CL" dirty="0" smtClean="0"/>
              <a:t>Actividad Nº2</a:t>
            </a:r>
            <a:endParaRPr lang="es-CL" dirty="0"/>
          </a:p>
        </p:txBody>
      </p:sp>
      <p:sp>
        <p:nvSpPr>
          <p:cNvPr id="8" name="7 CuadroTexto"/>
          <p:cNvSpPr txBox="1"/>
          <p:nvPr/>
        </p:nvSpPr>
        <p:spPr>
          <a:xfrm>
            <a:off x="285720" y="1500174"/>
            <a:ext cx="8572560" cy="489364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CL" sz="2400" dirty="0" smtClean="0"/>
              <a:t>1.- Explica con tus palabras el experimento diseñado por Boyle.</a:t>
            </a:r>
          </a:p>
          <a:p>
            <a:pPr algn="just"/>
            <a:endParaRPr lang="es-CL" sz="2400" dirty="0"/>
          </a:p>
          <a:p>
            <a:pPr algn="just"/>
            <a:r>
              <a:rPr lang="es-CL" sz="2400" dirty="0" smtClean="0"/>
              <a:t>R: (Responde en el cuaderno)</a:t>
            </a:r>
          </a:p>
          <a:p>
            <a:pPr algn="just"/>
            <a:endParaRPr lang="es-CL" sz="2400" dirty="0"/>
          </a:p>
          <a:p>
            <a:pPr algn="just"/>
            <a:endParaRPr lang="es-CL" sz="2400" dirty="0" smtClean="0"/>
          </a:p>
          <a:p>
            <a:pPr algn="just"/>
            <a:r>
              <a:rPr lang="es-CL" sz="2400" dirty="0" smtClean="0"/>
              <a:t>2.- ¿Qué variables manipuló?</a:t>
            </a:r>
          </a:p>
          <a:p>
            <a:pPr algn="just"/>
            <a:endParaRPr lang="es-CL" sz="2400" dirty="0"/>
          </a:p>
          <a:p>
            <a:pPr algn="just"/>
            <a:r>
              <a:rPr lang="es-CL" sz="2400" dirty="0" smtClean="0"/>
              <a:t>R: (Responde en el cuaderno)</a:t>
            </a:r>
          </a:p>
          <a:p>
            <a:pPr algn="just"/>
            <a:endParaRPr lang="es-CL" sz="2400" dirty="0"/>
          </a:p>
          <a:p>
            <a:pPr algn="just"/>
            <a:endParaRPr lang="es-CL" sz="2400" dirty="0" smtClean="0"/>
          </a:p>
          <a:p>
            <a:pPr algn="just"/>
            <a:endParaRPr lang="es-CL" sz="2400" dirty="0"/>
          </a:p>
          <a:p>
            <a:pPr algn="just"/>
            <a:endParaRPr lang="es-CL" sz="2400" dirty="0" smtClean="0"/>
          </a:p>
          <a:p>
            <a:pPr algn="just"/>
            <a:endParaRPr lang="es-CL" sz="24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069" y="3714728"/>
            <a:ext cx="4643931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 descr="C:\Users\Paulina\Desktop\Nueva carpeta\giphy (23)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6929454" y="2285992"/>
            <a:ext cx="1785950" cy="1071570"/>
          </a:xfrm>
          <a:prstGeom prst="rect">
            <a:avLst/>
          </a:prstGeom>
          <a:noFill/>
        </p:spPr>
      </p:pic>
      <p:sp>
        <p:nvSpPr>
          <p:cNvPr id="11" name="10 CuadroTexto"/>
          <p:cNvSpPr txBox="1"/>
          <p:nvPr/>
        </p:nvSpPr>
        <p:spPr>
          <a:xfrm>
            <a:off x="7572396" y="0"/>
            <a:ext cx="1571604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L" b="1" dirty="0" smtClean="0"/>
              <a:t>Pregunta y respuesta en el cuaderno. </a:t>
            </a:r>
            <a:endParaRPr lang="es-CL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42918"/>
            <a:ext cx="9144000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929042"/>
            <a:ext cx="9144000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CuadroTexto"/>
          <p:cNvSpPr txBox="1"/>
          <p:nvPr/>
        </p:nvSpPr>
        <p:spPr>
          <a:xfrm>
            <a:off x="6286512" y="0"/>
            <a:ext cx="2857488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L" b="1" dirty="0" smtClean="0"/>
              <a:t>Sólo leer, no se escribe en el cuaderno.</a:t>
            </a:r>
            <a:endParaRPr lang="es-CL" b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6000760" y="4357694"/>
            <a:ext cx="2928958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CL" b="1" dirty="0" smtClean="0"/>
              <a:t>Inversamente proporcional significa que una variable aumenta la otra disminuye </a:t>
            </a:r>
            <a:endParaRPr lang="es-CL" b="1" dirty="0"/>
          </a:p>
        </p:txBody>
      </p:sp>
      <p:cxnSp>
        <p:nvCxnSpPr>
          <p:cNvPr id="9" name="8 Conector recto de flecha"/>
          <p:cNvCxnSpPr/>
          <p:nvPr/>
        </p:nvCxnSpPr>
        <p:spPr>
          <a:xfrm rot="5400000">
            <a:off x="7858942" y="5785660"/>
            <a:ext cx="100013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786050" y="0"/>
            <a:ext cx="4214842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s-CL" dirty="0" smtClean="0"/>
              <a:t>Actividad Nº3</a:t>
            </a:r>
            <a:endParaRPr lang="es-CL" dirty="0"/>
          </a:p>
        </p:txBody>
      </p:sp>
      <p:sp>
        <p:nvSpPr>
          <p:cNvPr id="8" name="7 CuadroTexto"/>
          <p:cNvSpPr txBox="1"/>
          <p:nvPr/>
        </p:nvSpPr>
        <p:spPr>
          <a:xfrm>
            <a:off x="285720" y="1428736"/>
            <a:ext cx="8572560" cy="26776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CL" sz="2400" dirty="0" smtClean="0"/>
              <a:t>1.- De acuerdo al experimento visto anteriormente, ¿Qué establece la</a:t>
            </a:r>
            <a:r>
              <a:rPr lang="es-CL" sz="2400" b="1" dirty="0" smtClean="0">
                <a:solidFill>
                  <a:srgbClr val="FF0000"/>
                </a:solidFill>
              </a:rPr>
              <a:t> LEY DE BOYLE</a:t>
            </a:r>
            <a:r>
              <a:rPr lang="es-CL" sz="2400" dirty="0" smtClean="0"/>
              <a:t>?</a:t>
            </a:r>
          </a:p>
          <a:p>
            <a:pPr algn="just"/>
            <a:endParaRPr lang="es-CL" sz="2400" dirty="0"/>
          </a:p>
          <a:p>
            <a:pPr algn="just"/>
            <a:r>
              <a:rPr lang="es-CL" sz="2400" dirty="0" smtClean="0"/>
              <a:t>R: (Responde en el cuaderno)</a:t>
            </a:r>
          </a:p>
          <a:p>
            <a:pPr algn="just"/>
            <a:endParaRPr lang="es-CL" sz="2400" dirty="0"/>
          </a:p>
          <a:p>
            <a:pPr algn="just"/>
            <a:endParaRPr lang="es-CL" sz="2400" dirty="0" smtClean="0"/>
          </a:p>
          <a:p>
            <a:pPr algn="just"/>
            <a:endParaRPr lang="es-CL" sz="24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2643182"/>
            <a:ext cx="4151189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CuadroTexto"/>
          <p:cNvSpPr txBox="1"/>
          <p:nvPr/>
        </p:nvSpPr>
        <p:spPr>
          <a:xfrm>
            <a:off x="7572396" y="0"/>
            <a:ext cx="1571604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L" b="1" dirty="0" smtClean="0"/>
              <a:t>Pregunta y respuesta en el cuaderno. </a:t>
            </a:r>
            <a:endParaRPr lang="es-CL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57232"/>
            <a:ext cx="9100273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CuadroTexto"/>
          <p:cNvSpPr txBox="1"/>
          <p:nvPr/>
        </p:nvSpPr>
        <p:spPr>
          <a:xfrm>
            <a:off x="6286512" y="0"/>
            <a:ext cx="2857488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L" b="1" dirty="0" smtClean="0"/>
              <a:t>Sólo leer, no se escribe en el cuaderno.</a:t>
            </a:r>
            <a:endParaRPr lang="es-CL" b="1" dirty="0"/>
          </a:p>
        </p:txBody>
      </p:sp>
      <p:pic>
        <p:nvPicPr>
          <p:cNvPr id="4" name="Picture 4" descr="C:\Users\Paulina\Desktop\Nueva carpeta\giphy (16)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5625709"/>
            <a:ext cx="1643054" cy="12322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500042"/>
            <a:ext cx="6715140" cy="40719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70046" y="5572116"/>
            <a:ext cx="3673954" cy="12858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Picture 2" descr="C:\Users\Paulina\Desktop\Nueva carpeta\giphy (12)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52" y="4857760"/>
            <a:ext cx="2500298" cy="2500298"/>
          </a:xfrm>
          <a:prstGeom prst="rect">
            <a:avLst/>
          </a:prstGeom>
          <a:noFill/>
        </p:spPr>
      </p:pic>
      <p:pic>
        <p:nvPicPr>
          <p:cNvPr id="3" name="Picture 3" descr="C:\Users\Paulina\Desktop\Nueva carpeta\giphy (14)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00496" y="5857892"/>
            <a:ext cx="1214430" cy="708418"/>
          </a:xfrm>
          <a:prstGeom prst="rect">
            <a:avLst/>
          </a:prstGeom>
          <a:noFill/>
        </p:spPr>
      </p:pic>
      <p:pic>
        <p:nvPicPr>
          <p:cNvPr id="1028" name="Picture 4" descr="C:\Users\Paulina\Desktop\Nueva carpeta\giphy (16)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72186" y="2071678"/>
            <a:ext cx="3071814" cy="2303861"/>
          </a:xfrm>
          <a:prstGeom prst="rect">
            <a:avLst/>
          </a:prstGeom>
          <a:noFill/>
        </p:spPr>
      </p:pic>
      <p:sp>
        <p:nvSpPr>
          <p:cNvPr id="7" name="6 CuadroTexto"/>
          <p:cNvSpPr txBox="1"/>
          <p:nvPr/>
        </p:nvSpPr>
        <p:spPr>
          <a:xfrm>
            <a:off x="0" y="0"/>
            <a:ext cx="1571604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L" b="1" dirty="0" smtClean="0"/>
              <a:t>RECORDEMOS </a:t>
            </a:r>
            <a:endParaRPr lang="es-CL" b="1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339013" y="0"/>
            <a:ext cx="1804987" cy="939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357290" y="1000108"/>
            <a:ext cx="6143668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CL" b="1" dirty="0" smtClean="0"/>
              <a:t>Ley de Boyle</a:t>
            </a:r>
          </a:p>
          <a:p>
            <a:endParaRPr lang="es-CL" dirty="0" smtClean="0">
              <a:hlinkClick r:id="rId2"/>
            </a:endParaRPr>
          </a:p>
          <a:p>
            <a:r>
              <a:rPr lang="es-CL" dirty="0" smtClean="0">
                <a:hlinkClick r:id="rId2"/>
              </a:rPr>
              <a:t>https://www.youtube.com/watch?v=-R30ni07C4A</a:t>
            </a:r>
            <a:endParaRPr lang="es-CL" dirty="0" smtClean="0"/>
          </a:p>
          <a:p>
            <a:endParaRPr lang="es-CL" dirty="0"/>
          </a:p>
        </p:txBody>
      </p:sp>
      <p:sp>
        <p:nvSpPr>
          <p:cNvPr id="7" name="6 Rectángulo"/>
          <p:cNvSpPr/>
          <p:nvPr/>
        </p:nvSpPr>
        <p:spPr>
          <a:xfrm>
            <a:off x="1357290" y="2786058"/>
            <a:ext cx="6072230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CL" b="1" dirty="0" smtClean="0"/>
              <a:t>Experimentos caseros Ley de Boyle Mariotte</a:t>
            </a:r>
          </a:p>
          <a:p>
            <a:endParaRPr lang="es-CL" dirty="0" smtClean="0">
              <a:hlinkClick r:id="rId3"/>
            </a:endParaRPr>
          </a:p>
          <a:p>
            <a:r>
              <a:rPr lang="es-CL" dirty="0" smtClean="0">
                <a:hlinkClick r:id="rId3"/>
              </a:rPr>
              <a:t>https://www.youtube.com/watch?v=iW32lghxVWc&amp;t=94s</a:t>
            </a:r>
            <a:endParaRPr lang="es-CL" dirty="0" smtClean="0"/>
          </a:p>
          <a:p>
            <a:endParaRPr lang="es-CL" dirty="0"/>
          </a:p>
        </p:txBody>
      </p:sp>
      <p:sp>
        <p:nvSpPr>
          <p:cNvPr id="8" name="7 CuadroTexto"/>
          <p:cNvSpPr txBox="1"/>
          <p:nvPr/>
        </p:nvSpPr>
        <p:spPr>
          <a:xfrm>
            <a:off x="571472" y="285728"/>
            <a:ext cx="7929618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3200" b="1" dirty="0" smtClean="0"/>
              <a:t>EXPERIMENTOS LEY DE BOYLE</a:t>
            </a:r>
            <a:endParaRPr lang="es-CL" sz="3200" b="1" dirty="0"/>
          </a:p>
        </p:txBody>
      </p:sp>
      <p:pic>
        <p:nvPicPr>
          <p:cNvPr id="31746" name="Picture 2" descr="C:\Users\Paulina\Desktop\Nueva carpeta\giphy (21)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14346" y="1071546"/>
            <a:ext cx="2071686" cy="2071686"/>
          </a:xfrm>
          <a:prstGeom prst="rect">
            <a:avLst/>
          </a:prstGeom>
          <a:noFill/>
        </p:spPr>
      </p:pic>
      <p:pic>
        <p:nvPicPr>
          <p:cNvPr id="10" name="Picture 2" descr="C:\Users\Paulina\Desktop\Nueva carpeta\giphy (21)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14346" y="2786058"/>
            <a:ext cx="2071686" cy="2071686"/>
          </a:xfrm>
          <a:prstGeom prst="rect">
            <a:avLst/>
          </a:prstGeom>
          <a:noFill/>
        </p:spPr>
      </p:pic>
      <p:pic>
        <p:nvPicPr>
          <p:cNvPr id="31747" name="Picture 3" descr="C:\Users\Paulina\Desktop\Nueva carpeta\giphy (20)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15206" y="285728"/>
            <a:ext cx="789915" cy="614378"/>
          </a:xfrm>
          <a:prstGeom prst="rect">
            <a:avLst/>
          </a:prstGeom>
          <a:noFill/>
        </p:spPr>
      </p:pic>
      <p:pic>
        <p:nvPicPr>
          <p:cNvPr id="31748" name="Picture 4" descr="C:\Users\Paulina\Desktop\Nueva carpeta\giphy (19)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840384">
            <a:off x="5174879" y="4166347"/>
            <a:ext cx="2857500" cy="2381250"/>
          </a:xfrm>
          <a:prstGeom prst="rect">
            <a:avLst/>
          </a:prstGeom>
          <a:noFill/>
        </p:spPr>
      </p:pic>
      <p:sp>
        <p:nvSpPr>
          <p:cNvPr id="13" name="12 CuadroTexto"/>
          <p:cNvSpPr txBox="1"/>
          <p:nvPr/>
        </p:nvSpPr>
        <p:spPr>
          <a:xfrm>
            <a:off x="214282" y="5643578"/>
            <a:ext cx="4786346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CL" b="1" dirty="0" smtClean="0"/>
              <a:t>Si tienes los materiales (no es obligación) </a:t>
            </a:r>
            <a:r>
              <a:rPr lang="es-CL" dirty="0" smtClean="0"/>
              <a:t>, puedes realizar alguno de los experimentos vistos, siempre bajo la supervisión de un adulto.</a:t>
            </a:r>
            <a:endParaRPr lang="es-CL" dirty="0"/>
          </a:p>
        </p:txBody>
      </p:sp>
      <p:sp>
        <p:nvSpPr>
          <p:cNvPr id="14" name="13 CuadroTexto"/>
          <p:cNvSpPr txBox="1"/>
          <p:nvPr/>
        </p:nvSpPr>
        <p:spPr>
          <a:xfrm>
            <a:off x="7715272" y="5657671"/>
            <a:ext cx="1428728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L" b="1" dirty="0" smtClean="0"/>
              <a:t>Sólo observar, no se escribe en el cuaderno.</a:t>
            </a:r>
            <a:endParaRPr lang="es-CL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786050" y="274638"/>
            <a:ext cx="3786214" cy="1143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s-CL" dirty="0" smtClean="0"/>
              <a:t>Actividad Nº4</a:t>
            </a:r>
            <a:endParaRPr lang="es-CL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00174"/>
            <a:ext cx="8358246" cy="4216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1" name="Picture 3" descr="C:\Users\Paulina\Desktop\Nueva carpeta\giphy (8)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00958" y="5472114"/>
            <a:ext cx="1385886" cy="1385886"/>
          </a:xfrm>
          <a:prstGeom prst="rect">
            <a:avLst/>
          </a:prstGeom>
          <a:noFill/>
        </p:spPr>
      </p:pic>
      <p:sp>
        <p:nvSpPr>
          <p:cNvPr id="7" name="6 CuadroTexto"/>
          <p:cNvSpPr txBox="1"/>
          <p:nvPr/>
        </p:nvSpPr>
        <p:spPr>
          <a:xfrm>
            <a:off x="357158" y="5929330"/>
            <a:ext cx="7000892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L" b="1" dirty="0" smtClean="0"/>
              <a:t>Después que realices esta actividad, mándame una foto de las respuestas a mi correo electrónico. (</a:t>
            </a:r>
            <a:r>
              <a:rPr lang="es-CL" b="1" dirty="0" smtClean="0"/>
              <a:t>sólo </a:t>
            </a:r>
            <a:r>
              <a:rPr lang="es-CL" b="1" dirty="0" smtClean="0"/>
              <a:t>de esta actividad, no de todo)</a:t>
            </a:r>
            <a:endParaRPr lang="es-CL" b="1" dirty="0"/>
          </a:p>
        </p:txBody>
      </p:sp>
      <p:sp>
        <p:nvSpPr>
          <p:cNvPr id="8" name="7 CuadroTexto"/>
          <p:cNvSpPr txBox="1"/>
          <p:nvPr/>
        </p:nvSpPr>
        <p:spPr>
          <a:xfrm>
            <a:off x="7572396" y="0"/>
            <a:ext cx="1571604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L" b="1" dirty="0" smtClean="0"/>
              <a:t>Pregunta y respuesta en el cuaderno. </a:t>
            </a:r>
            <a:endParaRPr lang="es-CL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6551957" cy="50720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929306"/>
            <a:ext cx="3395062" cy="9286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4" descr="C:\Users\Paulina\Desktop\Nueva carpeta\giphy (16)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8" y="1428736"/>
            <a:ext cx="2309809" cy="1732357"/>
          </a:xfrm>
          <a:prstGeom prst="rect">
            <a:avLst/>
          </a:prstGeom>
          <a:noFill/>
        </p:spPr>
      </p:pic>
      <p:pic>
        <p:nvPicPr>
          <p:cNvPr id="5" name="Picture 2" descr="C:\Users\Paulina\Desktop\Nueva carpeta\giphy (12)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00694" y="5072074"/>
            <a:ext cx="2500298" cy="2500298"/>
          </a:xfrm>
          <a:prstGeom prst="rect">
            <a:avLst/>
          </a:prstGeom>
          <a:noFill/>
        </p:spPr>
      </p:pic>
      <p:pic>
        <p:nvPicPr>
          <p:cNvPr id="2" name="Picture 2" descr="C:\Users\Paulina\Desktop\Nueva carpeta\giphy (15)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0800000">
            <a:off x="3714744" y="6054332"/>
            <a:ext cx="1377717" cy="803668"/>
          </a:xfrm>
          <a:prstGeom prst="rect">
            <a:avLst/>
          </a:prstGeom>
          <a:noFill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43768" y="3571876"/>
            <a:ext cx="1771650" cy="22288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339013" y="0"/>
            <a:ext cx="1804987" cy="939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305614" cy="52864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5817460"/>
            <a:ext cx="2928926" cy="10405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2" descr="C:\Users\Paulina\Desktop\Nueva carpeta\giphy (12)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85918" y="5000636"/>
            <a:ext cx="2500298" cy="2500298"/>
          </a:xfrm>
          <a:prstGeom prst="rect">
            <a:avLst/>
          </a:prstGeom>
          <a:noFill/>
        </p:spPr>
      </p:pic>
      <p:pic>
        <p:nvPicPr>
          <p:cNvPr id="6" name="Picture 3" descr="C:\Users\Paulina\Desktop\Nueva carpeta\giphy (14)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6" y="5929330"/>
            <a:ext cx="1214430" cy="708418"/>
          </a:xfrm>
          <a:prstGeom prst="rect">
            <a:avLst/>
          </a:prstGeom>
          <a:noFill/>
        </p:spPr>
      </p:pic>
      <p:pic>
        <p:nvPicPr>
          <p:cNvPr id="2" name="Picture 2" descr="C:\Users\Paulina\Desktop\Nueva carpeta\giphy (17)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29322" y="1071546"/>
            <a:ext cx="3500442" cy="3500442"/>
          </a:xfrm>
          <a:prstGeom prst="rect">
            <a:avLst/>
          </a:prstGeom>
          <a:noFill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339013" y="0"/>
            <a:ext cx="1804987" cy="939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8108404" cy="53578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2 Rectángulo"/>
          <p:cNvSpPr/>
          <p:nvPr/>
        </p:nvSpPr>
        <p:spPr>
          <a:xfrm>
            <a:off x="571472" y="2143116"/>
            <a:ext cx="6500858" cy="35719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" name="3 Rectángulo"/>
          <p:cNvSpPr/>
          <p:nvPr/>
        </p:nvSpPr>
        <p:spPr>
          <a:xfrm>
            <a:off x="2000232" y="4286256"/>
            <a:ext cx="6357982" cy="35719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39013" y="5918200"/>
            <a:ext cx="1804987" cy="939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361" name="Picture 1" descr="C:\Users\Paulina\Desktop\Nueva carpeta\giphy (6)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5500702"/>
            <a:ext cx="1357298" cy="13572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eoria Cinetica Molecular y Caracteristicas de los gases"/>
          <p:cNvPicPr>
            <a:picLocks noChangeAspect="1" noChangeArrowheads="1"/>
          </p:cNvPicPr>
          <p:nvPr/>
        </p:nvPicPr>
        <p:blipFill>
          <a:blip r:embed="rId2"/>
          <a:srcRect t="24753" r="26548" b="21026"/>
          <a:stretch>
            <a:fillRect/>
          </a:stretch>
        </p:blipFill>
        <p:spPr bwMode="auto">
          <a:xfrm>
            <a:off x="214282" y="1000108"/>
            <a:ext cx="5929354" cy="3286148"/>
          </a:xfrm>
          <a:prstGeom prst="rect">
            <a:avLst/>
          </a:prstGeom>
          <a:noFill/>
        </p:spPr>
      </p:pic>
      <p:sp>
        <p:nvSpPr>
          <p:cNvPr id="6" name="5 CuadroTexto"/>
          <p:cNvSpPr txBox="1"/>
          <p:nvPr/>
        </p:nvSpPr>
        <p:spPr>
          <a:xfrm>
            <a:off x="0" y="0"/>
            <a:ext cx="7358114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L" sz="2400" b="1" dirty="0" smtClean="0"/>
              <a:t>Recordemos la teoría cinético -  molecular de los gases:</a:t>
            </a:r>
            <a:endParaRPr lang="es-CL" sz="2400" b="1" dirty="0"/>
          </a:p>
        </p:txBody>
      </p:sp>
      <p:sp>
        <p:nvSpPr>
          <p:cNvPr id="8" name="7 Rectángulo"/>
          <p:cNvSpPr/>
          <p:nvPr/>
        </p:nvSpPr>
        <p:spPr>
          <a:xfrm>
            <a:off x="285720" y="4714884"/>
            <a:ext cx="8643998" cy="175432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CL" b="1" dirty="0" smtClean="0"/>
              <a:t>Los gases no ideales son los gases reales</a:t>
            </a:r>
            <a:r>
              <a:rPr lang="es-CL" dirty="0" smtClean="0"/>
              <a:t> cuyo comportamiento no siempre se ciñe a lo que predice la Ley de los gases ideales.</a:t>
            </a:r>
          </a:p>
          <a:p>
            <a:pPr algn="just"/>
            <a:r>
              <a:rPr lang="es-CL" dirty="0" smtClean="0"/>
              <a:t>Esto </a:t>
            </a:r>
            <a:r>
              <a:rPr lang="es-CL" b="1" dirty="0" smtClean="0"/>
              <a:t>se hace más evidente en el caso de los gases pesados</a:t>
            </a:r>
            <a:r>
              <a:rPr lang="es-CL" dirty="0" smtClean="0"/>
              <a:t>, como el vapor de agua o el CO</a:t>
            </a:r>
            <a:r>
              <a:rPr lang="es-CL" baseline="-25000" dirty="0" smtClean="0"/>
              <a:t>2</a:t>
            </a:r>
            <a:r>
              <a:rPr lang="es-CL" dirty="0" smtClean="0"/>
              <a:t>, que suelen comportarse de acuerdo a patrones propios. En cambio, gases monoatómicos livianos como el </a:t>
            </a:r>
            <a:r>
              <a:rPr lang="es-CL" b="1" dirty="0" smtClean="0">
                <a:solidFill>
                  <a:srgbClr val="FF0000"/>
                </a:solidFill>
              </a:rPr>
              <a:t>hidrógeno</a:t>
            </a:r>
            <a:r>
              <a:rPr lang="es-CL" dirty="0" smtClean="0"/>
              <a:t>, suelen ser más próximos a un gas ideal en condiciones normales.</a:t>
            </a:r>
          </a:p>
        </p:txBody>
      </p:sp>
      <p:sp>
        <p:nvSpPr>
          <p:cNvPr id="9" name="8 Cerrar llave"/>
          <p:cNvSpPr/>
          <p:nvPr/>
        </p:nvSpPr>
        <p:spPr>
          <a:xfrm>
            <a:off x="6286512" y="1000108"/>
            <a:ext cx="1000132" cy="3214710"/>
          </a:xfrm>
          <a:prstGeom prst="rightBrac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9 CuadroTexto"/>
          <p:cNvSpPr txBox="1"/>
          <p:nvPr/>
        </p:nvSpPr>
        <p:spPr>
          <a:xfrm>
            <a:off x="7429520" y="2143116"/>
            <a:ext cx="1428760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CL" dirty="0" smtClean="0"/>
              <a:t>Un gas ideal cumple con esta teoría.</a:t>
            </a:r>
            <a:endParaRPr lang="es-CL" dirty="0"/>
          </a:p>
        </p:txBody>
      </p:sp>
      <p:sp>
        <p:nvSpPr>
          <p:cNvPr id="11" name="10 CuadroTexto"/>
          <p:cNvSpPr txBox="1"/>
          <p:nvPr/>
        </p:nvSpPr>
        <p:spPr>
          <a:xfrm>
            <a:off x="7715272" y="0"/>
            <a:ext cx="1428728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L" b="1" dirty="0" smtClean="0"/>
              <a:t>Sólo leer, no se escribe en el cuaderno.</a:t>
            </a:r>
            <a:endParaRPr lang="es-CL" b="1" dirty="0"/>
          </a:p>
        </p:txBody>
      </p:sp>
      <p:pic>
        <p:nvPicPr>
          <p:cNvPr id="12" name="Picture 4" descr="C:\Users\Paulina\Desktop\Nueva carpeta\giphy (16)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072" y="3071810"/>
            <a:ext cx="1285928" cy="9644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s-CL" dirty="0" smtClean="0"/>
              <a:t>VIDEO Nº1</a:t>
            </a:r>
            <a:endParaRPr lang="es-CL" dirty="0"/>
          </a:p>
        </p:txBody>
      </p:sp>
      <p:sp>
        <p:nvSpPr>
          <p:cNvPr id="5" name="4 Rectángulo"/>
          <p:cNvSpPr/>
          <p:nvPr/>
        </p:nvSpPr>
        <p:spPr>
          <a:xfrm>
            <a:off x="1928794" y="1785926"/>
            <a:ext cx="6000792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CL" b="1" dirty="0" smtClean="0"/>
              <a:t>CIENCIACLIP _ LEYES EMPIRICAS DE LOS GASES IDEALES</a:t>
            </a:r>
          </a:p>
          <a:p>
            <a:endParaRPr lang="es-CL" b="1" dirty="0" smtClean="0">
              <a:hlinkClick r:id="rId2"/>
            </a:endParaRPr>
          </a:p>
          <a:p>
            <a:r>
              <a:rPr lang="es-CL" dirty="0" smtClean="0">
                <a:hlinkClick r:id="rId2"/>
              </a:rPr>
              <a:t>https://www.youtube.com/watch?v=C-6y2FItvgg</a:t>
            </a:r>
            <a:endParaRPr lang="es-CL" dirty="0" smtClean="0"/>
          </a:p>
          <a:p>
            <a:endParaRPr lang="es-CL" b="1" dirty="0"/>
          </a:p>
        </p:txBody>
      </p:sp>
      <p:pic>
        <p:nvPicPr>
          <p:cNvPr id="6" name="Picture 2" descr="C:\Users\Paulina\Desktop\Nueva carpeta\giphy (21)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857364"/>
            <a:ext cx="2071686" cy="2071686"/>
          </a:xfrm>
          <a:prstGeom prst="rect">
            <a:avLst/>
          </a:prstGeom>
          <a:noFill/>
        </p:spPr>
      </p:pic>
      <p:pic>
        <p:nvPicPr>
          <p:cNvPr id="7" name="Picture 3" descr="C:\Users\Paulina\Desktop\Nueva carpeta\giphy (20)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357166"/>
            <a:ext cx="1194036" cy="928694"/>
          </a:xfrm>
          <a:prstGeom prst="rect">
            <a:avLst/>
          </a:prstGeom>
          <a:noFill/>
        </p:spPr>
      </p:pic>
      <p:pic>
        <p:nvPicPr>
          <p:cNvPr id="14338" name="Picture 2" descr="C:\Users\Paulina\Desktop\Nueva carpeta\giphy (4)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00826" y="4071942"/>
            <a:ext cx="2428876" cy="2428876"/>
          </a:xfrm>
          <a:prstGeom prst="rect">
            <a:avLst/>
          </a:prstGeom>
          <a:noFill/>
        </p:spPr>
      </p:pic>
      <p:sp>
        <p:nvSpPr>
          <p:cNvPr id="8" name="7 CuadroTexto"/>
          <p:cNvSpPr txBox="1"/>
          <p:nvPr/>
        </p:nvSpPr>
        <p:spPr>
          <a:xfrm>
            <a:off x="0" y="5657671"/>
            <a:ext cx="1428728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L" b="1" dirty="0" smtClean="0"/>
              <a:t>Sólo observar, no se escribe en el cuaderno.</a:t>
            </a:r>
            <a:endParaRPr lang="es-CL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4282" y="428604"/>
            <a:ext cx="6429420" cy="77472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CL" sz="3200" dirty="0" smtClean="0"/>
              <a:t>Hasta ahora hemos visto lo siguiente:  </a:t>
            </a:r>
            <a:endParaRPr lang="es-CL" sz="3200" dirty="0"/>
          </a:p>
        </p:txBody>
      </p:sp>
      <p:sp>
        <p:nvSpPr>
          <p:cNvPr id="4" name="3 CuadroTexto"/>
          <p:cNvSpPr txBox="1"/>
          <p:nvPr/>
        </p:nvSpPr>
        <p:spPr>
          <a:xfrm>
            <a:off x="285720" y="1500174"/>
            <a:ext cx="8358246" cy="40934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CL" sz="2000" dirty="0" smtClean="0"/>
              <a:t>1.- Los gases presentan las siguientes </a:t>
            </a:r>
            <a:r>
              <a:rPr lang="es-CL" sz="2000" b="1" dirty="0" smtClean="0"/>
              <a:t>propiedades</a:t>
            </a:r>
            <a:r>
              <a:rPr lang="es-CL" sz="2000" dirty="0" smtClean="0"/>
              <a:t>: pueden fluir, se difunden, son comprimibles.</a:t>
            </a:r>
          </a:p>
          <a:p>
            <a:pPr algn="just"/>
            <a:endParaRPr lang="es-CL" sz="2000" dirty="0" smtClean="0"/>
          </a:p>
          <a:p>
            <a:pPr algn="just"/>
            <a:r>
              <a:rPr lang="es-CL" sz="2000" dirty="0" smtClean="0"/>
              <a:t>2.- El modelo cinético- molecular de los gases implica que la fuerza de atracción entre las partículas de un gas son insignificantes, están en constante movimientos y que su </a:t>
            </a:r>
            <a:r>
              <a:rPr lang="es-CL" sz="2000" u="sng" dirty="0" smtClean="0"/>
              <a:t>diámetro</a:t>
            </a:r>
            <a:r>
              <a:rPr lang="es-CL" sz="2000" dirty="0" smtClean="0"/>
              <a:t> es despreciables (mínimo, insignificante) frente a la distancia entre estas.</a:t>
            </a:r>
          </a:p>
          <a:p>
            <a:pPr algn="just"/>
            <a:endParaRPr lang="es-CL" sz="2000" dirty="0" smtClean="0"/>
          </a:p>
          <a:p>
            <a:pPr algn="just"/>
            <a:r>
              <a:rPr lang="es-CL" sz="2000" dirty="0" smtClean="0"/>
              <a:t>3.- Las características físicas que definen un sistema son el volumen, la presión  y la temperatura.</a:t>
            </a:r>
          </a:p>
          <a:p>
            <a:pPr algn="just"/>
            <a:endParaRPr lang="es-CL" sz="2000" dirty="0" smtClean="0"/>
          </a:p>
          <a:p>
            <a:pPr algn="just"/>
            <a:r>
              <a:rPr lang="es-CL" sz="2000" dirty="0" smtClean="0"/>
              <a:t>4.- Un gas ideal es un modelo teórico que cumple todos los postulados de la teoría cinético – molecular.</a:t>
            </a:r>
            <a:endParaRPr lang="es-CL" sz="2000" dirty="0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39013" y="0"/>
            <a:ext cx="1804987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s-CL" dirty="0" smtClean="0"/>
              <a:t>Actividad Nº1</a:t>
            </a:r>
            <a:endParaRPr lang="es-CL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214422"/>
            <a:ext cx="798195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CuadroTexto"/>
          <p:cNvSpPr txBox="1"/>
          <p:nvPr/>
        </p:nvSpPr>
        <p:spPr>
          <a:xfrm>
            <a:off x="357158" y="1857364"/>
            <a:ext cx="1571636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L" b="1" dirty="0" smtClean="0"/>
              <a:t>GRÁFICO Nº 1</a:t>
            </a:r>
            <a:endParaRPr lang="es-CL" b="1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1857364"/>
            <a:ext cx="5857875" cy="3124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6 CuadroTexto"/>
          <p:cNvSpPr txBox="1"/>
          <p:nvPr/>
        </p:nvSpPr>
        <p:spPr>
          <a:xfrm>
            <a:off x="285720" y="5214950"/>
            <a:ext cx="8643998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CL" b="1" dirty="0" smtClean="0"/>
              <a:t>RESPONDE:</a:t>
            </a:r>
          </a:p>
          <a:p>
            <a:pPr algn="just"/>
            <a:r>
              <a:rPr lang="es-CL" dirty="0" smtClean="0"/>
              <a:t>1.- ¿Cómo explicarías el comportamiento del gas según el gráfico “Relación entre la energía cinética y la temperatura”?</a:t>
            </a:r>
            <a:endParaRPr lang="es-CL" dirty="0"/>
          </a:p>
        </p:txBody>
      </p:sp>
      <p:sp>
        <p:nvSpPr>
          <p:cNvPr id="8" name="7 CuadroTexto"/>
          <p:cNvSpPr txBox="1"/>
          <p:nvPr/>
        </p:nvSpPr>
        <p:spPr>
          <a:xfrm>
            <a:off x="7572396" y="0"/>
            <a:ext cx="1571604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L" b="1" dirty="0" smtClean="0"/>
              <a:t>Pregunta y respuesta en el cuaderno. </a:t>
            </a:r>
            <a:endParaRPr lang="es-CL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Personalizado 8">
      <a:dk1>
        <a:sysClr val="windowText" lastClr="000000"/>
      </a:dk1>
      <a:lt1>
        <a:srgbClr val="ECF66A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695</Words>
  <Application>Microsoft Office PowerPoint</Application>
  <PresentationFormat>Presentación en pantalla (4:3)</PresentationFormat>
  <Paragraphs>83</Paragraphs>
  <Slides>21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2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VIDEO Nº1</vt:lpstr>
      <vt:lpstr>Hasta ahora hemos visto lo siguiente:  </vt:lpstr>
      <vt:lpstr>Actividad Nº1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Actividad Nº2</vt:lpstr>
      <vt:lpstr>Diapositiva 17</vt:lpstr>
      <vt:lpstr>Actividad Nº3</vt:lpstr>
      <vt:lpstr>Diapositiva 19</vt:lpstr>
      <vt:lpstr>Diapositiva 20</vt:lpstr>
      <vt:lpstr>Actividad Nº4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Paulina</dc:creator>
  <cp:lastModifiedBy>Paulina</cp:lastModifiedBy>
  <cp:revision>5</cp:revision>
  <dcterms:created xsi:type="dcterms:W3CDTF">2020-04-25T04:29:20Z</dcterms:created>
  <dcterms:modified xsi:type="dcterms:W3CDTF">2020-04-27T19:34:44Z</dcterms:modified>
</cp:coreProperties>
</file>