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5" r:id="rId5"/>
    <p:sldId id="268" r:id="rId6"/>
    <p:sldId id="264" r:id="rId7"/>
    <p:sldId id="269" r:id="rId8"/>
    <p:sldId id="270" r:id="rId9"/>
    <p:sldId id="271" r:id="rId10"/>
    <p:sldId id="273" r:id="rId11"/>
    <p:sldId id="274" r:id="rId12"/>
    <p:sldId id="272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4" r:id="rId25"/>
    <p:sldId id="287" r:id="rId26"/>
    <p:sldId id="288" r:id="rId27"/>
    <p:sldId id="289" r:id="rId28"/>
    <p:sldId id="291" r:id="rId29"/>
    <p:sldId id="292" r:id="rId30"/>
    <p:sldId id="290" r:id="rId31"/>
    <p:sldId id="293" r:id="rId32"/>
    <p:sldId id="294" r:id="rId33"/>
    <p:sldId id="295" r:id="rId34"/>
    <p:sldId id="297" r:id="rId35"/>
    <p:sldId id="298" r:id="rId36"/>
    <p:sldId id="296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79D"/>
    <a:srgbClr val="FF972F"/>
    <a:srgbClr val="4ACA7B"/>
    <a:srgbClr val="6161F5"/>
    <a:srgbClr val="22D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3696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05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5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458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368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3382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64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958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055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202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42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0EFF6-0A3C-477A-A6A6-0D905DD2D1FF}" type="datetimeFigureOut">
              <a:rPr lang="es-CL" smtClean="0"/>
              <a:t>24-04-2020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9229-E499-45BC-9473-44152150119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854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20.xml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30.png"/><Relationship Id="rId4" Type="http://schemas.microsoft.com/office/2007/relationships/hdphoto" Target="../media/hdphoto10.wdp"/><Relationship Id="rId9" Type="http://schemas.microsoft.com/office/2007/relationships/hdphoto" Target="../media/hdphoto1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slide" Target="slide29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5.wdp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11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 arco iris con rayas de colores retorcidos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25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221" y="1529784"/>
            <a:ext cx="9121029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500" b="1" dirty="0" smtClean="0">
                <a:solidFill>
                  <a:schemeClr val="bg1"/>
                </a:solidFill>
                <a:latin typeface="Tempus Sans ITC" pitchFamily="82" charset="0"/>
              </a:rPr>
              <a:t>Trivia </a:t>
            </a:r>
            <a:r>
              <a:rPr lang="es-CL" sz="9600" b="1" dirty="0" smtClean="0">
                <a:solidFill>
                  <a:schemeClr val="bg1"/>
                </a:solidFill>
                <a:latin typeface="Tempus Sans ITC" pitchFamily="82" charset="0"/>
              </a:rPr>
              <a:t>Fonoaudiológica</a:t>
            </a:r>
            <a:endParaRPr lang="es-CL" sz="8000" b="1" dirty="0">
              <a:solidFill>
                <a:schemeClr val="bg1"/>
              </a:solidFill>
              <a:latin typeface="Tempus Sans ITC" pitchFamily="8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221" y="6351711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solidFill>
                  <a:schemeClr val="bg1"/>
                </a:solidFill>
                <a:latin typeface="Century Gothic" pitchFamily="34" charset="0"/>
              </a:rPr>
              <a:t>Flga Nicole Parra Mora</a:t>
            </a:r>
            <a:endParaRPr lang="es-CL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5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9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132856"/>
            <a:ext cx="3343208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8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22D7EA"/>
                </a:solidFill>
                <a:latin typeface="Century Gothic" pitchFamily="34" charset="0"/>
              </a:rPr>
              <a:t>Encuentra la palabra que comience con la sílaba /LU/</a:t>
            </a:r>
            <a:endParaRPr lang="es-CL" sz="4000" b="1" dirty="0">
              <a:solidFill>
                <a:srgbClr val="22D7EA"/>
              </a:solidFill>
              <a:latin typeface="Century Gothic" pitchFamily="34" charset="0"/>
            </a:endParaRPr>
          </a:p>
        </p:txBody>
      </p:sp>
      <p:pic>
        <p:nvPicPr>
          <p:cNvPr id="9" name="Picture 4" descr="Luna con cara sobre fondo blanco | Vector Grati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191152"/>
            <a:ext cx="2088232" cy="17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ibujo de Pelota de fútbol II pintado por Balon en Dibujos.net el ...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3144" r="7236" b="3570"/>
          <a:stretch/>
        </p:blipFill>
        <p:spPr bwMode="auto">
          <a:xfrm>
            <a:off x="468168" y="3157575"/>
            <a:ext cx="2015600" cy="182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 descr="&quot;Elije la felicidad&quot;">
            <a:hlinkClick r:id="rId4" action="ppaction://hlinksldjump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67635"/>
            <a:ext cx="2088232" cy="17848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4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66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132856"/>
            <a:ext cx="3343208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36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FF0000"/>
                </a:solidFill>
                <a:latin typeface="Century Gothic" pitchFamily="34" charset="0"/>
              </a:rPr>
              <a:t>Encuentra la palabra que terminen con la sílaba /NA/</a:t>
            </a:r>
            <a:endParaRPr lang="es-CL" sz="4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2" name="11 Imagen" descr="La Granja de Zenón se ha convertido en una de las temáticas preferidas por los más pequeñitos, los niños disfrutan ver una y otra vez los episodios y las canciones de la famosa granja. A continuaci…">
            <a:hlinkClick r:id="rId2" action="ppaction://hlinksldjump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/>
        </p:blipFill>
        <p:spPr bwMode="auto">
          <a:xfrm>
            <a:off x="395536" y="3140968"/>
            <a:ext cx="2160240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 ">
            <a:hlinkClick r:id="rId4" action="ppaction://hlinksldjump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0" b="17257"/>
          <a:stretch/>
        </p:blipFill>
        <p:spPr bwMode="auto">
          <a:xfrm>
            <a:off x="3419872" y="3233911"/>
            <a:ext cx="2448272" cy="15632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13 Imagen" descr="Dibujos animados lindo gato | Vector Premium">
            <a:hlinkClick r:id="rId4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t="4362" r="6542" b="2804"/>
          <a:stretch/>
        </p:blipFill>
        <p:spPr bwMode="auto">
          <a:xfrm>
            <a:off x="6672225" y="3233911"/>
            <a:ext cx="2076239" cy="1707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0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2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132856"/>
            <a:ext cx="3343208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3212976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3212976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3212976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FF972F"/>
                </a:solidFill>
                <a:latin typeface="Century Gothic" pitchFamily="34" charset="0"/>
              </a:rPr>
              <a:t>Encuentra la palabra que terminen con la sílaba /LA/</a:t>
            </a:r>
            <a:endParaRPr lang="es-CL" sz="4000" b="1" dirty="0">
              <a:solidFill>
                <a:srgbClr val="FF972F"/>
              </a:solidFill>
              <a:latin typeface="Century Gothic" pitchFamily="34" charset="0"/>
            </a:endParaRPr>
          </a:p>
        </p:txBody>
      </p:sp>
      <p:pic>
        <p:nvPicPr>
          <p:cNvPr id="9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2976"/>
            <a:ext cx="2016224" cy="193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 descr="Resultado de imagen para tijera">
            <a:hlinkClick r:id="rId5" action="ppaction://hlinksldjump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5501">
            <a:off x="621698" y="3115289"/>
            <a:ext cx="1566867" cy="2333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Resultado de imagen para goma dibujo">
            <a:hlinkClick r:id="rId5" action="ppaction://hlinksldjump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9" t="12618" r="15920" b="12876"/>
          <a:stretch/>
        </p:blipFill>
        <p:spPr bwMode="auto">
          <a:xfrm>
            <a:off x="3347864" y="3474852"/>
            <a:ext cx="2448272" cy="1420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6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38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9511" y="402188"/>
            <a:ext cx="8693643" cy="5763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L" sz="2800" b="1" u="sng" dirty="0" smtClean="0"/>
              <a:t>Explicación para apoderados:</a:t>
            </a:r>
          </a:p>
          <a:p>
            <a:pPr algn="just">
              <a:lnSpc>
                <a:spcPct val="150000"/>
              </a:lnSpc>
            </a:pPr>
            <a:endParaRPr lang="es-CL" sz="1200" b="1" u="sng" dirty="0" smtClean="0"/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s-CL" sz="2000" dirty="0" smtClean="0">
                <a:latin typeface="Century Gothic" pitchFamily="34" charset="0"/>
              </a:rPr>
              <a:t>A continuación realizaremos un juego llamado </a:t>
            </a:r>
            <a:r>
              <a:rPr lang="es-CL" sz="2000" dirty="0" smtClean="0">
                <a:latin typeface="Century Gothic" pitchFamily="34" charset="0"/>
              </a:rPr>
              <a:t>«</a:t>
            </a:r>
            <a:r>
              <a:rPr lang="es-CL" sz="2000" b="1" dirty="0" smtClean="0">
                <a:latin typeface="Century Gothic" pitchFamily="34" charset="0"/>
              </a:rPr>
              <a:t>Trivia Fonoaudiológica</a:t>
            </a:r>
            <a:r>
              <a:rPr lang="es-CL" sz="2000" dirty="0" smtClean="0">
                <a:latin typeface="Century Gothic" pitchFamily="34" charset="0"/>
              </a:rPr>
              <a:t>». Donde buscaremos lo siguiente: </a:t>
            </a:r>
            <a:endParaRPr lang="es-CL" sz="2000" dirty="0" smtClean="0">
              <a:latin typeface="Century Gothic" pitchFamily="34" charset="0"/>
            </a:endParaRPr>
          </a:p>
          <a:p>
            <a:pPr marL="800100" lvl="1" indent="-342900" algn="just">
              <a:lnSpc>
                <a:spcPct val="200000"/>
              </a:lnSpc>
              <a:buFont typeface="Wingdings" pitchFamily="2" charset="2"/>
              <a:buChar char="ü"/>
            </a:pPr>
            <a:r>
              <a:rPr lang="es-CL" sz="2000" dirty="0" smtClean="0">
                <a:latin typeface="Century Gothic" pitchFamily="34" charset="0"/>
              </a:rPr>
              <a:t>Palabras según número de sílabas, sílaba inicial, sílaba final, sílaba medial y algunos sonidos vocálicos y consonánticos.</a:t>
            </a:r>
            <a:endParaRPr lang="es-CL" sz="2000" dirty="0" smtClean="0">
              <a:latin typeface="Century Gothic" pitchFamily="34" charset="0"/>
            </a:endParaRP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s-CL" sz="2000" dirty="0" smtClean="0">
                <a:latin typeface="Century Gothic" pitchFamily="34" charset="0"/>
              </a:rPr>
              <a:t>Cada página cuenta con un encabezado donde se señala lo que se debe buscar: </a:t>
            </a:r>
            <a:r>
              <a:rPr lang="es-CL" sz="2000" b="1" dirty="0" smtClean="0">
                <a:latin typeface="Century Gothic" pitchFamily="34" charset="0"/>
              </a:rPr>
              <a:t>Leer atentamente.</a:t>
            </a:r>
          </a:p>
          <a:p>
            <a:pPr marL="342900" indent="-342900" algn="just">
              <a:lnSpc>
                <a:spcPct val="200000"/>
              </a:lnSpc>
              <a:buFontTx/>
              <a:buChar char="-"/>
            </a:pPr>
            <a:r>
              <a:rPr lang="es-CL" sz="2000" dirty="0" smtClean="0">
                <a:latin typeface="Century Gothic" pitchFamily="34" charset="0"/>
              </a:rPr>
              <a:t>Importante </a:t>
            </a:r>
            <a:r>
              <a:rPr lang="es-CL" sz="2000" b="1" dirty="0" smtClean="0">
                <a:latin typeface="Century Gothic" pitchFamily="34" charset="0"/>
              </a:rPr>
              <a:t>hacer </a:t>
            </a:r>
            <a:r>
              <a:rPr lang="es-CL" sz="2000" b="1" dirty="0" err="1" smtClean="0">
                <a:latin typeface="Century Gothic" pitchFamily="34" charset="0"/>
              </a:rPr>
              <a:t>click</a:t>
            </a:r>
            <a:r>
              <a:rPr lang="es-CL" sz="2000" b="1" dirty="0" smtClean="0">
                <a:latin typeface="Century Gothic" pitchFamily="34" charset="0"/>
              </a:rPr>
              <a:t> </a:t>
            </a:r>
            <a:r>
              <a:rPr lang="es-CL" sz="2000" dirty="0" smtClean="0">
                <a:latin typeface="Century Gothic" pitchFamily="34" charset="0"/>
              </a:rPr>
              <a:t>sobre las imágenes y flechas.</a:t>
            </a:r>
          </a:p>
          <a:p>
            <a:pPr algn="just">
              <a:lnSpc>
                <a:spcPct val="150000"/>
              </a:lnSpc>
            </a:pPr>
            <a:endParaRPr lang="es-CL" sz="19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5" name="4 Imagen" descr="Icono De Lupa. Ilustración De Dibujos Animados De Icono De Vector ...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5" b="95846" l="4154" r="96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8" t="4494" r="4119" b="4494"/>
          <a:stretch/>
        </p:blipFill>
        <p:spPr bwMode="auto">
          <a:xfrm>
            <a:off x="7308304" y="5085184"/>
            <a:ext cx="1639772" cy="1496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32856"/>
            <a:ext cx="3666736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7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57D79D"/>
                </a:solidFill>
                <a:latin typeface="Century Gothic" pitchFamily="34" charset="0"/>
              </a:rPr>
              <a:t>Encuentra la palabra con la sílaba medial /LE/</a:t>
            </a:r>
            <a:endParaRPr lang="es-CL" sz="4000" b="1" dirty="0">
              <a:solidFill>
                <a:srgbClr val="57D79D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amiseta de fútbol de la Copa Mundial de Dinamarca de dibujos ...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 r="11610" b="10931"/>
          <a:stretch/>
        </p:blipFill>
        <p:spPr bwMode="auto">
          <a:xfrm>
            <a:off x="6660232" y="3068960"/>
            <a:ext cx="1944216" cy="190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stilo De Los Hombres Vaquero De Dibujos Animados Pantalones De ...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513" b="94702" l="31250" r="70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70" t="10864" r="28640" b="5548"/>
          <a:stretch/>
        </p:blipFill>
        <p:spPr bwMode="auto">
          <a:xfrm>
            <a:off x="755576" y="3068960"/>
            <a:ext cx="1728192" cy="19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stido Amarillo De La Llamarada Con Cuello Redondo Y Mangas Globo ...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000" b="82077" l="22385" r="76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90" t="15357" r="22188" b="17318"/>
          <a:stretch/>
        </p:blipFill>
        <p:spPr bwMode="auto">
          <a:xfrm>
            <a:off x="3639589" y="3068960"/>
            <a:ext cx="194052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6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28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32856"/>
            <a:ext cx="3666736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44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6161F5"/>
                </a:solidFill>
                <a:latin typeface="Century Gothic" pitchFamily="34" charset="0"/>
              </a:rPr>
              <a:t>Encuentra la palabra con la sílaba medial /MA/</a:t>
            </a:r>
            <a:endParaRPr lang="es-CL" sz="4000" b="1" dirty="0">
              <a:solidFill>
                <a:srgbClr val="6161F5"/>
              </a:solidFill>
              <a:latin typeface="Century Gothic" pitchFamily="34" charset="0"/>
            </a:endParaRPr>
          </a:p>
        </p:txBody>
      </p:sp>
      <p:pic>
        <p:nvPicPr>
          <p:cNvPr id="9" name="Shape 63">
            <a:hlinkClick r:id="rId2" action="ppaction://hlinksldjump"/>
          </p:cNvPr>
          <p:cNvPicPr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2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5536" y="3104963"/>
            <a:ext cx="2232248" cy="1861351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9 Imagen" descr="Coliflor de dibujos animados PNG cliparts descarga gratuita | PNGOcean">
            <a:hlinkClick r:id="rId2" action="ppaction://hlinksldjump"/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8" b="81290" l="32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3" b="19355"/>
          <a:stretch/>
        </p:blipFill>
        <p:spPr bwMode="auto">
          <a:xfrm>
            <a:off x="6399442" y="3104964"/>
            <a:ext cx="2457411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7" descr="Tomato PNG Clipart Pictu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2082693" cy="189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43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2240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32856"/>
            <a:ext cx="3666736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48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4ACA7B"/>
                </a:solidFill>
                <a:latin typeface="Century Gothic" pitchFamily="34" charset="0"/>
              </a:rPr>
              <a:t>Encuentra la palabra que comience con el sonido /a/</a:t>
            </a:r>
            <a:endParaRPr lang="es-CL" sz="4000" b="1" dirty="0">
              <a:solidFill>
                <a:srgbClr val="4ACA7B"/>
              </a:solidFill>
              <a:latin typeface="Century Gothic" pitchFamily="34" charset="0"/>
            </a:endParaRPr>
          </a:p>
        </p:txBody>
      </p:sp>
      <p:pic>
        <p:nvPicPr>
          <p:cNvPr id="12" name="11 Imagen" descr="Resultado de imagen para dibujo de arbol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470" y="3068960"/>
            <a:ext cx="2095994" cy="2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Resultado de imagen para dibujo de iman">
            <a:hlinkClick r:id="rId5" action="ppaction://hlinksldjump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22" y="3140968"/>
            <a:ext cx="221626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Resultado de imagen para dibujo de oreja">
            <a:hlinkClick r:id="rId5" action="ppaction://hlinksldjump"/>
          </p:cNvPr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765" l="19048" r="864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73" r="15651"/>
          <a:stretch/>
        </p:blipFill>
        <p:spPr bwMode="auto">
          <a:xfrm>
            <a:off x="3707904" y="3068960"/>
            <a:ext cx="1800200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560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2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2240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32856"/>
            <a:ext cx="3666736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2780928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2780928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2780928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4 Imagen" descr="Resultado de imagen para pala dibujo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2088232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Imagen relacionada">
            <a:hlinkClick r:id="rId4" action="ppaction://hlinksldjump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216024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Resultado de imagen para ladrillo animado png">
            <a:hlinkClick r:id="rId4" action="ppaction://hlinksldjump"/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77" y="2996952"/>
            <a:ext cx="2153779" cy="16441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395536" y="-47304"/>
            <a:ext cx="835292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0099CC"/>
                </a:solidFill>
                <a:latin typeface="Century Gothic" pitchFamily="34" charset="0"/>
              </a:rPr>
              <a:t>Encuentra la palabra que tenga 2 Sílabas</a:t>
            </a:r>
            <a:endParaRPr lang="es-CL" sz="4000" b="1" dirty="0">
              <a:solidFill>
                <a:srgbClr val="0099CC"/>
              </a:solidFill>
              <a:latin typeface="Century Gothic" pitchFamily="34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251520" y="5085184"/>
            <a:ext cx="576064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Elipse"/>
          <p:cNvSpPr/>
          <p:nvPr/>
        </p:nvSpPr>
        <p:spPr>
          <a:xfrm>
            <a:off x="971600" y="5085184"/>
            <a:ext cx="576064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Elipse"/>
          <p:cNvSpPr/>
          <p:nvPr/>
        </p:nvSpPr>
        <p:spPr>
          <a:xfrm>
            <a:off x="1763688" y="5085184"/>
            <a:ext cx="576064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Elipse"/>
          <p:cNvSpPr/>
          <p:nvPr/>
        </p:nvSpPr>
        <p:spPr>
          <a:xfrm>
            <a:off x="3767425" y="5085184"/>
            <a:ext cx="576064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Elipse"/>
          <p:cNvSpPr/>
          <p:nvPr/>
        </p:nvSpPr>
        <p:spPr>
          <a:xfrm>
            <a:off x="4572000" y="5085184"/>
            <a:ext cx="576064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Elipse"/>
          <p:cNvSpPr/>
          <p:nvPr/>
        </p:nvSpPr>
        <p:spPr>
          <a:xfrm>
            <a:off x="6522677" y="5085184"/>
            <a:ext cx="576064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Elipse"/>
          <p:cNvSpPr/>
          <p:nvPr/>
        </p:nvSpPr>
        <p:spPr>
          <a:xfrm>
            <a:off x="7340116" y="5085184"/>
            <a:ext cx="576064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Elipse"/>
          <p:cNvSpPr/>
          <p:nvPr/>
        </p:nvSpPr>
        <p:spPr>
          <a:xfrm>
            <a:off x="8126969" y="5063333"/>
            <a:ext cx="576064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39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FF972F"/>
                </a:solidFill>
                <a:latin typeface="Century Gothic" pitchFamily="34" charset="0"/>
              </a:rPr>
              <a:t>Encuentra la palabra que termine con el sonido /e/</a:t>
            </a:r>
            <a:endParaRPr lang="es-CL" sz="4000" b="1" dirty="0">
              <a:solidFill>
                <a:srgbClr val="FF972F"/>
              </a:solidFill>
              <a:latin typeface="Century Gothic" pitchFamily="34" charset="0"/>
            </a:endParaRPr>
          </a:p>
        </p:txBody>
      </p:sp>
      <p:pic>
        <p:nvPicPr>
          <p:cNvPr id="7" name="6 Imagen" descr=" ">
            <a:hlinkClick r:id="rId2" action="ppaction://hlinksldjump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32"/>
          <a:stretch/>
        </p:blipFill>
        <p:spPr bwMode="auto">
          <a:xfrm>
            <a:off x="3563888" y="3212976"/>
            <a:ext cx="2072638" cy="1724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 descr="Imagen relacionada">
            <a:hlinkClick r:id="rId4" action="ppaction://hlinksldjump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5" r="13147" b="5400"/>
          <a:stretch/>
        </p:blipFill>
        <p:spPr bwMode="auto">
          <a:xfrm>
            <a:off x="539552" y="3099644"/>
            <a:ext cx="1994711" cy="18383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 descr="Resultado de imagen para dibujo de iglu">
            <a:hlinkClick r:id="rId4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2304256" cy="1724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67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61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2240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32856"/>
            <a:ext cx="3666736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500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5320" y="308038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00B0F0"/>
                </a:solidFill>
                <a:latin typeface="Century Gothic" pitchFamily="34" charset="0"/>
              </a:rPr>
              <a:t>Encuentra la palabra que comience con el sonido /M/</a:t>
            </a:r>
            <a:endParaRPr lang="es-CL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11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163808"/>
            <a:ext cx="1941975" cy="175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54680"/>
            <a:ext cx="1872208" cy="176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12 Imagen">
            <a:hlinkClick r:id="rId4" action="ppaction://hlinksldjump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91"/>
          <a:stretch/>
        </p:blipFill>
        <p:spPr bwMode="auto">
          <a:xfrm>
            <a:off x="467544" y="3235816"/>
            <a:ext cx="2088232" cy="1633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06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3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2240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32856"/>
            <a:ext cx="3666736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40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7030A0"/>
                </a:solidFill>
                <a:latin typeface="Century Gothic" pitchFamily="34" charset="0"/>
              </a:rPr>
              <a:t>Encuentra la palabra que comience con el sonido /L/</a:t>
            </a:r>
            <a:endParaRPr lang="es-CL" sz="40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11" name="10 Imagen" descr=" ">
            <a:hlinkClick r:id="rId2" action="ppaction://hlinksldjump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"/>
          <a:stretch/>
        </p:blipFill>
        <p:spPr bwMode="auto">
          <a:xfrm>
            <a:off x="3707904" y="3140968"/>
            <a:ext cx="1932502" cy="179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11 Imagen" descr=" ">
            <a:hlinkClick r:id="rId4" action="ppaction://hlinksldjump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0"/>
          <a:stretch/>
        </p:blipFill>
        <p:spPr bwMode="auto">
          <a:xfrm>
            <a:off x="539552" y="3140968"/>
            <a:ext cx="2016224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12 Imagen" descr=" ">
            <a:hlinkClick r:id="rId4" action="ppaction://hlinksldjump"/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8"/>
          <a:stretch/>
        </p:blipFill>
        <p:spPr bwMode="auto">
          <a:xfrm>
            <a:off x="6804248" y="3140968"/>
            <a:ext cx="1537141" cy="1872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56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61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32240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132856"/>
            <a:ext cx="3666736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1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617366"/>
            <a:ext cx="7992888" cy="289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3200" dirty="0" smtClean="0">
                <a:latin typeface="Century Gothic" pitchFamily="34" charset="0"/>
              </a:rPr>
              <a:t>«El niño aprende más y mejor a través de la interacción con las personas con quienes tiene un lazo afectivo»</a:t>
            </a:r>
            <a:endParaRPr lang="es-CL" sz="3200" dirty="0">
              <a:latin typeface="Century Gothic" pitchFamily="34" charset="0"/>
            </a:endParaRPr>
          </a:p>
        </p:txBody>
      </p:sp>
      <p:pic>
        <p:nvPicPr>
          <p:cNvPr id="5" name="Imagen 1" descr="Descripción: http://www.laprovidenciarecoleta.cl/escuela/wp-content/uploads/2019/08/Presentaci%C3%B3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3" t="21449" r="6863" b="21449"/>
          <a:stretch>
            <a:fillRect/>
          </a:stretch>
        </p:blipFill>
        <p:spPr bwMode="auto">
          <a:xfrm>
            <a:off x="611560" y="30564"/>
            <a:ext cx="1284500" cy="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39552" y="83671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1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Fundación </a:t>
            </a:r>
            <a:r>
              <a:rPr lang="es-CL" sz="11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Educacional Escuela Providencia de Recoleta                                                                                                                 </a:t>
            </a:r>
            <a:r>
              <a:rPr lang="es-CL" sz="11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Fonoaudiología </a:t>
            </a:r>
            <a:r>
              <a:rPr lang="es-CL" sz="11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PIE</a:t>
            </a:r>
            <a:r>
              <a:rPr lang="es-CL" sz="20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s-CL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5267810"/>
            <a:ext cx="7740352" cy="15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6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1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132856"/>
            <a:ext cx="3343208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2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2780928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2780928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2780928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4ACA7B"/>
                </a:solidFill>
                <a:latin typeface="Century Gothic" pitchFamily="34" charset="0"/>
              </a:rPr>
              <a:t>Encuentra la palabra que tenga 1 Sílaba</a:t>
            </a:r>
            <a:endParaRPr lang="es-CL" sz="4000" b="1" dirty="0">
              <a:solidFill>
                <a:srgbClr val="4ACA7B"/>
              </a:solidFill>
              <a:latin typeface="Century Gothic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1043608" y="5085184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Elipse"/>
          <p:cNvSpPr/>
          <p:nvPr/>
        </p:nvSpPr>
        <p:spPr>
          <a:xfrm>
            <a:off x="4067944" y="5030245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Elipse"/>
          <p:cNvSpPr/>
          <p:nvPr/>
        </p:nvSpPr>
        <p:spPr>
          <a:xfrm>
            <a:off x="4657983" y="5030245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Elipse"/>
          <p:cNvSpPr/>
          <p:nvPr/>
        </p:nvSpPr>
        <p:spPr>
          <a:xfrm>
            <a:off x="5292080" y="5030245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Elipse"/>
          <p:cNvSpPr/>
          <p:nvPr/>
        </p:nvSpPr>
        <p:spPr>
          <a:xfrm>
            <a:off x="7020272" y="5030245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Elipse"/>
          <p:cNvSpPr/>
          <p:nvPr/>
        </p:nvSpPr>
        <p:spPr>
          <a:xfrm>
            <a:off x="7668344" y="5030722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Elipse"/>
          <p:cNvSpPr/>
          <p:nvPr/>
        </p:nvSpPr>
        <p:spPr>
          <a:xfrm>
            <a:off x="3491880" y="5030245"/>
            <a:ext cx="432048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8" name="Picture 2" descr="Resultado de imagen para PAN DE MARRAQUETA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2" t="13655" r="10507" b="17788"/>
          <a:stretch/>
        </p:blipFill>
        <p:spPr bwMode="auto">
          <a:xfrm>
            <a:off x="395536" y="2924944"/>
            <a:ext cx="21602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eso gouda Gratis Dibujos Animados Imágene｜Illustoon ES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0561" r="5689" b="11547"/>
          <a:stretch/>
        </p:blipFill>
        <p:spPr bwMode="auto">
          <a:xfrm>
            <a:off x="6728792" y="2866850"/>
            <a:ext cx="1947664" cy="17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rra De Chocolate, La Leche Con Chocolate, Chocolate Blanco ...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991" y="3153553"/>
            <a:ext cx="2248059" cy="119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8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7817" y="620688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388818" y="2335012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9632" y="188640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23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5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143160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805135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132856"/>
            <a:ext cx="3343208" cy="2148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76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112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Rectángulo"/>
          <p:cNvSpPr/>
          <p:nvPr/>
        </p:nvSpPr>
        <p:spPr>
          <a:xfrm>
            <a:off x="3267472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6291808" y="3068960"/>
            <a:ext cx="2672680" cy="1944216"/>
          </a:xfrm>
          <a:prstGeom prst="rect">
            <a:avLst/>
          </a:prstGeom>
          <a:ln w="38100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395536" y="-47304"/>
            <a:ext cx="8352928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L" sz="4000" b="1" dirty="0" smtClean="0">
                <a:solidFill>
                  <a:srgbClr val="7030A0"/>
                </a:solidFill>
                <a:latin typeface="Century Gothic" pitchFamily="34" charset="0"/>
              </a:rPr>
              <a:t>Encuentra la palabra que comience con la sílaba /PI/</a:t>
            </a:r>
            <a:endParaRPr lang="es-CL" sz="4000" b="1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pic>
        <p:nvPicPr>
          <p:cNvPr id="16" name="15 Imagen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52758"/>
            <a:ext cx="1512168" cy="1960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3 Imagen" descr="Kiwi PNG Clipart">
            <a:hlinkClick r:id="rId5" action="ppaction://hlinksldjump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1974642" cy="1805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5">
            <a:hlinkClick r:id="rId5" action="ppaction://hlinksldjump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2088232" cy="173357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56686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309</Words>
  <Application>Microsoft Office PowerPoint</Application>
  <PresentationFormat>Presentación en pantalla (4:3)</PresentationFormat>
  <Paragraphs>58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vaio</dc:creator>
  <cp:lastModifiedBy>pc vaio</cp:lastModifiedBy>
  <cp:revision>16</cp:revision>
  <dcterms:created xsi:type="dcterms:W3CDTF">2020-04-24T23:33:44Z</dcterms:created>
  <dcterms:modified xsi:type="dcterms:W3CDTF">2020-04-25T02:21:41Z</dcterms:modified>
</cp:coreProperties>
</file>