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64" r:id="rId6"/>
    <p:sldId id="263" r:id="rId7"/>
    <p:sldId id="262" r:id="rId8"/>
    <p:sldId id="261" r:id="rId9"/>
    <p:sldId id="266" r:id="rId10"/>
    <p:sldId id="260" r:id="rId11"/>
    <p:sldId id="259" r:id="rId12"/>
    <p:sldId id="271" r:id="rId13"/>
    <p:sldId id="273" r:id="rId14"/>
    <p:sldId id="267" r:id="rId15"/>
    <p:sldId id="274" r:id="rId16"/>
    <p:sldId id="275" r:id="rId17"/>
    <p:sldId id="277" r:id="rId18"/>
    <p:sldId id="278" r:id="rId19"/>
    <p:sldId id="279" r:id="rId20"/>
    <p:sldId id="276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926-67AC-458A-99FB-02547EEBE3FD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E1DC-FD6B-470E-BABA-3E2FA1562C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226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926-67AC-458A-99FB-02547EEBE3FD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E1DC-FD6B-470E-BABA-3E2FA1562C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954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926-67AC-458A-99FB-02547EEBE3FD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E1DC-FD6B-470E-BABA-3E2FA1562C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628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926-67AC-458A-99FB-02547EEBE3FD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E1DC-FD6B-470E-BABA-3E2FA1562C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09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926-67AC-458A-99FB-02547EEBE3FD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E1DC-FD6B-470E-BABA-3E2FA1562C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414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926-67AC-458A-99FB-02547EEBE3FD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E1DC-FD6B-470E-BABA-3E2FA1562C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42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926-67AC-458A-99FB-02547EEBE3FD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E1DC-FD6B-470E-BABA-3E2FA1562C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62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926-67AC-458A-99FB-02547EEBE3FD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E1DC-FD6B-470E-BABA-3E2FA1562C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63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926-67AC-458A-99FB-02547EEBE3FD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E1DC-FD6B-470E-BABA-3E2FA1562C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589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926-67AC-458A-99FB-02547EEBE3FD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E1DC-FD6B-470E-BABA-3E2FA1562C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085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1926-67AC-458A-99FB-02547EEBE3FD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E1DC-FD6B-470E-BABA-3E2FA1562C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030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11926-67AC-458A-99FB-02547EEBE3FD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E1DC-FD6B-470E-BABA-3E2FA1562C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664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399"/>
            <a:ext cx="586814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171400"/>
            <a:ext cx="3419872" cy="110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68969" y="1196752"/>
            <a:ext cx="78794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9600" b="1" dirty="0" smtClean="0">
                <a:solidFill>
                  <a:srgbClr val="33CCFF"/>
                </a:solidFill>
                <a:latin typeface="Tempus Sans ITC" pitchFamily="82" charset="0"/>
              </a:rPr>
              <a:t>Ju</a:t>
            </a:r>
            <a:r>
              <a:rPr lang="es-CL" sz="9600" b="1" dirty="0" smtClean="0">
                <a:solidFill>
                  <a:srgbClr val="FF7C80"/>
                </a:solidFill>
                <a:latin typeface="Tempus Sans ITC" pitchFamily="82" charset="0"/>
              </a:rPr>
              <a:t>gue</a:t>
            </a:r>
            <a:r>
              <a:rPr lang="es-CL" sz="9600" b="1" dirty="0" smtClean="0">
                <a:solidFill>
                  <a:srgbClr val="00F692"/>
                </a:solidFill>
                <a:latin typeface="Tempus Sans ITC" pitchFamily="82" charset="0"/>
              </a:rPr>
              <a:t>mos</a:t>
            </a:r>
            <a:r>
              <a:rPr lang="es-CL" sz="9600" b="1" dirty="0" smtClean="0">
                <a:solidFill>
                  <a:srgbClr val="33CCFF"/>
                </a:solidFill>
                <a:latin typeface="Tempus Sans ITC" pitchFamily="82" charset="0"/>
              </a:rPr>
              <a:t> con </a:t>
            </a:r>
            <a:r>
              <a:rPr lang="es-CL" sz="9600" b="1" dirty="0" smtClean="0">
                <a:solidFill>
                  <a:srgbClr val="FF0000"/>
                </a:solidFill>
                <a:latin typeface="Tempus Sans ITC" pitchFamily="82" charset="0"/>
              </a:rPr>
              <a:t>las</a:t>
            </a:r>
            <a:r>
              <a:rPr lang="es-CL" sz="9600" b="1" dirty="0" smtClean="0">
                <a:solidFill>
                  <a:srgbClr val="66FF99"/>
                </a:solidFill>
                <a:latin typeface="Tempus Sans ITC" pitchFamily="82" charset="0"/>
              </a:rPr>
              <a:t> </a:t>
            </a:r>
            <a:r>
              <a:rPr lang="es-CL" sz="9600" b="1" dirty="0" smtClean="0">
                <a:solidFill>
                  <a:srgbClr val="D60093"/>
                </a:solidFill>
                <a:latin typeface="Tempus Sans ITC" pitchFamily="82" charset="0"/>
              </a:rPr>
              <a:t>Si</a:t>
            </a:r>
            <a:r>
              <a:rPr lang="es-CL" sz="9600" b="1" dirty="0" smtClean="0">
                <a:solidFill>
                  <a:srgbClr val="FFCC66"/>
                </a:solidFill>
                <a:latin typeface="Tempus Sans ITC" pitchFamily="82" charset="0"/>
              </a:rPr>
              <a:t>la</a:t>
            </a:r>
            <a:r>
              <a:rPr lang="es-CL" sz="9600" b="1" dirty="0" smtClean="0">
                <a:solidFill>
                  <a:schemeClr val="accent6"/>
                </a:solidFill>
                <a:latin typeface="Tempus Sans ITC" pitchFamily="82" charset="0"/>
              </a:rPr>
              <a:t>bas</a:t>
            </a:r>
            <a:endParaRPr lang="es-CL" sz="9600" dirty="0">
              <a:solidFill>
                <a:schemeClr val="accent6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83356" y="4797152"/>
            <a:ext cx="3765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 smtClean="0">
                <a:solidFill>
                  <a:srgbClr val="00CC99"/>
                </a:solidFill>
                <a:latin typeface="Tempus Sans ITC" pitchFamily="82" charset="0"/>
              </a:rPr>
              <a:t>1° y 2° Básico</a:t>
            </a:r>
            <a:endParaRPr lang="es-CL" sz="4800" b="1" dirty="0">
              <a:solidFill>
                <a:srgbClr val="00CC99"/>
              </a:solidFill>
              <a:latin typeface="Tempus Sans ITC" pitchFamily="8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496" y="638132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err="1" smtClean="0">
                <a:latin typeface="Comic Sans MS" pitchFamily="66" charset="0"/>
              </a:rPr>
              <a:t>Flga</a:t>
            </a:r>
            <a:r>
              <a:rPr lang="es-CL" sz="2000" dirty="0" smtClean="0">
                <a:latin typeface="Comic Sans MS" pitchFamily="66" charset="0"/>
              </a:rPr>
              <a:t> Nicole Parra Mora</a:t>
            </a:r>
            <a:endParaRPr lang="es-CL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4 Imagen" descr="Ð¯Ð½Ð´ÐµÐºÑ.Ð¤Ð¾ÑÐºÐ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3168352" cy="33843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739337"/>
              </p:ext>
            </p:extLst>
          </p:nvPr>
        </p:nvGraphicFramePr>
        <p:xfrm>
          <a:off x="1619673" y="4005064"/>
          <a:ext cx="4896543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00200"/>
                <a:gridCol w="1464162"/>
                <a:gridCol w="1632181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MAN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ZA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NA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1043608" y="5013176"/>
            <a:ext cx="1861268" cy="1694275"/>
          </a:xfrm>
          <a:prstGeom prst="ellipse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3096768" y="5013176"/>
            <a:ext cx="1924315" cy="17513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364088" y="5013176"/>
            <a:ext cx="1872208" cy="1679336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4" name="13 Conector recto"/>
          <p:cNvCxnSpPr/>
          <p:nvPr/>
        </p:nvCxnSpPr>
        <p:spPr>
          <a:xfrm>
            <a:off x="3419872" y="960629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644008" y="476672"/>
            <a:ext cx="0" cy="333246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Picture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11" y="5213727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7" name="Picture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54" y="5213727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8" name="Picture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21" y="5202639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23" y="1628800"/>
            <a:ext cx="171771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81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14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7"/>
          <a:stretch/>
        </p:blipFill>
        <p:spPr bwMode="auto">
          <a:xfrm>
            <a:off x="2466732" y="620688"/>
            <a:ext cx="2626360" cy="28284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697196"/>
              </p:ext>
            </p:extLst>
          </p:nvPr>
        </p:nvGraphicFramePr>
        <p:xfrm>
          <a:off x="2051719" y="3789040"/>
          <a:ext cx="3528393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6131"/>
                <a:gridCol w="1176131"/>
                <a:gridCol w="1176131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CA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BE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ZA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971600" y="5013176"/>
            <a:ext cx="1861268" cy="1694275"/>
          </a:xfrm>
          <a:prstGeom prst="ellipse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3024760" y="5013176"/>
            <a:ext cx="1924315" cy="17513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292080" y="5013176"/>
            <a:ext cx="1872208" cy="1679336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4" name="13 Conector recto"/>
          <p:cNvCxnSpPr/>
          <p:nvPr/>
        </p:nvCxnSpPr>
        <p:spPr>
          <a:xfrm>
            <a:off x="3419872" y="528581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3995936" y="528581"/>
            <a:ext cx="0" cy="31248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Picture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13727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7" name="Picture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46" y="5185192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8" name="Picture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13" y="5177723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23" y="1628800"/>
            <a:ext cx="171771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045625"/>
              </p:ext>
            </p:extLst>
          </p:nvPr>
        </p:nvGraphicFramePr>
        <p:xfrm>
          <a:off x="1979712" y="3645024"/>
          <a:ext cx="3820995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73665"/>
                <a:gridCol w="1273665"/>
                <a:gridCol w="1273665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CE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PI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LLO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971600" y="5013176"/>
            <a:ext cx="1861268" cy="1694275"/>
          </a:xfrm>
          <a:prstGeom prst="ellipse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3024760" y="5013176"/>
            <a:ext cx="1924315" cy="17513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292080" y="5013176"/>
            <a:ext cx="1872208" cy="1679336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6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13727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7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46" y="5185192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8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13" y="5177723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23" y="1628800"/>
            <a:ext cx="171771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15 Imagen" descr="Imagen relacionad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12824"/>
            <a:ext cx="3873852" cy="2400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16 Conector recto"/>
          <p:cNvCxnSpPr/>
          <p:nvPr/>
        </p:nvCxnSpPr>
        <p:spPr>
          <a:xfrm>
            <a:off x="3131840" y="476672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499992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7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039620"/>
              </p:ext>
            </p:extLst>
          </p:nvPr>
        </p:nvGraphicFramePr>
        <p:xfrm>
          <a:off x="827584" y="3717032"/>
          <a:ext cx="5616624" cy="10081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14530"/>
                <a:gridCol w="1254778"/>
                <a:gridCol w="1374280"/>
                <a:gridCol w="167303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SA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CA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PUN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TAS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251521" y="5157192"/>
            <a:ext cx="1512167" cy="1484978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8" name="17 Conector recto"/>
          <p:cNvCxnSpPr/>
          <p:nvPr/>
        </p:nvCxnSpPr>
        <p:spPr>
          <a:xfrm>
            <a:off x="4499992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26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0" name="19 Elipse"/>
          <p:cNvSpPr/>
          <p:nvPr/>
        </p:nvSpPr>
        <p:spPr>
          <a:xfrm>
            <a:off x="1979712" y="5157192"/>
            <a:ext cx="1512167" cy="148497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B0F0"/>
              </a:solidFill>
            </a:endParaRPr>
          </a:p>
        </p:txBody>
      </p:sp>
      <p:pic>
        <p:nvPicPr>
          <p:cNvPr id="21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17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2" name="21 Elipse"/>
          <p:cNvSpPr/>
          <p:nvPr/>
        </p:nvSpPr>
        <p:spPr>
          <a:xfrm>
            <a:off x="3779912" y="5157192"/>
            <a:ext cx="1512167" cy="148497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17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4" name="23 Elipse"/>
          <p:cNvSpPr/>
          <p:nvPr/>
        </p:nvSpPr>
        <p:spPr>
          <a:xfrm>
            <a:off x="5580113" y="5157192"/>
            <a:ext cx="1512167" cy="14849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18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28800"/>
            <a:ext cx="154662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Resultado de imagen para SACAPUNTAS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1" b="9939"/>
          <a:stretch/>
        </p:blipFill>
        <p:spPr bwMode="auto">
          <a:xfrm>
            <a:off x="1556163" y="980728"/>
            <a:ext cx="4167965" cy="231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27 Conector recto"/>
          <p:cNvCxnSpPr/>
          <p:nvPr/>
        </p:nvCxnSpPr>
        <p:spPr>
          <a:xfrm>
            <a:off x="2483768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3563888" y="548680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4716016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8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567335"/>
              </p:ext>
            </p:extLst>
          </p:nvPr>
        </p:nvGraphicFramePr>
        <p:xfrm>
          <a:off x="827584" y="3861048"/>
          <a:ext cx="5616624" cy="10081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14530"/>
                <a:gridCol w="1254778"/>
                <a:gridCol w="1374280"/>
                <a:gridCol w="167303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CHI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RI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MO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YA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251521" y="5157192"/>
            <a:ext cx="1512167" cy="1484978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9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26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0" name="19 Elipse"/>
          <p:cNvSpPr/>
          <p:nvPr/>
        </p:nvSpPr>
        <p:spPr>
          <a:xfrm>
            <a:off x="1979712" y="5157192"/>
            <a:ext cx="1512167" cy="148497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B0F0"/>
              </a:solidFill>
            </a:endParaRPr>
          </a:p>
        </p:txBody>
      </p:sp>
      <p:pic>
        <p:nvPicPr>
          <p:cNvPr id="21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17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2" name="21 Elipse"/>
          <p:cNvSpPr/>
          <p:nvPr/>
        </p:nvSpPr>
        <p:spPr>
          <a:xfrm>
            <a:off x="3779912" y="5157192"/>
            <a:ext cx="1512167" cy="148497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17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4" name="23 Elipse"/>
          <p:cNvSpPr/>
          <p:nvPr/>
        </p:nvSpPr>
        <p:spPr>
          <a:xfrm>
            <a:off x="5580113" y="5157192"/>
            <a:ext cx="1512167" cy="14849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18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28800"/>
            <a:ext cx="154662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26 Imagen" descr="Imagen relacionad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89808"/>
            <a:ext cx="3672407" cy="3155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27 Conector recto"/>
          <p:cNvCxnSpPr/>
          <p:nvPr/>
        </p:nvCxnSpPr>
        <p:spPr>
          <a:xfrm>
            <a:off x="2555776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3419872" y="7730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4355976" y="476672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87826"/>
              </p:ext>
            </p:extLst>
          </p:nvPr>
        </p:nvGraphicFramePr>
        <p:xfrm>
          <a:off x="827584" y="3717032"/>
          <a:ext cx="5616624" cy="10081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14530"/>
                <a:gridCol w="1254778"/>
                <a:gridCol w="1374280"/>
                <a:gridCol w="167303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BI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CI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CLE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TA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251521" y="5157192"/>
            <a:ext cx="1512167" cy="1484978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9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26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0" name="19 Elipse"/>
          <p:cNvSpPr/>
          <p:nvPr/>
        </p:nvSpPr>
        <p:spPr>
          <a:xfrm>
            <a:off x="1979712" y="5157192"/>
            <a:ext cx="1512167" cy="148497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B0F0"/>
              </a:solidFill>
            </a:endParaRPr>
          </a:p>
        </p:txBody>
      </p:sp>
      <p:pic>
        <p:nvPicPr>
          <p:cNvPr id="21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17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2" name="21 Elipse"/>
          <p:cNvSpPr/>
          <p:nvPr/>
        </p:nvSpPr>
        <p:spPr>
          <a:xfrm>
            <a:off x="3779912" y="5157192"/>
            <a:ext cx="1512167" cy="148497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17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4" name="23 Elipse"/>
          <p:cNvSpPr/>
          <p:nvPr/>
        </p:nvSpPr>
        <p:spPr>
          <a:xfrm>
            <a:off x="5580113" y="5157192"/>
            <a:ext cx="1512167" cy="14849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18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28800"/>
            <a:ext cx="154662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29 Conector recto"/>
          <p:cNvCxnSpPr/>
          <p:nvPr/>
        </p:nvCxnSpPr>
        <p:spPr>
          <a:xfrm>
            <a:off x="4716016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1" name="Picture 9" descr="Resultado de imagen para bicicleta de dibuj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4116411" cy="26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31 Conector recto"/>
          <p:cNvCxnSpPr/>
          <p:nvPr/>
        </p:nvCxnSpPr>
        <p:spPr>
          <a:xfrm>
            <a:off x="2267744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3275856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4572000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3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187621"/>
              </p:ext>
            </p:extLst>
          </p:nvPr>
        </p:nvGraphicFramePr>
        <p:xfrm>
          <a:off x="1043608" y="3717032"/>
          <a:ext cx="5976664" cy="10081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36103"/>
                <a:gridCol w="1170427"/>
                <a:gridCol w="1126748"/>
                <a:gridCol w="1591257"/>
                <a:gridCol w="1152129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RI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NO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CE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RON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TE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251521" y="5157192"/>
            <a:ext cx="1512167" cy="1484978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9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26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0" name="19 Elipse"/>
          <p:cNvSpPr/>
          <p:nvPr/>
        </p:nvSpPr>
        <p:spPr>
          <a:xfrm>
            <a:off x="1979712" y="5157192"/>
            <a:ext cx="1512167" cy="148497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B0F0"/>
              </a:solidFill>
            </a:endParaRPr>
          </a:p>
        </p:txBody>
      </p:sp>
      <p:pic>
        <p:nvPicPr>
          <p:cNvPr id="21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17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2" name="21 Elipse"/>
          <p:cNvSpPr/>
          <p:nvPr/>
        </p:nvSpPr>
        <p:spPr>
          <a:xfrm>
            <a:off x="3779912" y="5157192"/>
            <a:ext cx="1512167" cy="148497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17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4" name="23 Elipse"/>
          <p:cNvSpPr/>
          <p:nvPr/>
        </p:nvSpPr>
        <p:spPr>
          <a:xfrm>
            <a:off x="5580113" y="5157192"/>
            <a:ext cx="1512167" cy="14849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18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30" name="29 Conector recto"/>
          <p:cNvCxnSpPr/>
          <p:nvPr/>
        </p:nvCxnSpPr>
        <p:spPr>
          <a:xfrm>
            <a:off x="4716016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26 Elipse"/>
          <p:cNvSpPr/>
          <p:nvPr/>
        </p:nvSpPr>
        <p:spPr>
          <a:xfrm>
            <a:off x="7380313" y="5157192"/>
            <a:ext cx="1512167" cy="148497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8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18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26" name="Picture 2" descr=" 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2"/>
          <a:stretch/>
        </p:blipFill>
        <p:spPr bwMode="auto">
          <a:xfrm>
            <a:off x="1691680" y="620688"/>
            <a:ext cx="4272682" cy="297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28 Conector recto"/>
          <p:cNvCxnSpPr/>
          <p:nvPr/>
        </p:nvCxnSpPr>
        <p:spPr>
          <a:xfrm>
            <a:off x="4283968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3131840" y="528581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2372346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5148064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12776"/>
            <a:ext cx="150984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3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  <p:bldP spid="24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76884"/>
              </p:ext>
            </p:extLst>
          </p:nvPr>
        </p:nvGraphicFramePr>
        <p:xfrm>
          <a:off x="1043608" y="3717032"/>
          <a:ext cx="6048672" cy="10081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36103"/>
                <a:gridCol w="1170427"/>
                <a:gridCol w="1421862"/>
                <a:gridCol w="1008112"/>
                <a:gridCol w="1512168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U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NI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VER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SI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DAD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251521" y="5157192"/>
            <a:ext cx="1512167" cy="1484978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9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26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0" name="19 Elipse"/>
          <p:cNvSpPr/>
          <p:nvPr/>
        </p:nvSpPr>
        <p:spPr>
          <a:xfrm>
            <a:off x="1979712" y="5157192"/>
            <a:ext cx="1512167" cy="148497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B0F0"/>
              </a:solidFill>
            </a:endParaRPr>
          </a:p>
        </p:txBody>
      </p:sp>
      <p:pic>
        <p:nvPicPr>
          <p:cNvPr id="21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17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2" name="21 Elipse"/>
          <p:cNvSpPr/>
          <p:nvPr/>
        </p:nvSpPr>
        <p:spPr>
          <a:xfrm>
            <a:off x="3779912" y="5157192"/>
            <a:ext cx="1512167" cy="148497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17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4" name="23 Elipse"/>
          <p:cNvSpPr/>
          <p:nvPr/>
        </p:nvSpPr>
        <p:spPr>
          <a:xfrm>
            <a:off x="5580113" y="5157192"/>
            <a:ext cx="1512167" cy="14849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18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30" name="29 Conector recto"/>
          <p:cNvCxnSpPr/>
          <p:nvPr/>
        </p:nvCxnSpPr>
        <p:spPr>
          <a:xfrm>
            <a:off x="4716016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26 Elipse"/>
          <p:cNvSpPr/>
          <p:nvPr/>
        </p:nvSpPr>
        <p:spPr>
          <a:xfrm>
            <a:off x="7380313" y="5157192"/>
            <a:ext cx="1512167" cy="148497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8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18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074" name="Picture 2" descr="Guia de ingreso a la universidad - Para perder tu tiemp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82" y="620687"/>
            <a:ext cx="4685506" cy="297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616" y="1700808"/>
            <a:ext cx="1464384" cy="181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17 Conector recto"/>
          <p:cNvCxnSpPr/>
          <p:nvPr/>
        </p:nvCxnSpPr>
        <p:spPr>
          <a:xfrm>
            <a:off x="2555776" y="600589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3203848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4067944" y="692696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5004048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7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  <p:bldP spid="24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73736"/>
              </p:ext>
            </p:extLst>
          </p:nvPr>
        </p:nvGraphicFramePr>
        <p:xfrm>
          <a:off x="755576" y="3717032"/>
          <a:ext cx="6336704" cy="10081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96144"/>
                <a:gridCol w="1152128"/>
                <a:gridCol w="1309541"/>
                <a:gridCol w="1282747"/>
                <a:gridCol w="1296144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PER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FO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RA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DO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RA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251521" y="5157192"/>
            <a:ext cx="1512167" cy="1484978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9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26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0" name="19 Elipse"/>
          <p:cNvSpPr/>
          <p:nvPr/>
        </p:nvSpPr>
        <p:spPr>
          <a:xfrm>
            <a:off x="1979712" y="5157192"/>
            <a:ext cx="1512167" cy="148497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B0F0"/>
              </a:solidFill>
            </a:endParaRPr>
          </a:p>
        </p:txBody>
      </p:sp>
      <p:pic>
        <p:nvPicPr>
          <p:cNvPr id="21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17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2" name="21 Elipse"/>
          <p:cNvSpPr/>
          <p:nvPr/>
        </p:nvSpPr>
        <p:spPr>
          <a:xfrm>
            <a:off x="3779912" y="5157192"/>
            <a:ext cx="1512167" cy="148497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17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4" name="23 Elipse"/>
          <p:cNvSpPr/>
          <p:nvPr/>
        </p:nvSpPr>
        <p:spPr>
          <a:xfrm>
            <a:off x="5580113" y="5157192"/>
            <a:ext cx="1512167" cy="14849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5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18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30" name="29 Conector recto"/>
          <p:cNvCxnSpPr/>
          <p:nvPr/>
        </p:nvCxnSpPr>
        <p:spPr>
          <a:xfrm>
            <a:off x="4716016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26 Elipse"/>
          <p:cNvSpPr/>
          <p:nvPr/>
        </p:nvSpPr>
        <p:spPr>
          <a:xfrm>
            <a:off x="7380313" y="5157192"/>
            <a:ext cx="1512167" cy="148497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8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18" y="518798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050" name="Picture 2" descr="PERFORADORA 2 HUECOS PEQUEÑA METÁLICA OFFI ESCO - INGENIO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9" t="26583" r="14479" b="29697"/>
          <a:stretch/>
        </p:blipFill>
        <p:spPr bwMode="auto">
          <a:xfrm>
            <a:off x="1763688" y="693676"/>
            <a:ext cx="4244288" cy="282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00808"/>
            <a:ext cx="133563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17 Conector recto"/>
          <p:cNvCxnSpPr/>
          <p:nvPr/>
        </p:nvCxnSpPr>
        <p:spPr>
          <a:xfrm>
            <a:off x="2411760" y="548680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2411760" y="600589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3203848" y="548680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3995936" y="620688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4932040" y="692696"/>
            <a:ext cx="0" cy="2972427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8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  <p:bldP spid="2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116632"/>
            <a:ext cx="7879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9600" b="1" dirty="0" smtClean="0">
                <a:solidFill>
                  <a:srgbClr val="33CCFF"/>
                </a:solidFill>
                <a:latin typeface="Tempus Sans ITC" pitchFamily="82" charset="0"/>
              </a:rPr>
              <a:t>MUY </a:t>
            </a:r>
            <a:r>
              <a:rPr lang="es-CL" sz="9600" b="1" dirty="0" smtClean="0">
                <a:solidFill>
                  <a:srgbClr val="FF7C80"/>
                </a:solidFill>
                <a:latin typeface="Tempus Sans ITC" pitchFamily="82" charset="0"/>
              </a:rPr>
              <a:t>BIEN</a:t>
            </a:r>
            <a:r>
              <a:rPr lang="es-CL" sz="9600" b="1" dirty="0" smtClean="0">
                <a:solidFill>
                  <a:srgbClr val="00F692"/>
                </a:solidFill>
                <a:latin typeface="Tempus Sans ITC" pitchFamily="82" charset="0"/>
              </a:rPr>
              <a:t>!!!</a:t>
            </a:r>
            <a:endParaRPr lang="es-CL" sz="9600" dirty="0">
              <a:solidFill>
                <a:srgbClr val="00F692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93" y="1916832"/>
            <a:ext cx="5084043" cy="37444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496" y="638132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err="1" smtClean="0">
                <a:latin typeface="Comic Sans MS" pitchFamily="66" charset="0"/>
              </a:rPr>
              <a:t>Flga</a:t>
            </a:r>
            <a:r>
              <a:rPr lang="es-CL" sz="2000" dirty="0" smtClean="0">
                <a:latin typeface="Comic Sans MS" pitchFamily="66" charset="0"/>
              </a:rPr>
              <a:t> Nicole Parra Mora</a:t>
            </a:r>
            <a:endParaRPr lang="es-CL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48219" y="-27384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800" b="1" dirty="0" smtClean="0">
                <a:solidFill>
                  <a:srgbClr val="00B0F0"/>
                </a:solidFill>
                <a:latin typeface="Tempus Sans ITC" pitchFamily="82" charset="0"/>
              </a:rPr>
              <a:t>Segmentación y conteo Silábico</a:t>
            </a:r>
            <a:endParaRPr lang="es-CL" sz="4800" b="1" dirty="0">
              <a:solidFill>
                <a:srgbClr val="00B0F0"/>
              </a:solidFill>
              <a:latin typeface="Tempus Sans IT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2320" y="1884888"/>
            <a:ext cx="8621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CL" sz="2000" b="1" u="sng" dirty="0" smtClean="0"/>
              <a:t>Explicación:</a:t>
            </a:r>
          </a:p>
          <a:p>
            <a:pPr algn="just">
              <a:lnSpc>
                <a:spcPct val="200000"/>
              </a:lnSpc>
            </a:pPr>
            <a:r>
              <a:rPr lang="es-CL" sz="2200" dirty="0" smtClean="0">
                <a:latin typeface="Century Gothic" pitchFamily="34" charset="0"/>
              </a:rPr>
              <a:t>Para comenzar, vamos a jugar con las sílabas…</a:t>
            </a:r>
          </a:p>
          <a:p>
            <a:pPr algn="just">
              <a:lnSpc>
                <a:spcPct val="200000"/>
              </a:lnSpc>
            </a:pPr>
            <a:r>
              <a:rPr lang="es-CL" sz="2200" dirty="0" smtClean="0">
                <a:latin typeface="Century Gothic" pitchFamily="34" charset="0"/>
              </a:rPr>
              <a:t>Pero ¿Qué son las sílabas? </a:t>
            </a:r>
            <a:r>
              <a:rPr lang="es-CL" sz="2200" b="1" dirty="0" smtClean="0">
                <a:latin typeface="Century Gothic" pitchFamily="34" charset="0"/>
              </a:rPr>
              <a:t>Las sílabas son las partes de una palabra</a:t>
            </a:r>
            <a:r>
              <a:rPr lang="es-CL" sz="2200" dirty="0" smtClean="0">
                <a:latin typeface="Century Gothic" pitchFamily="34" charset="0"/>
              </a:rPr>
              <a:t>. Hay palabras que son más largas y otras que son más cortas.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746">
            <a:off x="7155486" y="1439814"/>
            <a:ext cx="1343817" cy="134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617366"/>
            <a:ext cx="7992888" cy="289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L" sz="3200" dirty="0" smtClean="0">
                <a:latin typeface="Century Gothic" pitchFamily="34" charset="0"/>
              </a:rPr>
              <a:t>«El niño aprende más y mejor a través de la interacción con las personas con quienes tiene un lazo afectivo»</a:t>
            </a:r>
            <a:endParaRPr lang="es-CL" sz="3200" dirty="0"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5267810"/>
            <a:ext cx="7740352" cy="15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1" descr="Descripción: http://www.laprovidenciarecoleta.cl/escuela/wp-content/uploads/2019/08/Presentaci%C3%B3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3" t="21449" r="6863" b="21449"/>
          <a:stretch>
            <a:fillRect/>
          </a:stretch>
        </p:blipFill>
        <p:spPr bwMode="auto">
          <a:xfrm>
            <a:off x="395536" y="30564"/>
            <a:ext cx="1284500" cy="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83671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100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Fundación Educacional Escuela Providencia de Recoleta                                                                                                                             Fonoaudiología PIE</a:t>
            </a:r>
            <a:r>
              <a:rPr lang="es-CL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es-CL" sz="6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48219" y="-27384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800" b="1" dirty="0" smtClean="0">
                <a:solidFill>
                  <a:srgbClr val="00B0F0"/>
                </a:solidFill>
                <a:latin typeface="Tempus Sans ITC" pitchFamily="82" charset="0"/>
              </a:rPr>
              <a:t>Segmentación y conteo Silábico</a:t>
            </a:r>
            <a:endParaRPr lang="es-CL" sz="4800" b="1" dirty="0">
              <a:solidFill>
                <a:srgbClr val="00B0F0"/>
              </a:solidFill>
              <a:latin typeface="Tempus Sans IT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1340768"/>
            <a:ext cx="872444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000" b="1" u="sng" dirty="0" smtClean="0"/>
              <a:t>Explicación apoderados:</a:t>
            </a:r>
          </a:p>
          <a:p>
            <a:pPr algn="just">
              <a:lnSpc>
                <a:spcPct val="150000"/>
              </a:lnSpc>
            </a:pPr>
            <a:r>
              <a:rPr lang="es-CL" sz="2200" dirty="0" smtClean="0">
                <a:latin typeface="Century Gothic" pitchFamily="34" charset="0"/>
              </a:rPr>
              <a:t>Enseñaremos a contar las sílabas utilizando las manos.</a:t>
            </a:r>
          </a:p>
          <a:p>
            <a:pPr algn="just">
              <a:lnSpc>
                <a:spcPct val="150000"/>
              </a:lnSpc>
            </a:pPr>
            <a:r>
              <a:rPr lang="es-CL" sz="2200" dirty="0" smtClean="0">
                <a:latin typeface="Century Gothic" pitchFamily="34" charset="0"/>
              </a:rPr>
              <a:t>Los aplausos sirven para repasar la segmentación, pero para el </a:t>
            </a:r>
            <a:r>
              <a:rPr lang="es-CL" sz="2200" b="1" dirty="0" smtClean="0">
                <a:latin typeface="Century Gothic" pitchFamily="34" charset="0"/>
              </a:rPr>
              <a:t>conteo </a:t>
            </a:r>
            <a:r>
              <a:rPr lang="es-CL" sz="2200" dirty="0" smtClean="0">
                <a:latin typeface="Century Gothic" pitchFamily="34" charset="0"/>
              </a:rPr>
              <a:t>ocuparemos los </a:t>
            </a:r>
            <a:r>
              <a:rPr lang="es-CL" sz="2200" b="1" dirty="0" smtClean="0">
                <a:latin typeface="Century Gothic" pitchFamily="34" charset="0"/>
              </a:rPr>
              <a:t>deditos</a:t>
            </a:r>
            <a:r>
              <a:rPr lang="es-CL" sz="2200" dirty="0" smtClean="0">
                <a:latin typeface="Century Gothic" pitchFamily="34" charset="0"/>
              </a:rPr>
              <a:t>, indicaciones:</a:t>
            </a:r>
          </a:p>
          <a:p>
            <a:pPr algn="just">
              <a:lnSpc>
                <a:spcPct val="150000"/>
              </a:lnSpc>
            </a:pPr>
            <a:endParaRPr lang="es-CL" sz="2200" dirty="0" smtClean="0">
              <a:latin typeface="Century Gothic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s-CL" sz="2200" dirty="0" smtClean="0">
                <a:latin typeface="Century Gothic" pitchFamily="34" charset="0"/>
              </a:rPr>
              <a:t>Manito derecha empuñada.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s-CL" sz="2200" dirty="0" smtClean="0">
                <a:latin typeface="Century Gothic" pitchFamily="34" charset="0"/>
              </a:rPr>
              <a:t>Decimos la palabra sílaba por sílaba mientras vamos subiendo los dedos de uno en uno (desde el meñique hacia el pulgar).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s-CL" sz="2200" dirty="0" smtClean="0">
                <a:latin typeface="Century Gothic" pitchFamily="34" charset="0"/>
              </a:rPr>
              <a:t>Mirar cuántos dedos se levantaron y contamos.</a:t>
            </a:r>
          </a:p>
        </p:txBody>
      </p:sp>
    </p:spTree>
    <p:extLst>
      <p:ext uri="{BB962C8B-B14F-4D97-AF65-F5344CB8AC3E}">
        <p14:creationId xmlns:p14="http://schemas.microsoft.com/office/powerpoint/2010/main" val="15497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 descr="Resultado de imagen para dibujo de pez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/>
          <a:stretch/>
        </p:blipFill>
        <p:spPr bwMode="auto">
          <a:xfrm>
            <a:off x="2908311" y="862289"/>
            <a:ext cx="3031841" cy="231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090624"/>
              </p:ext>
            </p:extLst>
          </p:nvPr>
        </p:nvGraphicFramePr>
        <p:xfrm>
          <a:off x="3510725" y="3328566"/>
          <a:ext cx="1633091" cy="100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33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6000" dirty="0" smtClean="0"/>
                        <a:t>PEZ</a:t>
                      </a:r>
                      <a:endParaRPr lang="es-CL" sz="60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3419872" y="4682505"/>
            <a:ext cx="1872208" cy="172819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pic>
        <p:nvPicPr>
          <p:cNvPr id="10" name="Picture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5" y="4871480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35" y="2594272"/>
            <a:ext cx="1574369" cy="263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2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Resultado de imagen para dibujo de sa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30884"/>
            <a:ext cx="2898140" cy="269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465280"/>
              </p:ext>
            </p:extLst>
          </p:nvPr>
        </p:nvGraphicFramePr>
        <p:xfrm>
          <a:off x="3510725" y="3284984"/>
          <a:ext cx="1633091" cy="100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33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6000" b="1" dirty="0" smtClean="0">
                          <a:latin typeface="+mn-lt"/>
                        </a:rPr>
                        <a:t>SAL</a:t>
                      </a:r>
                      <a:endParaRPr lang="es-CL" sz="60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3438585" y="4703352"/>
            <a:ext cx="1853495" cy="1821991"/>
          </a:xfrm>
          <a:prstGeom prst="ellipse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Picture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5" y="4871480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82" y="2594272"/>
            <a:ext cx="1531345" cy="256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3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55211"/>
              </p:ext>
            </p:extLst>
          </p:nvPr>
        </p:nvGraphicFramePr>
        <p:xfrm>
          <a:off x="3510725" y="3431272"/>
          <a:ext cx="1633091" cy="100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33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6000" dirty="0" smtClean="0"/>
                        <a:t>PAN</a:t>
                      </a:r>
                      <a:endParaRPr lang="es-CL" sz="60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3419872" y="4941168"/>
            <a:ext cx="1872208" cy="1728192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pic>
        <p:nvPicPr>
          <p:cNvPr id="9" name="Picture 2" descr="Resultado de imagen para PAN DE MARRAQUE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t="13655" r="10507" b="12190"/>
          <a:stretch/>
        </p:blipFill>
        <p:spPr bwMode="auto">
          <a:xfrm>
            <a:off x="2899533" y="548680"/>
            <a:ext cx="30531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5" y="5175103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280" y="2594272"/>
            <a:ext cx="1542047" cy="258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8 Imagen">
            <a:hlinkClick r:id="" action="ppaction://noaction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2105840" cy="34563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23114"/>
              </p:ext>
            </p:extLst>
          </p:nvPr>
        </p:nvGraphicFramePr>
        <p:xfrm>
          <a:off x="2411760" y="4005064"/>
          <a:ext cx="3168352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84176"/>
                <a:gridCol w="158417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PI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ÑA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2051720" y="5112301"/>
            <a:ext cx="1728192" cy="1701075"/>
          </a:xfrm>
          <a:prstGeom prst="ellipse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4211960" y="5154488"/>
            <a:ext cx="1800200" cy="1658887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Picture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45" y="5308810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3" name="Picture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89" y="5308810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28" y="1767907"/>
            <a:ext cx="1813736" cy="274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14 Conector recto"/>
          <p:cNvCxnSpPr/>
          <p:nvPr/>
        </p:nvCxnSpPr>
        <p:spPr>
          <a:xfrm>
            <a:off x="3923928" y="441048"/>
            <a:ext cx="0" cy="3420000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3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47171"/>
              </p:ext>
            </p:extLst>
          </p:nvPr>
        </p:nvGraphicFramePr>
        <p:xfrm>
          <a:off x="2195736" y="4005064"/>
          <a:ext cx="3168352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84176"/>
                <a:gridCol w="158417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GO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MA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1835696" y="5112301"/>
            <a:ext cx="1728192" cy="1701075"/>
          </a:xfrm>
          <a:prstGeom prst="ellipse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995936" y="5154488"/>
            <a:ext cx="1800200" cy="1658887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14 Imagen" descr="Resultado de imagen para goma dibujo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12751" r="16358" b="11295"/>
          <a:stretch/>
        </p:blipFill>
        <p:spPr bwMode="auto">
          <a:xfrm>
            <a:off x="1691680" y="709448"/>
            <a:ext cx="4464496" cy="2935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11 Conector recto"/>
          <p:cNvCxnSpPr/>
          <p:nvPr/>
        </p:nvCxnSpPr>
        <p:spPr>
          <a:xfrm>
            <a:off x="3779912" y="476672"/>
            <a:ext cx="0" cy="3420000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21" y="528771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4" name="Picture 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65" y="5287717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/>
          <a:stretch/>
        </p:blipFill>
        <p:spPr bwMode="auto">
          <a:xfrm>
            <a:off x="7552730" y="1767907"/>
            <a:ext cx="1577833" cy="266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6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785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/>
          <a:stretch/>
        </p:blipFill>
        <p:spPr bwMode="auto">
          <a:xfrm>
            <a:off x="5657715" y="1"/>
            <a:ext cx="3333750" cy="4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940510"/>
              </p:ext>
            </p:extLst>
          </p:nvPr>
        </p:nvGraphicFramePr>
        <p:xfrm>
          <a:off x="2195736" y="4005064"/>
          <a:ext cx="3168352" cy="822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84176"/>
                <a:gridCol w="158417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QUE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800" dirty="0" smtClean="0">
                          <a:latin typeface="Century Gothic" pitchFamily="34" charset="0"/>
                        </a:rPr>
                        <a:t>SO</a:t>
                      </a:r>
                      <a:endParaRPr lang="es-CL" sz="4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1835696" y="5112301"/>
            <a:ext cx="1728192" cy="1701075"/>
          </a:xfrm>
          <a:prstGeom prst="ellipse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6699FF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995936" y="5154488"/>
            <a:ext cx="1800200" cy="1658887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2" name="11 Conector recto"/>
          <p:cNvCxnSpPr/>
          <p:nvPr/>
        </p:nvCxnSpPr>
        <p:spPr>
          <a:xfrm>
            <a:off x="3779912" y="476672"/>
            <a:ext cx="0" cy="3420000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21" y="5287716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4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" b="97884" l="2451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65" y="5287717"/>
            <a:ext cx="710941" cy="13502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/>
          <a:stretch/>
        </p:blipFill>
        <p:spPr bwMode="auto">
          <a:xfrm>
            <a:off x="7408456" y="1767907"/>
            <a:ext cx="1722108" cy="29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hee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32" y="905410"/>
            <a:ext cx="2847832" cy="27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3419872" y="548680"/>
            <a:ext cx="0" cy="3420000"/>
          </a:xfrm>
          <a:prstGeom prst="line">
            <a:avLst/>
          </a:prstGeom>
          <a:ln w="127000"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211</Words>
  <Application>Microsoft Office PowerPoint</Application>
  <PresentationFormat>Presentación en pantalla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 vaio</dc:creator>
  <cp:lastModifiedBy>pc vaio</cp:lastModifiedBy>
  <cp:revision>17</cp:revision>
  <dcterms:created xsi:type="dcterms:W3CDTF">2020-03-29T23:54:36Z</dcterms:created>
  <dcterms:modified xsi:type="dcterms:W3CDTF">2020-04-06T06:39:45Z</dcterms:modified>
</cp:coreProperties>
</file>