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72" r:id="rId6"/>
    <p:sldId id="267" r:id="rId7"/>
    <p:sldId id="266" r:id="rId8"/>
    <p:sldId id="273" r:id="rId9"/>
    <p:sldId id="265" r:id="rId10"/>
    <p:sldId id="264" r:id="rId11"/>
    <p:sldId id="270" r:id="rId12"/>
    <p:sldId id="269" r:id="rId13"/>
    <p:sldId id="271" r:id="rId14"/>
    <p:sldId id="274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92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493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240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620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84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58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1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25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526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277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001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4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4F9E-A35A-4728-9EB8-935019DC419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BAFF-7CCB-4056-947A-42CC5EB09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3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emf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68969" y="1412776"/>
            <a:ext cx="7879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Ju</a:t>
            </a:r>
            <a:r>
              <a:rPr lang="es-CL" sz="9600" b="1" dirty="0" smtClean="0">
                <a:solidFill>
                  <a:srgbClr val="FF7C80"/>
                </a:solidFill>
                <a:latin typeface="Tempus Sans ITC" pitchFamily="82" charset="0"/>
              </a:rPr>
              <a:t>gue</a:t>
            </a:r>
            <a:r>
              <a:rPr lang="es-CL" sz="9600" b="1" dirty="0" smtClean="0">
                <a:solidFill>
                  <a:srgbClr val="00F692"/>
                </a:solidFill>
                <a:latin typeface="Tempus Sans ITC" pitchFamily="82" charset="0"/>
              </a:rPr>
              <a:t>mos</a:t>
            </a:r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 con </a:t>
            </a:r>
            <a:r>
              <a:rPr lang="es-CL" sz="9600" b="1" dirty="0" smtClean="0">
                <a:solidFill>
                  <a:srgbClr val="FF0000"/>
                </a:solidFill>
                <a:latin typeface="Tempus Sans ITC" pitchFamily="82" charset="0"/>
              </a:rPr>
              <a:t>las</a:t>
            </a:r>
            <a:r>
              <a:rPr lang="es-CL" sz="9600" b="1" dirty="0" smtClean="0">
                <a:solidFill>
                  <a:srgbClr val="66FF99"/>
                </a:solidFill>
                <a:latin typeface="Tempus Sans ITC" pitchFamily="82" charset="0"/>
              </a:rPr>
              <a:t> </a:t>
            </a:r>
            <a:r>
              <a:rPr lang="es-CL" sz="9600" b="1" dirty="0" smtClean="0">
                <a:solidFill>
                  <a:srgbClr val="D60093"/>
                </a:solidFill>
                <a:latin typeface="Tempus Sans ITC" pitchFamily="82" charset="0"/>
              </a:rPr>
              <a:t>Si</a:t>
            </a:r>
            <a:r>
              <a:rPr lang="es-CL" sz="9600" b="1" dirty="0" smtClean="0">
                <a:solidFill>
                  <a:srgbClr val="FFCC66"/>
                </a:solidFill>
                <a:latin typeface="Tempus Sans ITC" pitchFamily="82" charset="0"/>
              </a:rPr>
              <a:t>la</a:t>
            </a:r>
            <a:r>
              <a:rPr lang="es-CL" sz="9600" b="1" dirty="0" smtClean="0">
                <a:solidFill>
                  <a:schemeClr val="accent6"/>
                </a:solidFill>
                <a:latin typeface="Tempus Sans ITC" pitchFamily="82" charset="0"/>
              </a:rPr>
              <a:t>bas</a:t>
            </a:r>
            <a:endParaRPr lang="es-CL" sz="9600" dirty="0">
              <a:solidFill>
                <a:schemeClr val="accent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86814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110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580112" y="479715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srgbClr val="00CC99"/>
                </a:solidFill>
                <a:latin typeface="Tempus Sans ITC" pitchFamily="82" charset="0"/>
              </a:rPr>
              <a:t>Kínder</a:t>
            </a:r>
            <a:endParaRPr lang="es-CL" sz="4800" b="1" dirty="0">
              <a:solidFill>
                <a:srgbClr val="00CC99"/>
              </a:solidFill>
              <a:latin typeface="Tempus Sans ITC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Comic Sans MS" pitchFamily="66" charset="0"/>
              </a:rPr>
              <a:t>Flga</a:t>
            </a:r>
            <a:r>
              <a:rPr lang="es-CL" sz="2000" dirty="0" smtClean="0">
                <a:latin typeface="Comic Sans MS" pitchFamily="66" charset="0"/>
              </a:rPr>
              <a:t> Nicole Parra Mora</a:t>
            </a:r>
            <a:endParaRPr lang="es-C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 Imagen" descr="Ð¯Ð½Ð´ÐµÐºÑ.Ð¤Ð¾ÑÐºÐ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3168352" cy="33843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07926"/>
              </p:ext>
            </p:extLst>
          </p:nvPr>
        </p:nvGraphicFramePr>
        <p:xfrm>
          <a:off x="2339753" y="4005064"/>
          <a:ext cx="4896543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00200"/>
                <a:gridCol w="1464162"/>
                <a:gridCol w="163218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MAN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ZA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NA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1763688" y="5013176"/>
            <a:ext cx="1861268" cy="16942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816848" y="5013176"/>
            <a:ext cx="1924315" cy="17513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084168" y="5013176"/>
            <a:ext cx="1872208" cy="1679336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8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84" y="5066315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67" y="5036748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34" y="5067302"/>
            <a:ext cx="1489075" cy="13870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/>
          <p:nvPr/>
        </p:nvCxnSpPr>
        <p:spPr>
          <a:xfrm>
            <a:off x="4139952" y="960629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364088" y="476672"/>
            <a:ext cx="0" cy="333246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sultado de imagen para MARIPOS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4820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77348"/>
              </p:ext>
            </p:extLst>
          </p:nvPr>
        </p:nvGraphicFramePr>
        <p:xfrm>
          <a:off x="2123728" y="3717032"/>
          <a:ext cx="5616624" cy="1008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530"/>
                <a:gridCol w="1254778"/>
                <a:gridCol w="1374280"/>
                <a:gridCol w="167303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MA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RI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PO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SA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611560" y="5012036"/>
            <a:ext cx="1906257" cy="1699862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2771800" y="5013176"/>
            <a:ext cx="1954371" cy="1728192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4893717" y="5013176"/>
            <a:ext cx="1910531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092280" y="5013176"/>
            <a:ext cx="1728192" cy="1699862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pic>
        <p:nvPicPr>
          <p:cNvPr id="10" name="9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66315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96" y="5067302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44" y="5067302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38" y="5088479"/>
            <a:ext cx="1489075" cy="13870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13 Conector recto"/>
          <p:cNvCxnSpPr/>
          <p:nvPr/>
        </p:nvCxnSpPr>
        <p:spPr>
          <a:xfrm>
            <a:off x="363589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572000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79613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sultado de imagen para SACAPUNTA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5408"/>
            <a:ext cx="4735527" cy="31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43742"/>
              </p:ext>
            </p:extLst>
          </p:nvPr>
        </p:nvGraphicFramePr>
        <p:xfrm>
          <a:off x="2051720" y="3645024"/>
          <a:ext cx="5616624" cy="9361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530"/>
                <a:gridCol w="1254778"/>
                <a:gridCol w="1374280"/>
                <a:gridCol w="1673036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SA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PUN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TAS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611560" y="5012036"/>
            <a:ext cx="1906257" cy="1699862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2771800" y="5013176"/>
            <a:ext cx="1954371" cy="1728192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4893717" y="5013176"/>
            <a:ext cx="1910531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092280" y="5013176"/>
            <a:ext cx="1728192" cy="1699862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pic>
        <p:nvPicPr>
          <p:cNvPr id="14" name="13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66315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96" y="5085184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44" y="5067302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38" y="5088479"/>
            <a:ext cx="1489075" cy="13870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17 Conector recto"/>
          <p:cNvCxnSpPr/>
          <p:nvPr/>
        </p:nvCxnSpPr>
        <p:spPr>
          <a:xfrm>
            <a:off x="3347864" y="548680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572000" y="548680"/>
            <a:ext cx="0" cy="3096344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940152" y="548680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20688"/>
            <a:ext cx="7879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MUY </a:t>
            </a:r>
            <a:r>
              <a:rPr lang="es-CL" sz="9600" b="1" dirty="0" smtClean="0">
                <a:solidFill>
                  <a:srgbClr val="FF7C80"/>
                </a:solidFill>
                <a:latin typeface="Tempus Sans ITC" pitchFamily="82" charset="0"/>
              </a:rPr>
              <a:t>BIEN</a:t>
            </a:r>
            <a:r>
              <a:rPr lang="es-CL" sz="9600" b="1" dirty="0" smtClean="0">
                <a:solidFill>
                  <a:srgbClr val="00F692"/>
                </a:solidFill>
                <a:latin typeface="Tempus Sans ITC" pitchFamily="82" charset="0"/>
              </a:rPr>
              <a:t>!!!</a:t>
            </a:r>
            <a:endParaRPr lang="es-CL" sz="9600" dirty="0">
              <a:solidFill>
                <a:srgbClr val="00F692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93" y="2420888"/>
            <a:ext cx="5084043" cy="374441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496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Comic Sans MS" pitchFamily="66" charset="0"/>
              </a:rPr>
              <a:t>Flga</a:t>
            </a:r>
            <a:r>
              <a:rPr lang="es-CL" sz="2000" dirty="0" smtClean="0">
                <a:latin typeface="Comic Sans MS" pitchFamily="66" charset="0"/>
              </a:rPr>
              <a:t> Nicole Parra Mora</a:t>
            </a:r>
            <a:endParaRPr lang="es-C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545358"/>
            <a:ext cx="7992888" cy="289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3200" dirty="0" smtClean="0">
                <a:latin typeface="Century Gothic" pitchFamily="34" charset="0"/>
              </a:rPr>
              <a:t>«El niño aprende más y mejor a través de la interacción con las personas con quienes tiene un lazo afectivo»</a:t>
            </a:r>
            <a:endParaRPr lang="es-CL" sz="3200" dirty="0">
              <a:latin typeface="Century Gothic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7810"/>
            <a:ext cx="7740352" cy="1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1" descr="Descripción: http://www.laprovidenciarecoleta.cl/escuela/wp-content/uploads/2019/08/Presentaci%C3%B3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21449" r="6863" b="21449"/>
          <a:stretch>
            <a:fillRect/>
          </a:stretch>
        </p:blipFill>
        <p:spPr bwMode="auto">
          <a:xfrm>
            <a:off x="467544" y="30564"/>
            <a:ext cx="1284500" cy="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83671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Fundación Educacional Escuela Providencia de Recoleta                                                                                                                             Fonoaudiología PIE</a:t>
            </a:r>
            <a:r>
              <a:rPr lang="es-CL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s-C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8219" y="2606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B0F0"/>
                </a:solidFill>
                <a:latin typeface="Tempus Sans ITC" pitchFamily="82" charset="0"/>
              </a:rPr>
              <a:t>Segmentación Silábica</a:t>
            </a:r>
            <a:endParaRPr lang="es-CL" sz="5400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19" y="1740872"/>
            <a:ext cx="86216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CL" sz="2000" b="1" u="sng" dirty="0" smtClean="0"/>
              <a:t>Explicación:</a:t>
            </a:r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Para comenzar, vamos a jugar con las sílabas</a:t>
            </a:r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Pero ¿Qué son las sílabas? </a:t>
            </a:r>
            <a:r>
              <a:rPr lang="es-CL" sz="2200" b="1" dirty="0" smtClean="0">
                <a:latin typeface="Century Gothic" pitchFamily="34" charset="0"/>
              </a:rPr>
              <a:t>Las sílabas son las partes de una palabra</a:t>
            </a:r>
            <a:r>
              <a:rPr lang="es-CL" sz="2200" dirty="0" smtClean="0">
                <a:latin typeface="Century Gothic" pitchFamily="34" charset="0"/>
              </a:rPr>
              <a:t>. Hay palabras que son más largas y otras que son más cortas.</a:t>
            </a:r>
          </a:p>
          <a:p>
            <a:pPr algn="ctr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Ahora vamos a representar las sílabas con </a:t>
            </a:r>
            <a:r>
              <a:rPr lang="es-CL" sz="2200" b="1" dirty="0" smtClean="0">
                <a:latin typeface="Century Gothic" pitchFamily="34" charset="0"/>
              </a:rPr>
              <a:t>aplausos</a:t>
            </a:r>
            <a:r>
              <a:rPr lang="es-CL" sz="2200" dirty="0" smtClean="0">
                <a:latin typeface="Century Gothic" pitchFamily="34" charset="0"/>
              </a:rPr>
              <a:t>. </a:t>
            </a:r>
            <a:endParaRPr lang="es-CL" sz="2200" dirty="0">
              <a:latin typeface="Century Gothic" pitchFamily="34" charset="0"/>
            </a:endParaRP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746">
            <a:off x="7452320" y="1484784"/>
            <a:ext cx="1080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Aplausos, De La Mano, Dibujo imagen png - imagen transparente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3256"/>
            <a:ext cx="1032569" cy="10760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35496" y="648527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Comic Sans MS" pitchFamily="66" charset="0"/>
              </a:rPr>
              <a:t>Flga</a:t>
            </a:r>
            <a:r>
              <a:rPr lang="es-CL" sz="2000" dirty="0" smtClean="0">
                <a:latin typeface="Comic Sans MS" pitchFamily="66" charset="0"/>
              </a:rPr>
              <a:t> Nicole Parra Mora</a:t>
            </a:r>
            <a:endParaRPr lang="es-C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Resultado de imagen para dibujo de pez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/>
          <a:stretch/>
        </p:blipFill>
        <p:spPr bwMode="auto">
          <a:xfrm>
            <a:off x="2908311" y="818707"/>
            <a:ext cx="3031841" cy="23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6189"/>
              </p:ext>
            </p:extLst>
          </p:nvPr>
        </p:nvGraphicFramePr>
        <p:xfrm>
          <a:off x="3510725" y="3284984"/>
          <a:ext cx="1633091" cy="100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3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6000" dirty="0" smtClean="0"/>
                        <a:t>PEZ</a:t>
                      </a:r>
                      <a:endParaRPr lang="es-CL" sz="60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3419872" y="4638923"/>
            <a:ext cx="1872208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pic>
        <p:nvPicPr>
          <p:cNvPr id="6" name="5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39" y="4681562"/>
            <a:ext cx="1489075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9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sultado de imagen para dibujo de sa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30884"/>
            <a:ext cx="2898140" cy="26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89190"/>
              </p:ext>
            </p:extLst>
          </p:nvPr>
        </p:nvGraphicFramePr>
        <p:xfrm>
          <a:off x="3510725" y="3284984"/>
          <a:ext cx="1633091" cy="100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3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6000" b="1" dirty="0" smtClean="0">
                          <a:latin typeface="+mn-lt"/>
                        </a:rPr>
                        <a:t>SAL</a:t>
                      </a:r>
                      <a:endParaRPr lang="es-CL" sz="60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3438585" y="4703352"/>
            <a:ext cx="1853495" cy="1821991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6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1" y="4797152"/>
            <a:ext cx="1489075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8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77683"/>
              </p:ext>
            </p:extLst>
          </p:nvPr>
        </p:nvGraphicFramePr>
        <p:xfrm>
          <a:off x="3510725" y="3431272"/>
          <a:ext cx="1633091" cy="100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3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6000" dirty="0" smtClean="0"/>
                        <a:t>PAN</a:t>
                      </a:r>
                      <a:endParaRPr lang="es-CL" sz="60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3419872" y="4941168"/>
            <a:ext cx="1872208" cy="172819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pic>
        <p:nvPicPr>
          <p:cNvPr id="6" name="5 Imagen" descr="Aplausos, De La Mano, Dibujo imagen png - imagen transparente ...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39" y="4983807"/>
            <a:ext cx="1489075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Resultado de imagen para PAN DE MARRAQUET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3655" r="10507" b="12190"/>
          <a:stretch/>
        </p:blipFill>
        <p:spPr bwMode="auto">
          <a:xfrm>
            <a:off x="2899533" y="548680"/>
            <a:ext cx="30531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73" y="548680"/>
            <a:ext cx="30099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2339752" y="5040293"/>
            <a:ext cx="1728192" cy="17010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499992" y="5082480"/>
            <a:ext cx="1800200" cy="1658887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8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98" y="5157193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Aplausos, De La Mano, Dibujo imagen png - imagen transparente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01" y="5082480"/>
            <a:ext cx="1489075" cy="1555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71667"/>
              </p:ext>
            </p:extLst>
          </p:nvPr>
        </p:nvGraphicFramePr>
        <p:xfrm>
          <a:off x="2771800" y="4005064"/>
          <a:ext cx="3168352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15841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MA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NO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2" name="11 Conector recto"/>
          <p:cNvCxnSpPr/>
          <p:nvPr/>
        </p:nvCxnSpPr>
        <p:spPr>
          <a:xfrm>
            <a:off x="4427984" y="476672"/>
            <a:ext cx="0" cy="342000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8 Imagen">
            <a:hlinkClick r:id="" action="ppaction://noaction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105840" cy="34563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40293"/>
              </p:ext>
            </p:extLst>
          </p:nvPr>
        </p:nvGraphicFramePr>
        <p:xfrm>
          <a:off x="2843808" y="4005064"/>
          <a:ext cx="3168352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15841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PI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ÑA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2483768" y="5112301"/>
            <a:ext cx="1728192" cy="17010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644008" y="5154488"/>
            <a:ext cx="1800200" cy="1658887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7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14" y="5229201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Aplausos, De La Mano, Dibujo imagen png - imagen transparente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17" y="5154488"/>
            <a:ext cx="1489075" cy="155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13 Conector recto"/>
          <p:cNvCxnSpPr/>
          <p:nvPr/>
        </p:nvCxnSpPr>
        <p:spPr>
          <a:xfrm>
            <a:off x="4355976" y="476672"/>
            <a:ext cx="0" cy="342000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31490"/>
              </p:ext>
            </p:extLst>
          </p:nvPr>
        </p:nvGraphicFramePr>
        <p:xfrm>
          <a:off x="2843808" y="4005064"/>
          <a:ext cx="3168352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15841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GO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MA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2483768" y="5112301"/>
            <a:ext cx="1728192" cy="17010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644008" y="5154488"/>
            <a:ext cx="1800200" cy="1658887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7 Imagen" descr="Aplausos, De La Mano, Dibujo imagen png - imagen transparente ...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14" y="5229201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Aplausos, De La Mano, Dibujo imagen png - imagen transparente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17" y="5154488"/>
            <a:ext cx="1489075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4 Imagen" descr="Resultado de imagen para goma dibujo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12751" r="16358" b="11295"/>
          <a:stretch/>
        </p:blipFill>
        <p:spPr bwMode="auto">
          <a:xfrm>
            <a:off x="2339752" y="709448"/>
            <a:ext cx="4464496" cy="2935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/>
          <p:nvPr/>
        </p:nvCxnSpPr>
        <p:spPr>
          <a:xfrm>
            <a:off x="4427984" y="476672"/>
            <a:ext cx="0" cy="342000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4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7"/>
          <a:stretch/>
        </p:blipFill>
        <p:spPr bwMode="auto">
          <a:xfrm>
            <a:off x="3258820" y="620688"/>
            <a:ext cx="2626360" cy="2828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98963"/>
              </p:ext>
            </p:extLst>
          </p:nvPr>
        </p:nvGraphicFramePr>
        <p:xfrm>
          <a:off x="2843807" y="3789040"/>
          <a:ext cx="3528393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6131"/>
                <a:gridCol w="1176131"/>
                <a:gridCol w="117613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BE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ZA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1763688" y="5013176"/>
            <a:ext cx="1861268" cy="16942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816848" y="5013176"/>
            <a:ext cx="1924315" cy="17513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084168" y="5013176"/>
            <a:ext cx="1872208" cy="1679336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11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84" y="5066315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67" y="5036748"/>
            <a:ext cx="1489075" cy="13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Aplausos, De La Mano, Dibujo imagen png - imagen transparente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34" y="5067302"/>
            <a:ext cx="1489075" cy="13870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17 Conector recto"/>
          <p:cNvCxnSpPr/>
          <p:nvPr/>
        </p:nvCxnSpPr>
        <p:spPr>
          <a:xfrm>
            <a:off x="4211960" y="528581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788024" y="528581"/>
            <a:ext cx="0" cy="31248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125</Words>
  <Application>Microsoft Office PowerPoint</Application>
  <PresentationFormat>Presentación en pantalla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vaio</dc:creator>
  <cp:lastModifiedBy>pc vaio</cp:lastModifiedBy>
  <cp:revision>14</cp:revision>
  <dcterms:created xsi:type="dcterms:W3CDTF">2020-03-29T21:58:43Z</dcterms:created>
  <dcterms:modified xsi:type="dcterms:W3CDTF">2020-04-06T06:39:21Z</dcterms:modified>
</cp:coreProperties>
</file>