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3" r:id="rId5"/>
    <p:sldId id="264" r:id="rId6"/>
    <p:sldId id="258" r:id="rId7"/>
    <p:sldId id="266" r:id="rId8"/>
    <p:sldId id="267" r:id="rId9"/>
    <p:sldId id="259" r:id="rId10"/>
    <p:sldId id="268" r:id="rId11"/>
    <p:sldId id="269" r:id="rId12"/>
    <p:sldId id="260" r:id="rId13"/>
    <p:sldId id="270" r:id="rId14"/>
    <p:sldId id="271" r:id="rId15"/>
    <p:sldId id="261" r:id="rId16"/>
    <p:sldId id="272" r:id="rId17"/>
    <p:sldId id="273" r:id="rId18"/>
    <p:sldId id="262" r:id="rId19"/>
    <p:sldId id="280" r:id="rId20"/>
    <p:sldId id="275" r:id="rId21"/>
    <p:sldId id="276" r:id="rId22"/>
    <p:sldId id="274" r:id="rId23"/>
    <p:sldId id="281" r:id="rId24"/>
    <p:sldId id="277" r:id="rId25"/>
    <p:sldId id="282" r:id="rId26"/>
    <p:sldId id="283" r:id="rId27"/>
    <p:sldId id="278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7F"/>
    <a:srgbClr val="33CC33"/>
    <a:srgbClr val="FF3300"/>
    <a:srgbClr val="0099FF"/>
    <a:srgbClr val="FF0066"/>
    <a:srgbClr val="9933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1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6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6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0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83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3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38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6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1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9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DFFA-8670-4BBA-919E-F4B75C075A4B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DDBF-B29E-4B50-A2CF-A8784DB74A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23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slide" Target="slide14.xml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6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microsoft.com/office/2007/relationships/hdphoto" Target="../media/hdphoto7.wdp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microsoft.com/office/2007/relationships/hdphoto" Target="../media/hdphoto8.wdp"/><Relationship Id="rId7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image" Target="../media/image45.jpeg"/><Relationship Id="rId5" Type="http://schemas.microsoft.com/office/2007/relationships/hdphoto" Target="../media/hdphoto9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6.wdp"/><Relationship Id="rId7" Type="http://schemas.openxmlformats.org/officeDocument/2006/relationships/image" Target="../media/image46.png"/><Relationship Id="rId12" Type="http://schemas.openxmlformats.org/officeDocument/2006/relationships/image" Target="../media/image4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22.xml"/><Relationship Id="rId5" Type="http://schemas.microsoft.com/office/2007/relationships/hdphoto" Target="../media/hdphoto7.wdp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8.wdp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slide" Target="slide25.xml"/><Relationship Id="rId5" Type="http://schemas.microsoft.com/office/2007/relationships/hdphoto" Target="../media/hdphoto9.wdp"/><Relationship Id="rId10" Type="http://schemas.openxmlformats.org/officeDocument/2006/relationships/image" Target="../media/image51.jpeg"/><Relationship Id="rId4" Type="http://schemas.openxmlformats.org/officeDocument/2006/relationships/image" Target="../media/image41.pn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8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slide" Target="slide10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124744"/>
            <a:ext cx="7560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500" b="1" dirty="0" smtClean="0">
                <a:solidFill>
                  <a:schemeClr val="bg1"/>
                </a:solidFill>
                <a:latin typeface="Tempus Sans ITC" pitchFamily="82" charset="0"/>
              </a:rPr>
              <a:t>Trivia de los Sonidos</a:t>
            </a:r>
            <a:endParaRPr lang="es-CL" sz="115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21" y="63517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entury Gothic" pitchFamily="34" charset="0"/>
              </a:rPr>
              <a:t>Flga Nicole Parra Mora</a:t>
            </a:r>
            <a:endParaRPr lang="es-CL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07085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0" b="1" dirty="0" smtClean="0">
                <a:solidFill>
                  <a:srgbClr val="0099FF"/>
                </a:solidFill>
                <a:latin typeface="Tempus Sans ITC" pitchFamily="82" charset="0"/>
              </a:rPr>
              <a:t>Busca </a:t>
            </a:r>
          </a:p>
          <a:p>
            <a:pPr algn="ctr"/>
            <a:r>
              <a:rPr lang="es-CL" sz="12000" b="1" dirty="0" smtClean="0">
                <a:solidFill>
                  <a:srgbClr val="FF3300"/>
                </a:solidFill>
                <a:latin typeface="Tempus Sans ITC" pitchFamily="82" charset="0"/>
              </a:rPr>
              <a:t>los </a:t>
            </a:r>
          </a:p>
          <a:p>
            <a:pPr algn="ctr"/>
            <a:r>
              <a:rPr lang="es-CL" sz="12000" b="1" dirty="0" smtClean="0">
                <a:solidFill>
                  <a:srgbClr val="00D67F"/>
                </a:solidFill>
                <a:latin typeface="Tempus Sans ITC" pitchFamily="82" charset="0"/>
              </a:rPr>
              <a:t>sonidos</a:t>
            </a:r>
            <a:endParaRPr lang="es-CL" sz="12000" b="1" dirty="0">
              <a:solidFill>
                <a:srgbClr val="00D67F"/>
              </a:solidFill>
              <a:latin typeface="Tempus Sans ITC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63813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entury Gothic" pitchFamily="34" charset="0"/>
              </a:rPr>
              <a:t>Flga Nicole Parra Mora</a:t>
            </a:r>
            <a:endParaRPr lang="es-CL" sz="2400" b="1" dirty="0"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Ilustraciones, imágenes y vectores de stock sobre Kid Detectiv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43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5796136" y="1988840"/>
            <a:ext cx="32403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2109825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2771800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72" y="2443480"/>
            <a:ext cx="1886250" cy="1381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000" b="1" dirty="0" smtClean="0">
                <a:solidFill>
                  <a:srgbClr val="9933FF"/>
                </a:solidFill>
                <a:latin typeface="Century Gothic" pitchFamily="34" charset="0"/>
              </a:rPr>
              <a:t>Selecciona cuál de estos dibujos NO comienza con el sonido de la vocal /u/</a:t>
            </a: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5747"/>
            <a:ext cx="1375782" cy="159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80" y="2990227"/>
            <a:ext cx="1142420" cy="10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Resultado de imagen para dibujo de un unicornio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55018"/>
            <a:ext cx="1665722" cy="176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Resultado de imagen para dibujo de una uva">
            <a:hlinkClick r:id="rId4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1" y="4826843"/>
            <a:ext cx="1914525" cy="177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Resultado de imagen para dibujo de escalera">
            <a:hlinkClick r:id="rId7" action="ppaction://hlinksldjump"/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100000" l="1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90775"/>
            <a:ext cx="1104900" cy="18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vion Dibujo: Imágenes, fotos de stock y vectores | Shutterstock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1455" r="5364" b="24129"/>
          <a:stretch/>
        </p:blipFill>
        <p:spPr bwMode="auto">
          <a:xfrm>
            <a:off x="5148064" y="4801897"/>
            <a:ext cx="2499697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3184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9381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06607">
            <a:off x="148672" y="2057366"/>
            <a:ext cx="3991280" cy="235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9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47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200" b="1" dirty="0" smtClean="0">
                <a:solidFill>
                  <a:srgbClr val="FF3300"/>
                </a:solidFill>
                <a:latin typeface="Century Gothic" pitchFamily="34" charset="0"/>
              </a:rPr>
              <a:t>Selecciona cuál de estos dibujos comienza con el sonido /</a:t>
            </a:r>
            <a:r>
              <a:rPr lang="es-CL" sz="3200" b="1" dirty="0">
                <a:solidFill>
                  <a:srgbClr val="FF3300"/>
                </a:solidFill>
                <a:latin typeface="Century Gothic" pitchFamily="34" charset="0"/>
              </a:rPr>
              <a:t>m</a:t>
            </a:r>
            <a:r>
              <a:rPr lang="es-CL" sz="3200" b="1" dirty="0" smtClean="0">
                <a:solidFill>
                  <a:srgbClr val="FF3300"/>
                </a:solidFill>
                <a:latin typeface="Century Gothic" pitchFamily="34" charset="0"/>
              </a:rPr>
              <a:t>/</a:t>
            </a: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8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23300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2515"/>
            <a:ext cx="1175718" cy="9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Ð¯Ð½Ð´ÐµÐºÑ.Ð¤Ð¾ÑÐºÐ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90" y="2553574"/>
            <a:ext cx="1728192" cy="16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87" y="4867243"/>
            <a:ext cx="1678712" cy="166001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Picture 2" descr="Ilustraciones, imágenes y vectores de stock sobre Casas Pequeñas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0640" r="8250" b="26774"/>
          <a:stretch/>
        </p:blipFill>
        <p:spPr bwMode="auto">
          <a:xfrm>
            <a:off x="3637199" y="2420888"/>
            <a:ext cx="18116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ibujo Payaso | Vectores, Fotos de Stock y PSD Grat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07" y="4797152"/>
            <a:ext cx="1578797" cy="18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600" b="1" dirty="0" smtClean="0">
                <a:solidFill>
                  <a:srgbClr val="33CC33"/>
                </a:solidFill>
                <a:latin typeface="Century Gothic" pitchFamily="34" charset="0"/>
              </a:rPr>
              <a:t>Selecciona cuál de estos dibujos comienza con el sonido  /</a:t>
            </a:r>
            <a:r>
              <a:rPr lang="es-CL" sz="3600" b="1" dirty="0">
                <a:solidFill>
                  <a:srgbClr val="33CC33"/>
                </a:solidFill>
                <a:latin typeface="Century Gothic" pitchFamily="34" charset="0"/>
              </a:rPr>
              <a:t>L</a:t>
            </a:r>
            <a:r>
              <a:rPr lang="es-CL" sz="3600" b="1" dirty="0" smtClean="0">
                <a:solidFill>
                  <a:srgbClr val="33CC33"/>
                </a:solidFill>
                <a:latin typeface="Century Gothic" pitchFamily="34" charset="0"/>
              </a:rPr>
              <a:t>/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5" b="95724" l="9043" r="941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5706" r="6522" b="4351"/>
          <a:stretch/>
        </p:blipFill>
        <p:spPr bwMode="auto">
          <a:xfrm>
            <a:off x="323529" y="2500016"/>
            <a:ext cx="1120316" cy="1719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6990" l="12500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5120" r="10598" b="3413"/>
          <a:stretch/>
        </p:blipFill>
        <p:spPr bwMode="auto">
          <a:xfrm>
            <a:off x="1609984" y="2534066"/>
            <a:ext cx="945792" cy="165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 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 bwMode="auto">
          <a:xfrm>
            <a:off x="5663834" y="4799378"/>
            <a:ext cx="1716478" cy="179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Dibujo de Pelota de fútbol II pintado por Balon en Dibujos.net el ...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3144" r="7236" b="3570"/>
          <a:stretch/>
        </p:blipFill>
        <p:spPr bwMode="auto">
          <a:xfrm>
            <a:off x="3635896" y="2420888"/>
            <a:ext cx="1807336" cy="18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52" y="2517830"/>
            <a:ext cx="2011436" cy="163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 descr="la sandia, yo">
            <a:hlinkClick r:id="rId8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3" y="4802629"/>
            <a:ext cx="1802279" cy="179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1" y="330180"/>
            <a:ext cx="8693643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800" b="1" u="sng" dirty="0" smtClean="0"/>
              <a:t>Explicación para apoderados:</a:t>
            </a:r>
          </a:p>
          <a:p>
            <a:pPr algn="just">
              <a:lnSpc>
                <a:spcPct val="150000"/>
              </a:lnSpc>
            </a:pPr>
            <a:endParaRPr lang="es-CL" sz="1200" b="1" u="sng" dirty="0" smtClean="0"/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A continuación realizaremos un juego llamado </a:t>
            </a:r>
            <a:r>
              <a:rPr lang="es-CL" sz="2000" dirty="0" smtClean="0">
                <a:latin typeface="Century Gothic" pitchFamily="34" charset="0"/>
              </a:rPr>
              <a:t>«</a:t>
            </a:r>
            <a:r>
              <a:rPr lang="es-CL" sz="2000" b="1" dirty="0" smtClean="0">
                <a:latin typeface="Century Gothic" pitchFamily="34" charset="0"/>
              </a:rPr>
              <a:t>Busca </a:t>
            </a:r>
            <a:r>
              <a:rPr lang="es-CL" sz="2000" b="1" dirty="0" smtClean="0">
                <a:latin typeface="Century Gothic" pitchFamily="34" charset="0"/>
              </a:rPr>
              <a:t>los sonidos</a:t>
            </a:r>
            <a:r>
              <a:rPr lang="es-CL" sz="2000" dirty="0" smtClean="0">
                <a:latin typeface="Century Gothic" pitchFamily="34" charset="0"/>
              </a:rPr>
              <a:t>». Los sonidos que buscaremos son: </a:t>
            </a:r>
          </a:p>
          <a:p>
            <a:pPr marL="800100" lvl="1" indent="-3429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s-CL" sz="2000" b="1" dirty="0" smtClean="0">
                <a:latin typeface="Century Gothic" pitchFamily="34" charset="0"/>
              </a:rPr>
              <a:t>Vocales</a:t>
            </a:r>
            <a:r>
              <a:rPr lang="es-CL" sz="2000" dirty="0" smtClean="0">
                <a:latin typeface="Century Gothic" pitchFamily="34" charset="0"/>
              </a:rPr>
              <a:t>: /a/, /e/,/i/, /o/ y /u/</a:t>
            </a:r>
          </a:p>
          <a:p>
            <a:pPr marL="800100" lvl="1" indent="-3429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s-CL" sz="2000" b="1" dirty="0" smtClean="0">
                <a:latin typeface="Century Gothic" pitchFamily="34" charset="0"/>
              </a:rPr>
              <a:t>Consonantes</a:t>
            </a:r>
            <a:r>
              <a:rPr lang="es-CL" sz="2000" dirty="0" smtClean="0">
                <a:latin typeface="Century Gothic" pitchFamily="34" charset="0"/>
              </a:rPr>
              <a:t>: /m/ y /</a:t>
            </a:r>
            <a:r>
              <a:rPr lang="es-CL" sz="2000" dirty="0">
                <a:latin typeface="Century Gothic" pitchFamily="34" charset="0"/>
              </a:rPr>
              <a:t>L</a:t>
            </a:r>
            <a:r>
              <a:rPr lang="es-CL" sz="2000" dirty="0" smtClean="0">
                <a:latin typeface="Century Gothic" pitchFamily="34" charset="0"/>
              </a:rPr>
              <a:t>/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Cada página cuenta con un encabezado donde se señala lo que se debe buscar: </a:t>
            </a:r>
            <a:r>
              <a:rPr lang="es-CL" sz="2000" b="1" dirty="0" smtClean="0">
                <a:latin typeface="Century Gothic" pitchFamily="34" charset="0"/>
              </a:rPr>
              <a:t>Leer atentamente.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Importante </a:t>
            </a:r>
            <a:r>
              <a:rPr lang="es-CL" sz="2000" b="1" dirty="0" smtClean="0">
                <a:latin typeface="Century Gothic" pitchFamily="34" charset="0"/>
              </a:rPr>
              <a:t>hacer </a:t>
            </a:r>
            <a:r>
              <a:rPr lang="es-CL" sz="2000" b="1" dirty="0" err="1" smtClean="0">
                <a:latin typeface="Century Gothic" pitchFamily="34" charset="0"/>
              </a:rPr>
              <a:t>click</a:t>
            </a:r>
            <a:r>
              <a:rPr lang="es-CL" sz="2000" b="1" dirty="0" smtClean="0">
                <a:latin typeface="Century Gothic" pitchFamily="34" charset="0"/>
              </a:rPr>
              <a:t> </a:t>
            </a:r>
            <a:r>
              <a:rPr lang="es-CL" sz="2000" dirty="0" smtClean="0">
                <a:latin typeface="Century Gothic" pitchFamily="34" charset="0"/>
              </a:rPr>
              <a:t>sobre las imágenes y flechas.</a:t>
            </a:r>
          </a:p>
          <a:p>
            <a:pPr algn="just">
              <a:lnSpc>
                <a:spcPct val="150000"/>
              </a:lnSpc>
            </a:pPr>
            <a:endParaRPr lang="es-CL" sz="19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5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600" b="1" dirty="0" smtClean="0">
                <a:solidFill>
                  <a:srgbClr val="FF0066"/>
                </a:solidFill>
                <a:latin typeface="Century Gothic" pitchFamily="34" charset="0"/>
              </a:rPr>
              <a:t>Selecciona cuál de estos dibujos NO comienza con el sonido  /m/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3136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13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8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2636912"/>
            <a:ext cx="123300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96" y="3172515"/>
            <a:ext cx="1175718" cy="9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Mesa, Tabla, Dibujo imagen png - imagen transparente descarga gratuit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01" y="4936607"/>
            <a:ext cx="2360622" cy="15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bujos infantiles de motos. Dibujos de motos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2"/>
          <a:stretch/>
        </p:blipFill>
        <p:spPr bwMode="auto">
          <a:xfrm>
            <a:off x="3387910" y="2642542"/>
            <a:ext cx="2336218" cy="13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MARIPOSA">
            <a:hlinkClick r:id="rId6" action="ppaction://hlinksldjump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12" y="2524442"/>
            <a:ext cx="2116415" cy="14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una con cara sobre fondo blanco | Vector Grati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35998"/>
            <a:ext cx="1584176" cy="17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600" b="1" dirty="0" smtClean="0">
                <a:solidFill>
                  <a:srgbClr val="0099FF"/>
                </a:solidFill>
                <a:latin typeface="Century Gothic" pitchFamily="34" charset="0"/>
              </a:rPr>
              <a:t>Selecciona cuál de estos dibujos NO comienza con el sonido  /</a:t>
            </a:r>
            <a:r>
              <a:rPr lang="es-CL" sz="3600" b="1" dirty="0">
                <a:solidFill>
                  <a:srgbClr val="0099FF"/>
                </a:solidFill>
                <a:latin typeface="Century Gothic" pitchFamily="34" charset="0"/>
              </a:rPr>
              <a:t>L</a:t>
            </a:r>
            <a:r>
              <a:rPr lang="es-CL" sz="3600" b="1" dirty="0" smtClean="0">
                <a:solidFill>
                  <a:srgbClr val="0099FF"/>
                </a:solidFill>
                <a:latin typeface="Century Gothic" pitchFamily="34" charset="0"/>
              </a:rPr>
              <a:t>/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3136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1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5" b="95724" l="9043" r="941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5706" r="6522" b="4351"/>
          <a:stretch/>
        </p:blipFill>
        <p:spPr bwMode="auto">
          <a:xfrm>
            <a:off x="459161" y="2500016"/>
            <a:ext cx="1120316" cy="1719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6990" l="12500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5120" r="10598" b="3413"/>
          <a:stretch/>
        </p:blipFill>
        <p:spPr bwMode="auto">
          <a:xfrm>
            <a:off x="1745616" y="2534066"/>
            <a:ext cx="945792" cy="165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 descr="Icono De Lupa. Ilustración De Dibujos Animados De Icono De Vector ...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5" b="95846" l="4154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494" r="4119" b="4494"/>
          <a:stretch/>
        </p:blipFill>
        <p:spPr bwMode="auto">
          <a:xfrm>
            <a:off x="3536090" y="2464491"/>
            <a:ext cx="2071820" cy="1712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 ">
            <a:hlinkClick r:id="rId6" action="ppaction://hlinksldjump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 bwMode="auto">
          <a:xfrm>
            <a:off x="2057577" y="4801605"/>
            <a:ext cx="1716478" cy="179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Lana | Vectores de dominio púb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0" name="Picture 4" descr="Needle and wool Royalty Free Vector Image - VectorStock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>
            <a:off x="5508775" y="4801605"/>
            <a:ext cx="1865068" cy="17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1643317" cy="17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8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2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617366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5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611560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836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Educacional Escuela Providencia de Recoleta                                                                                                                 </a:t>
            </a: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Fonoaudiología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PIE</a:t>
            </a:r>
            <a:r>
              <a:rPr lang="es-CL" sz="20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395536" y="-47304"/>
            <a:ext cx="8352928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000" b="1" dirty="0" smtClean="0">
                <a:solidFill>
                  <a:srgbClr val="0099CC"/>
                </a:solidFill>
                <a:latin typeface="Century Gothic" pitchFamily="34" charset="0"/>
              </a:rPr>
              <a:t>Selecciona cuál de estos dibujos comienza con el sonido  de la vocal /a/</a:t>
            </a:r>
            <a:endParaRPr lang="es-CL" sz="3000" b="1" dirty="0">
              <a:solidFill>
                <a:srgbClr val="0099CC"/>
              </a:solidFill>
              <a:latin typeface="Century Gothic" pitchFamily="34" charset="0"/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7" b="46725"/>
          <a:stretch/>
        </p:blipFill>
        <p:spPr bwMode="auto">
          <a:xfrm>
            <a:off x="291716" y="2501927"/>
            <a:ext cx="1152128" cy="156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882" b="3057"/>
          <a:stretch/>
        </p:blipFill>
        <p:spPr bwMode="auto">
          <a:xfrm>
            <a:off x="1461502" y="2743741"/>
            <a:ext cx="1094273" cy="1154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Resultado de imagen para dibujo de arbol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37"/>
          <a:stretch/>
        </p:blipFill>
        <p:spPr bwMode="auto">
          <a:xfrm>
            <a:off x="5508104" y="4797152"/>
            <a:ext cx="1951355" cy="187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Imagen relacionada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65" y="4834637"/>
            <a:ext cx="1951355" cy="176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 ">
            <a:hlinkClick r:id="rId6" action="ppaction://hlinksldjump"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6627797" y="2492896"/>
            <a:ext cx="1904643" cy="1724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Imagen relacionada">
            <a:hlinkClick r:id="rId6" action="ppaction://hlinksldjump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13147" b="5400"/>
          <a:stretch/>
        </p:blipFill>
        <p:spPr bwMode="auto">
          <a:xfrm>
            <a:off x="3697605" y="2420888"/>
            <a:ext cx="1748790" cy="183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6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1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7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07504" y="-3287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000" b="1" dirty="0" smtClean="0">
                <a:solidFill>
                  <a:srgbClr val="00D67F"/>
                </a:solidFill>
                <a:latin typeface="Century Gothic" pitchFamily="34" charset="0"/>
              </a:rPr>
              <a:t>Selecciona cuál de estos dibujos NO comienza con el sonido  de la vocal /i/</a:t>
            </a: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" y="2447140"/>
            <a:ext cx="940241" cy="177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1038597" cy="121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Resultado de imagen para dibujo de iglu">
            <a:hlinkClick r:id="rId4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74" y="2495297"/>
            <a:ext cx="20955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Resultado de imagen para dibujo de indio">
            <a:hlinkClick r:id="rId4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18416"/>
          <a:stretch/>
        </p:blipFill>
        <p:spPr bwMode="auto">
          <a:xfrm>
            <a:off x="2032268" y="4803901"/>
            <a:ext cx="1531620" cy="1793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Resultado de imagen para dibujo de iman">
            <a:hlinkClick r:id="rId4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2047875" cy="153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Resultado de imagen para dibujo de escoba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03901"/>
            <a:ext cx="1948569" cy="1793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3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359184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4021159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72" y="1916832"/>
            <a:ext cx="370324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6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3488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92268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28184" y="2348880"/>
            <a:ext cx="25202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61503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067672" y="4725144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0" y="-993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3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Selecciona cuál de estos dibujos comienza con el sonido  de la vocal /o/</a:t>
            </a: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4" y="2435667"/>
            <a:ext cx="1244654" cy="171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5787"/>
            <a:ext cx="1251004" cy="11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Resultado de imagen para dibujo de ojo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4843625"/>
            <a:ext cx="2114319" cy="168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Resultado de imagen para dibujo de anillo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90" y="4797152"/>
            <a:ext cx="201803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a Iglesia, De Dibujos Animados, Dibujo imagen png - imagen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79" y="2463203"/>
            <a:ext cx="1798453" cy="17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izo | Vectores, Fotos de Stock y PSD Gratis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b="16800"/>
          <a:stretch/>
        </p:blipFill>
        <p:spPr bwMode="auto">
          <a:xfrm>
            <a:off x="3491880" y="2564904"/>
            <a:ext cx="2127863" cy="15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287</Words>
  <Application>Microsoft Office PowerPoint</Application>
  <PresentationFormat>Presentación en pantalla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13</cp:revision>
  <dcterms:created xsi:type="dcterms:W3CDTF">2020-04-24T19:42:28Z</dcterms:created>
  <dcterms:modified xsi:type="dcterms:W3CDTF">2020-04-24T23:39:39Z</dcterms:modified>
</cp:coreProperties>
</file>