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1" r:id="rId3"/>
    <p:sldId id="260" r:id="rId4"/>
    <p:sldId id="256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57" r:id="rId15"/>
    <p:sldId id="258" r:id="rId1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87C7D9"/>
    <a:srgbClr val="E8BFBE"/>
    <a:srgbClr val="5CF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7762-9B49-4350-90DF-726F0B322EB0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B770-28F9-4DC6-898F-58F015A79D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217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7762-9B49-4350-90DF-726F0B322EB0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B770-28F9-4DC6-898F-58F015A79D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863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7762-9B49-4350-90DF-726F0B322EB0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B770-28F9-4DC6-898F-58F015A79D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5608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7762-9B49-4350-90DF-726F0B322EB0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B770-28F9-4DC6-898F-58F015A79D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2694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7762-9B49-4350-90DF-726F0B322EB0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B770-28F9-4DC6-898F-58F015A79D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895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7762-9B49-4350-90DF-726F0B322EB0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B770-28F9-4DC6-898F-58F015A79D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0163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7762-9B49-4350-90DF-726F0B322EB0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B770-28F9-4DC6-898F-58F015A79D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9974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7762-9B49-4350-90DF-726F0B322EB0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B770-28F9-4DC6-898F-58F015A79D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2713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7762-9B49-4350-90DF-726F0B322EB0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B770-28F9-4DC6-898F-58F015A79D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6724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7762-9B49-4350-90DF-726F0B322EB0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B770-28F9-4DC6-898F-58F015A79D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9020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7762-9B49-4350-90DF-726F0B322EB0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B770-28F9-4DC6-898F-58F015A79D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394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C7762-9B49-4350-90DF-726F0B322EB0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2B770-28F9-4DC6-898F-58F015A79D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8033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5"/>
          <p:cNvSpPr/>
          <p:nvPr/>
        </p:nvSpPr>
        <p:spPr>
          <a:xfrm>
            <a:off x="1510067" y="188640"/>
            <a:ext cx="6590325" cy="2002338"/>
          </a:xfrm>
          <a:prstGeom prst="flowChartPunchedTape">
            <a:avLst/>
          </a:prstGeom>
          <a:solidFill>
            <a:srgbClr val="E6B8A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 dirty="0" smtClean="0">
                <a:latin typeface="Bradley Hand ITC" pitchFamily="66" charset="0"/>
                <a:ea typeface="Pacifico"/>
                <a:cs typeface="Pacifico"/>
                <a:sym typeface="Pacifico"/>
              </a:rPr>
              <a:t>Descubre la palabra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 dirty="0" smtClean="0">
                <a:latin typeface="Bradley Hand ITC" pitchFamily="66" charset="0"/>
                <a:ea typeface="Pacifico"/>
                <a:cs typeface="Pacifico"/>
                <a:sym typeface="Pacifico"/>
              </a:rPr>
              <a:t>escondida</a:t>
            </a:r>
            <a:endParaRPr sz="3600" b="1" dirty="0">
              <a:latin typeface="Bradley Hand ITC" pitchFamily="66" charset="0"/>
              <a:ea typeface="Pacifico"/>
              <a:cs typeface="Pacifico"/>
              <a:sym typeface="Pacifico"/>
            </a:endParaRPr>
          </a:p>
        </p:txBody>
      </p:sp>
      <p:pic>
        <p:nvPicPr>
          <p:cNvPr id="4" name="Shape 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99592" y="2262986"/>
            <a:ext cx="4896544" cy="465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 descr="Icono De Lupa. Ilustración De Dibujos Animados De Icono De Vector ...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85" b="95846" l="4154" r="96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18" t="4494" r="4119" b="4494"/>
          <a:stretch/>
        </p:blipFill>
        <p:spPr bwMode="auto">
          <a:xfrm>
            <a:off x="6156176" y="2450031"/>
            <a:ext cx="2478048" cy="19996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443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1" y="677505"/>
            <a:ext cx="2664296" cy="2535471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Elipse"/>
          <p:cNvSpPr/>
          <p:nvPr/>
        </p:nvSpPr>
        <p:spPr>
          <a:xfrm>
            <a:off x="432789" y="4149080"/>
            <a:ext cx="2194995" cy="2160240"/>
          </a:xfrm>
          <a:prstGeom prst="ellipse">
            <a:avLst/>
          </a:prstGeom>
          <a:solidFill>
            <a:srgbClr val="87C7D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5400" dirty="0" smtClean="0">
                <a:solidFill>
                  <a:schemeClr val="tx1"/>
                </a:solidFill>
                <a:latin typeface="Comic Sans MS" pitchFamily="66" charset="0"/>
              </a:rPr>
              <a:t>CO</a:t>
            </a:r>
            <a:endParaRPr lang="es-CL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3601141" y="4149080"/>
            <a:ext cx="2194995" cy="2160240"/>
          </a:xfrm>
          <a:prstGeom prst="ellipse">
            <a:avLst/>
          </a:prstGeom>
          <a:solidFill>
            <a:srgbClr val="E8BFB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5400" dirty="0" smtClean="0">
                <a:solidFill>
                  <a:schemeClr val="tx1"/>
                </a:solidFill>
                <a:latin typeface="Comic Sans MS" pitchFamily="66" charset="0"/>
              </a:rPr>
              <a:t>NE</a:t>
            </a:r>
            <a:endParaRPr lang="es-CL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AutoShape 6" descr="Vectores de stock de Sapo, ilustraciones de Sapo sin royalti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" name="AutoShape 8" descr="Vectores de stock de Sapo, ilustraciones de Sapo sin royalties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1" name="AutoShape 10" descr="Vectores de stock de Sapo, ilustraciones de Sapo sin royalties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3" name="12 Rectángulo"/>
          <p:cNvSpPr/>
          <p:nvPr/>
        </p:nvSpPr>
        <p:spPr>
          <a:xfrm>
            <a:off x="3203848" y="677504"/>
            <a:ext cx="2664296" cy="2535472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"/>
          <p:cNvSpPr/>
          <p:nvPr/>
        </p:nvSpPr>
        <p:spPr>
          <a:xfrm>
            <a:off x="6228184" y="677505"/>
            <a:ext cx="2664296" cy="2535471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14 Elipse"/>
          <p:cNvSpPr/>
          <p:nvPr/>
        </p:nvSpPr>
        <p:spPr>
          <a:xfrm>
            <a:off x="6553469" y="4149080"/>
            <a:ext cx="2194995" cy="2160240"/>
          </a:xfrm>
          <a:prstGeom prst="ellipse">
            <a:avLst/>
          </a:prstGeom>
          <a:solidFill>
            <a:srgbClr val="87C7D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5400" dirty="0" smtClean="0">
                <a:solidFill>
                  <a:schemeClr val="tx1"/>
                </a:solidFill>
                <a:latin typeface="Comic Sans MS" pitchFamily="66" charset="0"/>
              </a:rPr>
              <a:t>JO</a:t>
            </a:r>
            <a:endParaRPr lang="es-CL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098" name="Picture 2" descr="Nemo para imprimir | Buscando a nemo, Personajes de nemo, Imprimi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574" y="1124744"/>
            <a:ext cx="2434844" cy="184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ero porqué dibujamos asi los corazones? – LaJPedi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3" r="16530"/>
          <a:stretch/>
        </p:blipFill>
        <p:spPr bwMode="auto">
          <a:xfrm>
            <a:off x="381363" y="941477"/>
            <a:ext cx="2462445" cy="212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819" y="749821"/>
            <a:ext cx="1662293" cy="246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521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1" y="677505"/>
            <a:ext cx="2664296" cy="2535471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Elipse"/>
          <p:cNvSpPr/>
          <p:nvPr/>
        </p:nvSpPr>
        <p:spPr>
          <a:xfrm>
            <a:off x="432789" y="4149080"/>
            <a:ext cx="2194995" cy="2160240"/>
          </a:xfrm>
          <a:prstGeom prst="ellipse">
            <a:avLst/>
          </a:prstGeom>
          <a:solidFill>
            <a:srgbClr val="87C7D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5400" dirty="0" smtClean="0">
                <a:solidFill>
                  <a:schemeClr val="tx1"/>
                </a:solidFill>
                <a:latin typeface="Comic Sans MS" pitchFamily="66" charset="0"/>
              </a:rPr>
              <a:t>PE</a:t>
            </a:r>
            <a:endParaRPr lang="es-CL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3601141" y="4149080"/>
            <a:ext cx="2194995" cy="2160240"/>
          </a:xfrm>
          <a:prstGeom prst="ellipse">
            <a:avLst/>
          </a:prstGeom>
          <a:solidFill>
            <a:srgbClr val="E8BFB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5400" dirty="0" smtClean="0">
                <a:solidFill>
                  <a:schemeClr val="tx1"/>
                </a:solidFill>
                <a:latin typeface="Comic Sans MS" pitchFamily="66" charset="0"/>
              </a:rPr>
              <a:t>LU</a:t>
            </a:r>
            <a:endParaRPr lang="es-CL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AutoShape 6" descr="Vectores de stock de Sapo, ilustraciones de Sapo sin royalti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" name="AutoShape 8" descr="Vectores de stock de Sapo, ilustraciones de Sapo sin royalties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1" name="AutoShape 10" descr="Vectores de stock de Sapo, ilustraciones de Sapo sin royalties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3" name="12 Rectángulo"/>
          <p:cNvSpPr/>
          <p:nvPr/>
        </p:nvSpPr>
        <p:spPr>
          <a:xfrm>
            <a:off x="3203848" y="677504"/>
            <a:ext cx="2664296" cy="2535472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"/>
          <p:cNvSpPr/>
          <p:nvPr/>
        </p:nvSpPr>
        <p:spPr>
          <a:xfrm>
            <a:off x="6228184" y="677505"/>
            <a:ext cx="2664296" cy="2535471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14 Elipse"/>
          <p:cNvSpPr/>
          <p:nvPr/>
        </p:nvSpPr>
        <p:spPr>
          <a:xfrm>
            <a:off x="6553469" y="4149080"/>
            <a:ext cx="2194995" cy="2160240"/>
          </a:xfrm>
          <a:prstGeom prst="ellipse">
            <a:avLst/>
          </a:prstGeom>
          <a:solidFill>
            <a:srgbClr val="87C7D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5400" dirty="0" smtClean="0">
                <a:solidFill>
                  <a:schemeClr val="tx1"/>
                </a:solidFill>
                <a:latin typeface="Comic Sans MS" pitchFamily="66" charset="0"/>
              </a:rPr>
              <a:t>S</a:t>
            </a:r>
            <a:r>
              <a:rPr lang="es-CL" sz="5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endParaRPr lang="es-CL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074" name="Picture 2" descr="Dibujo de Pelota de fútbol II pintado por Balon en Dibujos.net el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8" t="3144" r="7236" b="3570"/>
          <a:stretch/>
        </p:blipFill>
        <p:spPr bwMode="auto">
          <a:xfrm>
            <a:off x="460375" y="755464"/>
            <a:ext cx="2351998" cy="237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21" y="1052736"/>
            <a:ext cx="2412743" cy="186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Luna con cara sobre fondo blanco | Vector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723866"/>
            <a:ext cx="2197027" cy="244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331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1" y="677505"/>
            <a:ext cx="2664296" cy="2535471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Elipse"/>
          <p:cNvSpPr/>
          <p:nvPr/>
        </p:nvSpPr>
        <p:spPr>
          <a:xfrm>
            <a:off x="432789" y="4149080"/>
            <a:ext cx="2194995" cy="2160240"/>
          </a:xfrm>
          <a:prstGeom prst="ellipse">
            <a:avLst/>
          </a:prstGeom>
          <a:solidFill>
            <a:srgbClr val="87C7D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5400" dirty="0">
                <a:solidFill>
                  <a:schemeClr val="tx1"/>
                </a:solidFill>
                <a:latin typeface="Comic Sans MS" pitchFamily="66" charset="0"/>
              </a:rPr>
              <a:t>P</a:t>
            </a:r>
            <a:r>
              <a:rPr lang="es-CL" sz="5400" dirty="0" smtClean="0">
                <a:solidFill>
                  <a:schemeClr val="tx1"/>
                </a:solidFill>
                <a:latin typeface="Comic Sans MS" pitchFamily="66" charset="0"/>
              </a:rPr>
              <a:t>A</a:t>
            </a:r>
            <a:endParaRPr lang="es-CL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3601141" y="4149080"/>
            <a:ext cx="2194995" cy="2160240"/>
          </a:xfrm>
          <a:prstGeom prst="ellipse">
            <a:avLst/>
          </a:prstGeom>
          <a:solidFill>
            <a:srgbClr val="E8BFB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5400" dirty="0" smtClean="0">
                <a:solidFill>
                  <a:schemeClr val="tx1"/>
                </a:solidFill>
                <a:latin typeface="Comic Sans MS" pitchFamily="66" charset="0"/>
              </a:rPr>
              <a:t>LO</a:t>
            </a:r>
            <a:endParaRPr lang="es-CL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AutoShape 6" descr="Vectores de stock de Sapo, ilustraciones de Sapo sin royalti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" name="AutoShape 8" descr="Vectores de stock de Sapo, ilustraciones de Sapo sin royalties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1" name="AutoShape 10" descr="Vectores de stock de Sapo, ilustraciones de Sapo sin royalties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3" name="12 Rectángulo"/>
          <p:cNvSpPr/>
          <p:nvPr/>
        </p:nvSpPr>
        <p:spPr>
          <a:xfrm>
            <a:off x="3203848" y="677504"/>
            <a:ext cx="2664296" cy="2535472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"/>
          <p:cNvSpPr/>
          <p:nvPr/>
        </p:nvSpPr>
        <p:spPr>
          <a:xfrm>
            <a:off x="6228184" y="677505"/>
            <a:ext cx="2664296" cy="2535471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14 Elipse"/>
          <p:cNvSpPr/>
          <p:nvPr/>
        </p:nvSpPr>
        <p:spPr>
          <a:xfrm>
            <a:off x="6553469" y="4149080"/>
            <a:ext cx="2194995" cy="2160240"/>
          </a:xfrm>
          <a:prstGeom prst="ellipse">
            <a:avLst/>
          </a:prstGeom>
          <a:solidFill>
            <a:srgbClr val="87C7D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5400" dirty="0" smtClean="0">
                <a:solidFill>
                  <a:schemeClr val="tx1"/>
                </a:solidFill>
                <a:latin typeface="Comic Sans MS" pitchFamily="66" charset="0"/>
              </a:rPr>
              <a:t>MA</a:t>
            </a:r>
            <a:endParaRPr lang="es-CL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2" name="11 Imagen" descr="Pala, Iconos De Equipo, Dibujo imagen png - imagen transparente ...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" b="100000" l="333" r="99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69" y="840340"/>
            <a:ext cx="22098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5" descr="Lobo | Vectores, Fotos de Stock y PSD Grati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6" r="15045"/>
          <a:stretch/>
        </p:blipFill>
        <p:spPr bwMode="auto">
          <a:xfrm>
            <a:off x="3779912" y="830413"/>
            <a:ext cx="1644448" cy="231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esultado de imagen para MARIPOS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52736"/>
            <a:ext cx="245265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420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5496" y="677505"/>
            <a:ext cx="2088231" cy="2535471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Elipse"/>
          <p:cNvSpPr/>
          <p:nvPr/>
        </p:nvSpPr>
        <p:spPr>
          <a:xfrm>
            <a:off x="35496" y="4149080"/>
            <a:ext cx="2194995" cy="2160240"/>
          </a:xfrm>
          <a:prstGeom prst="ellipse">
            <a:avLst/>
          </a:prstGeom>
          <a:solidFill>
            <a:srgbClr val="87C7D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5400" dirty="0">
                <a:solidFill>
                  <a:schemeClr val="tx1"/>
                </a:solidFill>
                <a:latin typeface="Comic Sans MS" pitchFamily="66" charset="0"/>
              </a:rPr>
              <a:t>E</a:t>
            </a:r>
          </a:p>
        </p:txBody>
      </p:sp>
      <p:sp>
        <p:nvSpPr>
          <p:cNvPr id="7" name="6 Elipse"/>
          <p:cNvSpPr/>
          <p:nvPr/>
        </p:nvSpPr>
        <p:spPr>
          <a:xfrm>
            <a:off x="2339752" y="4149080"/>
            <a:ext cx="2194995" cy="2160240"/>
          </a:xfrm>
          <a:prstGeom prst="ellipse">
            <a:avLst/>
          </a:prstGeom>
          <a:solidFill>
            <a:srgbClr val="E8BFB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5400" dirty="0" smtClean="0">
                <a:solidFill>
                  <a:schemeClr val="tx1"/>
                </a:solidFill>
                <a:latin typeface="Comic Sans MS" pitchFamily="66" charset="0"/>
              </a:rPr>
              <a:t>LE</a:t>
            </a:r>
            <a:endParaRPr lang="es-CL" sz="5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AutoShape 6" descr="Vectores de stock de Sapo, ilustraciones de Sapo sin royalties ..."/>
          <p:cNvSpPr>
            <a:spLocks noChangeAspect="1" noChangeArrowheads="1"/>
          </p:cNvSpPr>
          <p:nvPr/>
        </p:nvSpPr>
        <p:spPr bwMode="auto">
          <a:xfrm>
            <a:off x="107504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" name="AutoShape 8" descr="Vectores de stock de Sapo, ilustraciones de Sapo sin royalties ..."/>
          <p:cNvSpPr>
            <a:spLocks noChangeAspect="1" noChangeArrowheads="1"/>
          </p:cNvSpPr>
          <p:nvPr/>
        </p:nvSpPr>
        <p:spPr bwMode="auto">
          <a:xfrm>
            <a:off x="259904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1" name="AutoShape 10" descr="Vectores de stock de Sapo, ilustraciones de Sapo sin royalties ..."/>
          <p:cNvSpPr>
            <a:spLocks noChangeAspect="1" noChangeArrowheads="1"/>
          </p:cNvSpPr>
          <p:nvPr/>
        </p:nvSpPr>
        <p:spPr bwMode="auto">
          <a:xfrm>
            <a:off x="31635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5" name="14 Elipse"/>
          <p:cNvSpPr/>
          <p:nvPr/>
        </p:nvSpPr>
        <p:spPr>
          <a:xfrm>
            <a:off x="4644008" y="4149080"/>
            <a:ext cx="2194995" cy="2160240"/>
          </a:xfrm>
          <a:prstGeom prst="ellipse">
            <a:avLst/>
          </a:prstGeom>
          <a:solidFill>
            <a:srgbClr val="87C7D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4400" dirty="0" smtClean="0">
                <a:solidFill>
                  <a:schemeClr val="tx1"/>
                </a:solidFill>
                <a:latin typeface="Comic Sans MS" pitchFamily="66" charset="0"/>
              </a:rPr>
              <a:t>FAN</a:t>
            </a:r>
            <a:endParaRPr lang="es-CL" sz="4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267744" y="680399"/>
            <a:ext cx="2088231" cy="2535471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18 Rectángulo"/>
          <p:cNvSpPr/>
          <p:nvPr/>
        </p:nvSpPr>
        <p:spPr>
          <a:xfrm>
            <a:off x="4554621" y="666751"/>
            <a:ext cx="2088231" cy="2535471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19 Rectángulo"/>
          <p:cNvSpPr/>
          <p:nvPr/>
        </p:nvSpPr>
        <p:spPr>
          <a:xfrm>
            <a:off x="6804247" y="666750"/>
            <a:ext cx="2243807" cy="2535471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20 Elipse"/>
          <p:cNvSpPr/>
          <p:nvPr/>
        </p:nvSpPr>
        <p:spPr>
          <a:xfrm>
            <a:off x="6949398" y="4149080"/>
            <a:ext cx="2194995" cy="2160240"/>
          </a:xfrm>
          <a:prstGeom prst="ellipse">
            <a:avLst/>
          </a:prstGeom>
          <a:solidFill>
            <a:srgbClr val="E8BFB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5400" dirty="0" smtClean="0">
                <a:solidFill>
                  <a:schemeClr val="tx1"/>
                </a:solidFill>
                <a:latin typeface="Comic Sans MS" pitchFamily="66" charset="0"/>
              </a:rPr>
              <a:t>TE</a:t>
            </a:r>
            <a:endParaRPr lang="es-CL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7170" name="Picture 2" descr="Dibujos animados de animales de erizo - Descargar PNG/SVG transparen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5048" r="3143" b="15788"/>
          <a:stretch/>
        </p:blipFill>
        <p:spPr bwMode="auto">
          <a:xfrm>
            <a:off x="81452" y="1136249"/>
            <a:ext cx="2005022" cy="147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Fantasma Imágenes Vectoriales, Ilustraciones Libres de Regalías de ..."/>
          <p:cNvSpPr>
            <a:spLocks noChangeAspect="1" noChangeArrowheads="1"/>
          </p:cNvSpPr>
          <p:nvPr/>
        </p:nvSpPr>
        <p:spPr bwMode="auto">
          <a:xfrm>
            <a:off x="468758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" name="AutoShape 6" descr="Fantasma Imágenes Vectoriales, Ilustraciones Libres de Regalías de ..."/>
          <p:cNvSpPr>
            <a:spLocks noChangeAspect="1" noChangeArrowheads="1"/>
          </p:cNvSpPr>
          <p:nvPr/>
        </p:nvSpPr>
        <p:spPr bwMode="auto">
          <a:xfrm>
            <a:off x="621158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8" descr="ghost drawing easy - Easy drawings easy"/>
          <p:cNvSpPr>
            <a:spLocks noChangeAspect="1" noChangeArrowheads="1"/>
          </p:cNvSpPr>
          <p:nvPr/>
        </p:nvSpPr>
        <p:spPr bwMode="auto">
          <a:xfrm>
            <a:off x="773558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7178" name="Picture 10" descr="Dibujos de fantasmas - Fantasmas para color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315" y="816229"/>
            <a:ext cx="1962841" cy="226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Leche de tetrabrick | Vector Premi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2" t="12863" r="15568" b="12601"/>
          <a:stretch/>
        </p:blipFill>
        <p:spPr bwMode="auto">
          <a:xfrm>
            <a:off x="2411759" y="953439"/>
            <a:ext cx="1772144" cy="193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4" descr="2019 Popular Cableado Español Colorido Grande 84 Teclas Diseño ..."/>
          <p:cNvSpPr>
            <a:spLocks noChangeAspect="1" noChangeArrowheads="1"/>
          </p:cNvSpPr>
          <p:nvPr/>
        </p:nvSpPr>
        <p:spPr bwMode="auto">
          <a:xfrm>
            <a:off x="925958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5" name="24 Imagen" descr="FXSUM Nette Cartoon Verdrahtete Tastatur USB Teclado Mecanico ...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6" b="19209"/>
          <a:stretch/>
        </p:blipFill>
        <p:spPr bwMode="auto">
          <a:xfrm>
            <a:off x="6876256" y="1346752"/>
            <a:ext cx="2068251" cy="1148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7960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116632"/>
            <a:ext cx="78794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9600" b="1" dirty="0" smtClean="0">
                <a:solidFill>
                  <a:srgbClr val="33CCFF"/>
                </a:solidFill>
                <a:latin typeface="Tempus Sans ITC" pitchFamily="82" charset="0"/>
              </a:rPr>
              <a:t>MUY </a:t>
            </a:r>
            <a:r>
              <a:rPr lang="es-CL" sz="9600" b="1" dirty="0" smtClean="0">
                <a:solidFill>
                  <a:srgbClr val="FF7C80"/>
                </a:solidFill>
                <a:latin typeface="Tempus Sans ITC" pitchFamily="82" charset="0"/>
              </a:rPr>
              <a:t>BIEN</a:t>
            </a:r>
            <a:r>
              <a:rPr lang="es-CL" sz="9600" b="1" dirty="0" smtClean="0">
                <a:solidFill>
                  <a:srgbClr val="00F692"/>
                </a:solidFill>
                <a:latin typeface="Tempus Sans ITC" pitchFamily="82" charset="0"/>
              </a:rPr>
              <a:t>!!!</a:t>
            </a:r>
            <a:endParaRPr lang="es-CL" sz="9600" dirty="0">
              <a:solidFill>
                <a:srgbClr val="00F692"/>
              </a:solidFill>
            </a:endParaRPr>
          </a:p>
        </p:txBody>
      </p:sp>
      <p:pic>
        <p:nvPicPr>
          <p:cNvPr id="4" name="3 Imagen" descr="Perry el pico del ornitorrinco, PNG Clipart | PNGOcean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565" y="1686292"/>
            <a:ext cx="4320480" cy="46950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35496" y="6485274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err="1" smtClean="0">
                <a:latin typeface="Comic Sans MS" pitchFamily="66" charset="0"/>
              </a:rPr>
              <a:t>Flga</a:t>
            </a:r>
            <a:r>
              <a:rPr lang="es-CL" sz="2000" dirty="0" smtClean="0">
                <a:latin typeface="Comic Sans MS" pitchFamily="66" charset="0"/>
              </a:rPr>
              <a:t> Nicole Parra Mora</a:t>
            </a:r>
            <a:endParaRPr lang="es-CL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14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1545358"/>
            <a:ext cx="7992888" cy="2891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CL" sz="3200" dirty="0" smtClean="0">
                <a:latin typeface="Century Gothic" pitchFamily="34" charset="0"/>
              </a:rPr>
              <a:t>«El niño aprende más y mejor a través de la interacción con las personas con quienes tiene un lazo afectivo»</a:t>
            </a:r>
            <a:endParaRPr lang="es-CL" sz="3200" dirty="0">
              <a:latin typeface="Century Gothic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24" y="5267810"/>
            <a:ext cx="7740352" cy="157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1" descr="Descripción: http://www.laprovidenciarecoleta.cl/escuela/wp-content/uploads/2019/08/Presentaci%C3%B3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3" t="21449" r="6863" b="21449"/>
          <a:stretch>
            <a:fillRect/>
          </a:stretch>
        </p:blipFill>
        <p:spPr bwMode="auto">
          <a:xfrm>
            <a:off x="611560" y="30564"/>
            <a:ext cx="1284500" cy="87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39552" y="836712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</a:pPr>
            <a:r>
              <a:rPr lang="es-CL" sz="1100" dirty="0" smtClean="0">
                <a:solidFill>
                  <a:srgbClr val="40404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Fundación </a:t>
            </a:r>
            <a:r>
              <a:rPr lang="es-CL" sz="1100" dirty="0">
                <a:solidFill>
                  <a:srgbClr val="40404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Educacional Escuela Providencia de Recoleta                                                                                                                 </a:t>
            </a:r>
            <a:r>
              <a:rPr lang="es-CL" sz="1100" dirty="0" smtClean="0">
                <a:solidFill>
                  <a:srgbClr val="40404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Fonoaudiología </a:t>
            </a:r>
            <a:r>
              <a:rPr lang="es-CL" sz="1100" dirty="0">
                <a:solidFill>
                  <a:srgbClr val="40404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PIE</a:t>
            </a:r>
            <a:r>
              <a:rPr lang="es-CL" sz="2000" dirty="0">
                <a:solidFill>
                  <a:srgbClr val="40404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lang="es-CL" sz="6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66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82320" y="1956896"/>
            <a:ext cx="86216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CL" sz="2000" b="1" u="sng" dirty="0" smtClean="0"/>
              <a:t>Explicación a Estudiantes:</a:t>
            </a:r>
          </a:p>
          <a:p>
            <a:pPr algn="just">
              <a:lnSpc>
                <a:spcPct val="200000"/>
              </a:lnSpc>
            </a:pPr>
            <a:r>
              <a:rPr lang="es-CL" sz="2200" dirty="0" smtClean="0">
                <a:latin typeface="Century Gothic" pitchFamily="34" charset="0"/>
              </a:rPr>
              <a:t>Para comenzar, vamos a jugar con las sílabas…</a:t>
            </a:r>
          </a:p>
          <a:p>
            <a:pPr algn="just">
              <a:lnSpc>
                <a:spcPct val="200000"/>
              </a:lnSpc>
            </a:pPr>
            <a:r>
              <a:rPr lang="es-CL" sz="2200" dirty="0" smtClean="0">
                <a:latin typeface="Century Gothic" pitchFamily="34" charset="0"/>
              </a:rPr>
              <a:t>Pero ¿Qué son las sílabas? </a:t>
            </a:r>
            <a:r>
              <a:rPr lang="es-CL" sz="2200" b="1" dirty="0" smtClean="0">
                <a:latin typeface="Century Gothic" pitchFamily="34" charset="0"/>
              </a:rPr>
              <a:t>Las sílabas son las partes de una palabra</a:t>
            </a:r>
            <a:r>
              <a:rPr lang="es-CL" sz="2200" dirty="0" smtClean="0">
                <a:latin typeface="Century Gothic" pitchFamily="34" charset="0"/>
              </a:rPr>
              <a:t>. Hay palabras que son más largas y otras que son más cortas.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07504" y="197768"/>
            <a:ext cx="8928992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CL" sz="4000" b="1" dirty="0" smtClean="0">
                <a:solidFill>
                  <a:srgbClr val="009999"/>
                </a:solidFill>
                <a:latin typeface="Century Gothic" pitchFamily="34" charset="0"/>
              </a:rPr>
              <a:t>Descubre la palabra escondida…</a:t>
            </a:r>
            <a:endParaRPr lang="es-CL" sz="4000" b="1" dirty="0">
              <a:solidFill>
                <a:srgbClr val="009999"/>
              </a:solidFill>
              <a:latin typeface="Century Gothic" pitchFamily="34" charset="0"/>
            </a:endParaRPr>
          </a:p>
        </p:txBody>
      </p:sp>
      <p:pic>
        <p:nvPicPr>
          <p:cNvPr id="6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3746">
            <a:off x="7155486" y="1439814"/>
            <a:ext cx="1343817" cy="134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6677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-27384"/>
            <a:ext cx="8928992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CL" sz="4000" b="1" dirty="0" smtClean="0">
                <a:solidFill>
                  <a:srgbClr val="009999"/>
                </a:solidFill>
                <a:latin typeface="Century Gothic" pitchFamily="34" charset="0"/>
              </a:rPr>
              <a:t>Descubre la palabra escondida…</a:t>
            </a:r>
            <a:endParaRPr lang="es-CL" sz="4000" b="1" dirty="0">
              <a:solidFill>
                <a:srgbClr val="009999"/>
              </a:solidFill>
              <a:latin typeface="Century Gothic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1268760"/>
            <a:ext cx="856895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u="sng" dirty="0" smtClean="0">
                <a:latin typeface="Century Gothic" pitchFamily="34" charset="0"/>
              </a:rPr>
              <a:t>Instrucciones</a:t>
            </a:r>
            <a:r>
              <a:rPr lang="es-CL" sz="2000" dirty="0" smtClean="0">
                <a:latin typeface="Century Gothic" pitchFamily="34" charset="0"/>
              </a:rPr>
              <a:t>:</a:t>
            </a:r>
          </a:p>
          <a:p>
            <a:endParaRPr lang="es-CL" dirty="0"/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es-CL" sz="2000" dirty="0" smtClean="0">
                <a:latin typeface="Century Gothic" pitchFamily="34" charset="0"/>
              </a:rPr>
              <a:t>Primero, </a:t>
            </a:r>
            <a:r>
              <a:rPr lang="es-CL" sz="2000" dirty="0">
                <a:latin typeface="Century Gothic" pitchFamily="34" charset="0"/>
              </a:rPr>
              <a:t>el estudiante deberá </a:t>
            </a:r>
            <a:r>
              <a:rPr lang="es-CL" sz="2000" b="1" dirty="0">
                <a:latin typeface="Century Gothic" pitchFamily="34" charset="0"/>
              </a:rPr>
              <a:t>reconocer</a:t>
            </a:r>
            <a:r>
              <a:rPr lang="es-CL" sz="2000" dirty="0">
                <a:latin typeface="Century Gothic" pitchFamily="34" charset="0"/>
              </a:rPr>
              <a:t> cada estimulo </a:t>
            </a:r>
            <a:r>
              <a:rPr lang="es-CL" sz="2000" b="1" dirty="0">
                <a:latin typeface="Century Gothic" pitchFamily="34" charset="0"/>
              </a:rPr>
              <a:t>(¿Qué es?). </a:t>
            </a:r>
            <a:endParaRPr lang="es-CL" sz="2000" b="1" dirty="0" smtClean="0">
              <a:latin typeface="Century Gothic" pitchFamily="34" charset="0"/>
            </a:endParaRP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es-CL" sz="2000" dirty="0" smtClean="0">
                <a:latin typeface="Century Gothic" pitchFamily="34" charset="0"/>
              </a:rPr>
              <a:t>Luego</a:t>
            </a:r>
            <a:r>
              <a:rPr lang="es-CL" sz="2000" dirty="0">
                <a:latin typeface="Century Gothic" pitchFamily="34" charset="0"/>
              </a:rPr>
              <a:t>, </a:t>
            </a:r>
            <a:r>
              <a:rPr lang="es-CL" sz="2000" b="1" dirty="0">
                <a:latin typeface="Century Gothic" pitchFamily="34" charset="0"/>
              </a:rPr>
              <a:t>separará </a:t>
            </a:r>
            <a:r>
              <a:rPr lang="es-CL" sz="2000" b="1" dirty="0" smtClean="0">
                <a:latin typeface="Century Gothic" pitchFamily="34" charset="0"/>
              </a:rPr>
              <a:t>y contará </a:t>
            </a:r>
            <a:r>
              <a:rPr lang="es-CL" sz="2000" b="1" dirty="0">
                <a:latin typeface="Century Gothic" pitchFamily="34" charset="0"/>
              </a:rPr>
              <a:t>las sílabas</a:t>
            </a:r>
            <a:r>
              <a:rPr lang="es-CL" sz="2000" dirty="0">
                <a:latin typeface="Century Gothic" pitchFamily="34" charset="0"/>
              </a:rPr>
              <a:t> con sus deditos </a:t>
            </a:r>
            <a:r>
              <a:rPr lang="es-CL" sz="2000" b="1" dirty="0">
                <a:latin typeface="Century Gothic" pitchFamily="34" charset="0"/>
              </a:rPr>
              <a:t>(¿Cuántas sílabas tiene la </a:t>
            </a:r>
            <a:r>
              <a:rPr lang="es-CL" sz="2000" b="1" dirty="0" smtClean="0">
                <a:latin typeface="Century Gothic" pitchFamily="34" charset="0"/>
              </a:rPr>
              <a:t>palabra…?)</a:t>
            </a:r>
            <a:r>
              <a:rPr lang="es-CL" sz="2000" dirty="0" smtClean="0">
                <a:latin typeface="Century Gothic" pitchFamily="34" charset="0"/>
              </a:rPr>
              <a:t>. </a:t>
            </a:r>
            <a:r>
              <a:rPr lang="es-CL" sz="2000" b="1" dirty="0" smtClean="0">
                <a:solidFill>
                  <a:srgbClr val="FF0000"/>
                </a:solidFill>
                <a:latin typeface="Century Gothic" pitchFamily="34" charset="0"/>
              </a:rPr>
              <a:t>Cada dedito representa a una sílaba</a:t>
            </a:r>
            <a:r>
              <a:rPr lang="es-CL" sz="2000" dirty="0" smtClean="0">
                <a:latin typeface="Century Gothic" pitchFamily="34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es-CL" sz="2000" dirty="0" smtClean="0">
                <a:latin typeface="Century Gothic" pitchFamily="34" charset="0"/>
              </a:rPr>
              <a:t>A continuación, </a:t>
            </a:r>
            <a:r>
              <a:rPr lang="es-CL" sz="2000" dirty="0">
                <a:latin typeface="Century Gothic" pitchFamily="34" charset="0"/>
              </a:rPr>
              <a:t>debe identificar la </a:t>
            </a:r>
            <a:r>
              <a:rPr lang="es-CL" sz="2000" b="1" dirty="0">
                <a:latin typeface="Century Gothic" pitchFamily="34" charset="0"/>
              </a:rPr>
              <a:t>primera sílaba</a:t>
            </a:r>
            <a:r>
              <a:rPr lang="es-CL" sz="2000" dirty="0">
                <a:latin typeface="Century Gothic" pitchFamily="34" charset="0"/>
              </a:rPr>
              <a:t> de </a:t>
            </a:r>
            <a:r>
              <a:rPr lang="es-CL" sz="2000" dirty="0" smtClean="0">
                <a:latin typeface="Century Gothic" pitchFamily="34" charset="0"/>
              </a:rPr>
              <a:t>cada </a:t>
            </a:r>
            <a:r>
              <a:rPr lang="es-CL" sz="2000" dirty="0">
                <a:latin typeface="Century Gothic" pitchFamily="34" charset="0"/>
              </a:rPr>
              <a:t>palabra </a:t>
            </a:r>
            <a:r>
              <a:rPr lang="es-CL" sz="2000" b="1" dirty="0">
                <a:latin typeface="Century Gothic" pitchFamily="34" charset="0"/>
              </a:rPr>
              <a:t>(¿Cómo se llama la primera sílaba? </a:t>
            </a:r>
            <a:r>
              <a:rPr lang="es-CL" sz="2000" i="1" dirty="0">
                <a:latin typeface="Century Gothic" pitchFamily="34" charset="0"/>
              </a:rPr>
              <a:t>Pista: Primer dedito levantado</a:t>
            </a:r>
            <a:r>
              <a:rPr lang="es-CL" sz="2000" b="1" dirty="0" smtClean="0">
                <a:latin typeface="Century Gothic" pitchFamily="34" charset="0"/>
              </a:rPr>
              <a:t>).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es-CL" sz="2000" dirty="0" smtClean="0">
                <a:latin typeface="Century Gothic" pitchFamily="34" charset="0"/>
              </a:rPr>
              <a:t> Finalmente, con cada sílaba inicial el estudiante debe </a:t>
            </a:r>
            <a:r>
              <a:rPr lang="es-CL" sz="2000" b="1" dirty="0" smtClean="0">
                <a:latin typeface="Century Gothic" pitchFamily="34" charset="0"/>
              </a:rPr>
              <a:t>formar una nueva palabra</a:t>
            </a:r>
            <a:r>
              <a:rPr lang="es-CL" sz="2000" dirty="0" smtClean="0">
                <a:latin typeface="Century Gothic" pitchFamily="34" charset="0"/>
              </a:rPr>
              <a:t>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343518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59633" y="332656"/>
            <a:ext cx="2952327" cy="2520280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050" name="Picture 2" descr="Dibujo De Bosquejo De Las Medusas De La Historieta Ilustración del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0383" r="10525" b="6732"/>
          <a:stretch/>
        </p:blipFill>
        <p:spPr bwMode="auto">
          <a:xfrm>
            <a:off x="1824935" y="421007"/>
            <a:ext cx="2026986" cy="235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Elipse"/>
          <p:cNvSpPr/>
          <p:nvPr/>
        </p:nvSpPr>
        <p:spPr>
          <a:xfrm>
            <a:off x="1619672" y="3789040"/>
            <a:ext cx="2194995" cy="2160240"/>
          </a:xfrm>
          <a:prstGeom prst="ellipse">
            <a:avLst/>
          </a:prstGeom>
          <a:solidFill>
            <a:srgbClr val="87C7D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5400" dirty="0" smtClean="0">
                <a:solidFill>
                  <a:schemeClr val="tx1"/>
                </a:solidFill>
                <a:latin typeface="Comic Sans MS" pitchFamily="66" charset="0"/>
              </a:rPr>
              <a:t>ME</a:t>
            </a:r>
            <a:endParaRPr lang="es-CL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5652120" y="3808931"/>
            <a:ext cx="2194995" cy="2160240"/>
          </a:xfrm>
          <a:prstGeom prst="ellipse">
            <a:avLst/>
          </a:prstGeom>
          <a:solidFill>
            <a:srgbClr val="E8BFB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5400" dirty="0" smtClean="0">
                <a:solidFill>
                  <a:schemeClr val="tx1"/>
                </a:solidFill>
                <a:latin typeface="Comic Sans MS" pitchFamily="66" charset="0"/>
              </a:rPr>
              <a:t>SA</a:t>
            </a:r>
            <a:endParaRPr lang="es-CL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928324" y="332656"/>
            <a:ext cx="2952327" cy="2520280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AutoShape 6" descr="Vectores de stock de Sapo, ilustraciones de Sapo sin royalti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" name="AutoShape 8" descr="Vectores de stock de Sapo, ilustraciones de Sapo sin royalties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1" name="AutoShape 10" descr="Vectores de stock de Sapo, ilustraciones de Sapo sin royalties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92696"/>
            <a:ext cx="2704691" cy="193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5553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41005" y="317465"/>
            <a:ext cx="2952327" cy="2520280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Elipse"/>
          <p:cNvSpPr/>
          <p:nvPr/>
        </p:nvSpPr>
        <p:spPr>
          <a:xfrm>
            <a:off x="1619672" y="3789040"/>
            <a:ext cx="2194995" cy="2160240"/>
          </a:xfrm>
          <a:prstGeom prst="ellipse">
            <a:avLst/>
          </a:prstGeom>
          <a:solidFill>
            <a:srgbClr val="87C7D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5400" dirty="0" smtClean="0">
                <a:solidFill>
                  <a:schemeClr val="tx1"/>
                </a:solidFill>
                <a:latin typeface="Comic Sans MS" pitchFamily="66" charset="0"/>
              </a:rPr>
              <a:t>LU</a:t>
            </a:r>
            <a:endParaRPr lang="es-CL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5652120" y="3808931"/>
            <a:ext cx="2194995" cy="2160240"/>
          </a:xfrm>
          <a:prstGeom prst="ellipse">
            <a:avLst/>
          </a:prstGeom>
          <a:solidFill>
            <a:srgbClr val="E8BFB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5400" dirty="0" smtClean="0">
                <a:solidFill>
                  <a:schemeClr val="tx1"/>
                </a:solidFill>
                <a:latin typeface="Comic Sans MS" pitchFamily="66" charset="0"/>
              </a:rPr>
              <a:t>NA</a:t>
            </a:r>
            <a:endParaRPr lang="es-CL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928324" y="332656"/>
            <a:ext cx="2952327" cy="2520280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AutoShape 6" descr="Vectores de stock de Sapo, ilustraciones de Sapo sin royalti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" name="AutoShape 8" descr="Vectores de stock de Sapo, ilustraciones de Sapo sin royalties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1" name="AutoShape 10" descr="Vectores de stock de Sapo, ilustraciones de Sapo sin royalties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2" name="11 Imagen" descr="Icono De Lupa. Ilustración De Dibujos Animados De Icono De Vector ...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85" b="95846" l="4154" r="96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18" t="4494" r="4119" b="4494"/>
          <a:stretch/>
        </p:blipFill>
        <p:spPr bwMode="auto">
          <a:xfrm>
            <a:off x="1478144" y="592967"/>
            <a:ext cx="2478048" cy="19996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672" y="472839"/>
            <a:ext cx="2535629" cy="2239913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92735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41005" y="317465"/>
            <a:ext cx="2952327" cy="2520280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Elipse"/>
          <p:cNvSpPr/>
          <p:nvPr/>
        </p:nvSpPr>
        <p:spPr>
          <a:xfrm>
            <a:off x="1619672" y="3789040"/>
            <a:ext cx="2194995" cy="2160240"/>
          </a:xfrm>
          <a:prstGeom prst="ellipse">
            <a:avLst/>
          </a:prstGeom>
          <a:solidFill>
            <a:srgbClr val="87C7D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5400" dirty="0" smtClean="0">
                <a:solidFill>
                  <a:schemeClr val="tx1"/>
                </a:solidFill>
                <a:latin typeface="Comic Sans MS" pitchFamily="66" charset="0"/>
              </a:rPr>
              <a:t>CA</a:t>
            </a:r>
            <a:endParaRPr lang="es-CL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5652120" y="3808931"/>
            <a:ext cx="2194995" cy="2160240"/>
          </a:xfrm>
          <a:prstGeom prst="ellipse">
            <a:avLst/>
          </a:prstGeom>
          <a:solidFill>
            <a:srgbClr val="E8BFB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5400" dirty="0">
                <a:solidFill>
                  <a:schemeClr val="tx1"/>
                </a:solidFill>
                <a:latin typeface="Comic Sans MS" pitchFamily="66" charset="0"/>
              </a:rPr>
              <a:t>M</a:t>
            </a:r>
            <a:r>
              <a:rPr lang="es-CL" sz="5400" dirty="0" smtClean="0">
                <a:solidFill>
                  <a:schemeClr val="tx1"/>
                </a:solidFill>
                <a:latin typeface="Comic Sans MS" pitchFamily="66" charset="0"/>
              </a:rPr>
              <a:t>A</a:t>
            </a:r>
            <a:endParaRPr lang="es-CL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928324" y="332656"/>
            <a:ext cx="2952327" cy="2520280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AutoShape 6" descr="Vectores de stock de Sapo, ilustraciones de Sapo sin royalti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" name="AutoShape 8" descr="Vectores de stock de Sapo, ilustraciones de Sapo sin royalties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1" name="AutoShape 10" descr="Vectores de stock de Sapo, ilustraciones de Sapo sin royalties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998"/>
            <a:ext cx="2225030" cy="2375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Ilustraciones, imágenes y vectores de stock sobre Casas Pequeñas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0" b="20047"/>
          <a:stretch/>
        </p:blipFill>
        <p:spPr bwMode="auto">
          <a:xfrm>
            <a:off x="1403648" y="478604"/>
            <a:ext cx="2698229" cy="229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3127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41005" y="317465"/>
            <a:ext cx="2952327" cy="2520280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Elipse"/>
          <p:cNvSpPr/>
          <p:nvPr/>
        </p:nvSpPr>
        <p:spPr>
          <a:xfrm>
            <a:off x="1619672" y="3789040"/>
            <a:ext cx="2194995" cy="2160240"/>
          </a:xfrm>
          <a:prstGeom prst="ellipse">
            <a:avLst/>
          </a:prstGeom>
          <a:solidFill>
            <a:srgbClr val="87C7D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5400" dirty="0" smtClean="0">
                <a:solidFill>
                  <a:schemeClr val="tx1"/>
                </a:solidFill>
                <a:latin typeface="Comic Sans MS" pitchFamily="66" charset="0"/>
              </a:rPr>
              <a:t>PA</a:t>
            </a:r>
            <a:endParaRPr lang="es-CL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5652120" y="3808931"/>
            <a:ext cx="2194995" cy="2160240"/>
          </a:xfrm>
          <a:prstGeom prst="ellipse">
            <a:avLst/>
          </a:prstGeom>
          <a:solidFill>
            <a:srgbClr val="E8BFB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5400" dirty="0" smtClean="0">
                <a:solidFill>
                  <a:schemeClr val="tx1"/>
                </a:solidFill>
                <a:latin typeface="Comic Sans MS" pitchFamily="66" charset="0"/>
              </a:rPr>
              <a:t>TO</a:t>
            </a:r>
            <a:endParaRPr lang="es-CL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928324" y="332656"/>
            <a:ext cx="2952327" cy="2520280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AutoShape 6" descr="Vectores de stock de Sapo, ilustraciones de Sapo sin royalti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" name="AutoShape 8" descr="Vectores de stock de Sapo, ilustraciones de Sapo sin royalties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1" name="AutoShape 10" descr="Vectores de stock de Sapo, ilustraciones de Sapo sin royalties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26" name="Picture 2" descr="Dibujo Payaso | Vectores, Fotos de Stock y PSD Grat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1992339" cy="233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Tomato PNG Clipart 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9349"/>
            <a:ext cx="2376264" cy="232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241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1" y="677505"/>
            <a:ext cx="2664296" cy="2535471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Elipse"/>
          <p:cNvSpPr/>
          <p:nvPr/>
        </p:nvSpPr>
        <p:spPr>
          <a:xfrm>
            <a:off x="432789" y="4149080"/>
            <a:ext cx="2194995" cy="2160240"/>
          </a:xfrm>
          <a:prstGeom prst="ellipse">
            <a:avLst/>
          </a:prstGeom>
          <a:solidFill>
            <a:srgbClr val="87C7D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5400" dirty="0" smtClean="0">
                <a:solidFill>
                  <a:schemeClr val="tx1"/>
                </a:solidFill>
                <a:latin typeface="Comic Sans MS" pitchFamily="66" charset="0"/>
              </a:rPr>
              <a:t>PE</a:t>
            </a:r>
            <a:endParaRPr lang="es-CL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3601141" y="4149080"/>
            <a:ext cx="2194995" cy="2160240"/>
          </a:xfrm>
          <a:prstGeom prst="ellipse">
            <a:avLst/>
          </a:prstGeom>
          <a:solidFill>
            <a:srgbClr val="E8BFB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5400" dirty="0">
                <a:solidFill>
                  <a:schemeClr val="tx1"/>
                </a:solidFill>
                <a:latin typeface="Comic Sans MS" pitchFamily="66" charset="0"/>
              </a:rPr>
              <a:t>L</a:t>
            </a:r>
            <a:r>
              <a:rPr lang="es-CL" sz="5400" dirty="0" smtClean="0">
                <a:solidFill>
                  <a:schemeClr val="tx1"/>
                </a:solidFill>
                <a:latin typeface="Comic Sans MS" pitchFamily="66" charset="0"/>
              </a:rPr>
              <a:t>O</a:t>
            </a:r>
            <a:endParaRPr lang="es-CL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AutoShape 6" descr="Vectores de stock de Sapo, ilustraciones de Sapo sin royalti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" name="AutoShape 8" descr="Vectores de stock de Sapo, ilustraciones de Sapo sin royalties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1" name="AutoShape 10" descr="Vectores de stock de Sapo, ilustraciones de Sapo sin royalties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3" name="12 Rectángulo"/>
          <p:cNvSpPr/>
          <p:nvPr/>
        </p:nvSpPr>
        <p:spPr>
          <a:xfrm>
            <a:off x="3203848" y="677504"/>
            <a:ext cx="2664296" cy="2535472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"/>
          <p:cNvSpPr/>
          <p:nvPr/>
        </p:nvSpPr>
        <p:spPr>
          <a:xfrm>
            <a:off x="6228184" y="677505"/>
            <a:ext cx="2664296" cy="2535471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14 Elipse"/>
          <p:cNvSpPr/>
          <p:nvPr/>
        </p:nvSpPr>
        <p:spPr>
          <a:xfrm>
            <a:off x="6553469" y="4149080"/>
            <a:ext cx="2194995" cy="2160240"/>
          </a:xfrm>
          <a:prstGeom prst="ellipse">
            <a:avLst/>
          </a:prstGeom>
          <a:solidFill>
            <a:srgbClr val="87C7D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5400" dirty="0" smtClean="0">
                <a:solidFill>
                  <a:schemeClr val="tx1"/>
                </a:solidFill>
                <a:latin typeface="Comic Sans MS" pitchFamily="66" charset="0"/>
              </a:rPr>
              <a:t>TA</a:t>
            </a:r>
            <a:endParaRPr lang="es-CL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050" name="Picture 2" descr="Dibujos de perros para colorear - Hogarmani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84"/>
          <a:stretch/>
        </p:blipFill>
        <p:spPr bwMode="auto">
          <a:xfrm>
            <a:off x="693221" y="836712"/>
            <a:ext cx="1490632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931378"/>
            <a:ext cx="2371476" cy="192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Lobo | Vectores, Fotos de Stock y PSD Grati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6" r="15045"/>
          <a:stretch/>
        </p:blipFill>
        <p:spPr bwMode="auto">
          <a:xfrm>
            <a:off x="3779912" y="830413"/>
            <a:ext cx="1644448" cy="231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709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1" y="677505"/>
            <a:ext cx="2664296" cy="2535471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Elipse"/>
          <p:cNvSpPr/>
          <p:nvPr/>
        </p:nvSpPr>
        <p:spPr>
          <a:xfrm>
            <a:off x="432789" y="4149080"/>
            <a:ext cx="2194995" cy="2160240"/>
          </a:xfrm>
          <a:prstGeom prst="ellipse">
            <a:avLst/>
          </a:prstGeom>
          <a:solidFill>
            <a:srgbClr val="87C7D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5400" dirty="0" smtClean="0">
                <a:solidFill>
                  <a:schemeClr val="tx1"/>
                </a:solidFill>
                <a:latin typeface="Comic Sans MS" pitchFamily="66" charset="0"/>
              </a:rPr>
              <a:t>PA</a:t>
            </a:r>
            <a:endParaRPr lang="es-CL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3601141" y="4149080"/>
            <a:ext cx="2194995" cy="2160240"/>
          </a:xfrm>
          <a:prstGeom prst="ellipse">
            <a:avLst/>
          </a:prstGeom>
          <a:solidFill>
            <a:srgbClr val="E8BFB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4800" dirty="0" smtClean="0">
                <a:solidFill>
                  <a:schemeClr val="tx1"/>
                </a:solidFill>
                <a:latin typeface="Comic Sans MS" pitchFamily="66" charset="0"/>
              </a:rPr>
              <a:t>QUE</a:t>
            </a:r>
            <a:endParaRPr lang="es-CL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AutoShape 6" descr="Vectores de stock de Sapo, ilustraciones de Sapo sin royalti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" name="AutoShape 8" descr="Vectores de stock de Sapo, ilustraciones de Sapo sin royalties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1" name="AutoShape 10" descr="Vectores de stock de Sapo, ilustraciones de Sapo sin royalties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3" name="12 Rectángulo"/>
          <p:cNvSpPr/>
          <p:nvPr/>
        </p:nvSpPr>
        <p:spPr>
          <a:xfrm>
            <a:off x="3203848" y="677504"/>
            <a:ext cx="2664296" cy="2535472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"/>
          <p:cNvSpPr/>
          <p:nvPr/>
        </p:nvSpPr>
        <p:spPr>
          <a:xfrm>
            <a:off x="6228184" y="677505"/>
            <a:ext cx="2664296" cy="2535471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14 Elipse"/>
          <p:cNvSpPr/>
          <p:nvPr/>
        </p:nvSpPr>
        <p:spPr>
          <a:xfrm>
            <a:off x="6553469" y="4149080"/>
            <a:ext cx="2194995" cy="2160240"/>
          </a:xfrm>
          <a:prstGeom prst="ellipse">
            <a:avLst/>
          </a:prstGeom>
          <a:solidFill>
            <a:srgbClr val="87C7D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5400" dirty="0" smtClean="0">
                <a:solidFill>
                  <a:schemeClr val="tx1"/>
                </a:solidFill>
                <a:latin typeface="Comic Sans MS" pitchFamily="66" charset="0"/>
              </a:rPr>
              <a:t>TE</a:t>
            </a:r>
            <a:endParaRPr lang="es-CL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6" name="Picture 2" descr="chee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179" y="915978"/>
            <a:ext cx="2139838" cy="205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6 Imagen" descr="Pala, Iconos De Equipo, Dibujo imagen png - imagen transparente ...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" b="100000" l="333" r="99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69" y="840340"/>
            <a:ext cx="22098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Dibujo de Tenedor pintado por Fork en Dibujos.net el día 19-08-10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2328" r="5241" b="4725"/>
          <a:stretch/>
        </p:blipFill>
        <p:spPr bwMode="auto">
          <a:xfrm>
            <a:off x="6482629" y="836712"/>
            <a:ext cx="2265835" cy="213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7567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199</Words>
  <Application>Microsoft Office PowerPoint</Application>
  <PresentationFormat>Presentación en pantalla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Descubre la palabra escondida…</vt:lpstr>
      <vt:lpstr>Descubre la palabra escondida…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 vaio</dc:creator>
  <cp:lastModifiedBy>pc vaio</cp:lastModifiedBy>
  <cp:revision>23</cp:revision>
  <dcterms:created xsi:type="dcterms:W3CDTF">2020-04-06T23:54:33Z</dcterms:created>
  <dcterms:modified xsi:type="dcterms:W3CDTF">2020-04-07T21:51:00Z</dcterms:modified>
</cp:coreProperties>
</file>