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70" r:id="rId3"/>
    <p:sldId id="263" r:id="rId4"/>
    <p:sldId id="264" r:id="rId5"/>
    <p:sldId id="267" r:id="rId6"/>
    <p:sldId id="268" r:id="rId7"/>
    <p:sldId id="269" r:id="rId8"/>
    <p:sldId id="271" r:id="rId9"/>
    <p:sldId id="276" r:id="rId10"/>
    <p:sldId id="273" r:id="rId11"/>
    <p:sldId id="275" r:id="rId12"/>
    <p:sldId id="277" r:id="rId13"/>
    <p:sldId id="278" r:id="rId14"/>
  </p:sldIdLst>
  <p:sldSz cx="9144000" cy="6858000" type="screen4x3"/>
  <p:notesSz cx="6858000" cy="9144000"/>
  <p:defaultTextStyle>
    <a:defPPr>
      <a:defRPr lang="es-C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13" autoAdjust="0"/>
    <p:restoredTop sz="94660"/>
  </p:normalViewPr>
  <p:slideViewPr>
    <p:cSldViewPr>
      <p:cViewPr varScale="1">
        <p:scale>
          <a:sx n="64" d="100"/>
          <a:sy n="64" d="100"/>
        </p:scale>
        <p:origin x="1572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DCEF54-3980-4F2F-9779-BEB76759275A}" type="doc">
      <dgm:prSet loTypeId="urn:microsoft.com/office/officeart/2005/8/layout/vList5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CL"/>
        </a:p>
      </dgm:t>
    </dgm:pt>
    <dgm:pt modelId="{F3487B78-6D6F-4E42-BC9A-6193F648C152}">
      <dgm:prSet phldrT="[Texto]"/>
      <dgm:spPr>
        <a:solidFill>
          <a:srgbClr val="FFFF0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L" b="1" dirty="0"/>
            <a:t>Materia orgánica</a:t>
          </a:r>
        </a:p>
        <a:p>
          <a:pPr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dirty="0"/>
        </a:p>
      </dgm:t>
    </dgm:pt>
    <dgm:pt modelId="{9FEEC05D-97FB-4383-BAA4-D0D09532F694}" type="parTrans" cxnId="{E9D65771-1D64-4E89-BCF6-505B4A828F83}">
      <dgm:prSet/>
      <dgm:spPr/>
      <dgm:t>
        <a:bodyPr/>
        <a:lstStyle/>
        <a:p>
          <a:endParaRPr lang="es-CL"/>
        </a:p>
      </dgm:t>
    </dgm:pt>
    <dgm:pt modelId="{8301F1B0-E3D5-4EB2-9ADC-F7E7197CE98D}" type="sibTrans" cxnId="{E9D65771-1D64-4E89-BCF6-505B4A828F83}">
      <dgm:prSet/>
      <dgm:spPr/>
      <dgm:t>
        <a:bodyPr/>
        <a:lstStyle/>
        <a:p>
          <a:endParaRPr lang="es-CL"/>
        </a:p>
      </dgm:t>
    </dgm:pt>
    <dgm:pt modelId="{3DA82441-C6B0-4538-AB5F-2FE29A229AF6}">
      <dgm:prSet phldrT="[Texto]"/>
      <dgm:spPr/>
      <dgm:t>
        <a:bodyPr/>
        <a:lstStyle/>
        <a:p>
          <a:pPr algn="just"/>
          <a:r>
            <a:rPr lang="es-CL" dirty="0"/>
            <a:t>Está conformada por una serie de organismos, como bacterias, hongos, pequeños animales, entre otros. A ellos se suman restos orgánicos sin descomponer y materia orgánica descompuesta (humus).</a:t>
          </a:r>
        </a:p>
      </dgm:t>
    </dgm:pt>
    <dgm:pt modelId="{5FF5AB4D-8D62-46F6-B377-626FDFF2B74D}" type="parTrans" cxnId="{0C7EDAD0-8907-4CE4-936A-ABE96A367D08}">
      <dgm:prSet/>
      <dgm:spPr/>
      <dgm:t>
        <a:bodyPr/>
        <a:lstStyle/>
        <a:p>
          <a:endParaRPr lang="es-CL"/>
        </a:p>
      </dgm:t>
    </dgm:pt>
    <dgm:pt modelId="{73A65C6A-4D0C-4B5E-84B8-294FA33D0BE3}" type="sibTrans" cxnId="{0C7EDAD0-8907-4CE4-936A-ABE96A367D08}">
      <dgm:prSet/>
      <dgm:spPr/>
      <dgm:t>
        <a:bodyPr/>
        <a:lstStyle/>
        <a:p>
          <a:endParaRPr lang="es-CL"/>
        </a:p>
      </dgm:t>
    </dgm:pt>
    <dgm:pt modelId="{AF1070C7-226C-4520-8F49-382EEF7519D1}">
      <dgm:prSet phldrT="[Texto]"/>
      <dgm:spPr>
        <a:solidFill>
          <a:srgbClr val="FFC00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L" b="1" dirty="0"/>
            <a:t>Aire y agua</a:t>
          </a: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dirty="0"/>
        </a:p>
      </dgm:t>
    </dgm:pt>
    <dgm:pt modelId="{2FC806D8-FD34-4A07-9AF5-2968EA714D39}" type="parTrans" cxnId="{7134C84B-9442-411D-ABEA-37B8CA07E795}">
      <dgm:prSet/>
      <dgm:spPr/>
      <dgm:t>
        <a:bodyPr/>
        <a:lstStyle/>
        <a:p>
          <a:endParaRPr lang="es-CL"/>
        </a:p>
      </dgm:t>
    </dgm:pt>
    <dgm:pt modelId="{55572FE1-135F-42FD-83DE-A3EE1FBF77B5}" type="sibTrans" cxnId="{7134C84B-9442-411D-ABEA-37B8CA07E795}">
      <dgm:prSet/>
      <dgm:spPr/>
      <dgm:t>
        <a:bodyPr/>
        <a:lstStyle/>
        <a:p>
          <a:endParaRPr lang="es-CL"/>
        </a:p>
      </dgm:t>
    </dgm:pt>
    <dgm:pt modelId="{8D0A63DF-B09A-40A7-BD18-5332D54902CA}">
      <dgm:prSet phldrT="[Texto]"/>
      <dgm:spPr/>
      <dgm:t>
        <a:bodyPr/>
        <a:lstStyle/>
        <a:p>
          <a:pPr algn="just"/>
          <a:r>
            <a:rPr lang="es-CL" dirty="0"/>
            <a:t>El aire se sitúa entre los espacios dejados por los materiales sólidos; el agua, que se puede encontrar en cantidades variables, se ubica entre las pequeñas cavidades dejadas por los materiales de diferente tamaño.</a:t>
          </a:r>
        </a:p>
      </dgm:t>
    </dgm:pt>
    <dgm:pt modelId="{07F0180A-766E-420F-8F35-E94403CA8A17}" type="parTrans" cxnId="{6894EC5D-28AC-4A88-9CDA-0789D36CAC0A}">
      <dgm:prSet/>
      <dgm:spPr/>
      <dgm:t>
        <a:bodyPr/>
        <a:lstStyle/>
        <a:p>
          <a:endParaRPr lang="es-CL"/>
        </a:p>
      </dgm:t>
    </dgm:pt>
    <dgm:pt modelId="{6242F770-2419-4AB5-B65B-B6E140FA8270}" type="sibTrans" cxnId="{6894EC5D-28AC-4A88-9CDA-0789D36CAC0A}">
      <dgm:prSet/>
      <dgm:spPr/>
      <dgm:t>
        <a:bodyPr/>
        <a:lstStyle/>
        <a:p>
          <a:endParaRPr lang="es-CL"/>
        </a:p>
      </dgm:t>
    </dgm:pt>
    <dgm:pt modelId="{F64C6101-0923-47A5-B46D-3CA8AB9BC5CE}">
      <dgm:prSet phldrT="[Texto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L" b="1" dirty="0"/>
            <a:t>Fragmentos de rocas y minerales</a:t>
          </a: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dirty="0"/>
        </a:p>
      </dgm:t>
    </dgm:pt>
    <dgm:pt modelId="{78B78B12-9CEC-45B1-BC3C-86C90204E0CF}" type="parTrans" cxnId="{123291D4-6CFD-46B8-91B0-4D26933D3359}">
      <dgm:prSet/>
      <dgm:spPr/>
      <dgm:t>
        <a:bodyPr/>
        <a:lstStyle/>
        <a:p>
          <a:endParaRPr lang="es-CL"/>
        </a:p>
      </dgm:t>
    </dgm:pt>
    <dgm:pt modelId="{4B2BC22A-06CF-4D9F-B5EE-3E6AE7AA5FE1}" type="sibTrans" cxnId="{123291D4-6CFD-46B8-91B0-4D26933D3359}">
      <dgm:prSet/>
      <dgm:spPr/>
      <dgm:t>
        <a:bodyPr/>
        <a:lstStyle/>
        <a:p>
          <a:endParaRPr lang="es-CL"/>
        </a:p>
      </dgm:t>
    </dgm:pt>
    <dgm:pt modelId="{0AED6A26-E863-4F35-8C6E-664DFC3AE972}">
      <dgm:prSet phldrT="[Texto]"/>
      <dgm:spPr/>
      <dgm:t>
        <a:bodyPr/>
        <a:lstStyle/>
        <a:p>
          <a:pPr algn="just"/>
          <a:r>
            <a:rPr lang="es-CL" dirty="0"/>
            <a:t>Son el resultado del proceso de desgaste causado por agentes como el agua, el aire o los seres vivos. Los fragmentos más gruesos son denominados gravas; los de tamaño medio, arenas, y los de tamaño fino, arcillas</a:t>
          </a:r>
        </a:p>
      </dgm:t>
    </dgm:pt>
    <dgm:pt modelId="{59CEE907-8A16-4762-88AE-EF6C0B6D8DA5}" type="parTrans" cxnId="{171CB80F-FEB9-44E6-8D51-42118DB18A18}">
      <dgm:prSet/>
      <dgm:spPr/>
      <dgm:t>
        <a:bodyPr/>
        <a:lstStyle/>
        <a:p>
          <a:endParaRPr lang="es-CL"/>
        </a:p>
      </dgm:t>
    </dgm:pt>
    <dgm:pt modelId="{FE8CAD95-EE64-48D1-8C85-B5F7489E5B5D}" type="sibTrans" cxnId="{171CB80F-FEB9-44E6-8D51-42118DB18A18}">
      <dgm:prSet/>
      <dgm:spPr/>
      <dgm:t>
        <a:bodyPr/>
        <a:lstStyle/>
        <a:p>
          <a:endParaRPr lang="es-CL"/>
        </a:p>
      </dgm:t>
    </dgm:pt>
    <dgm:pt modelId="{6F7F96F7-7853-4FB8-B929-A1109B009E5E}" type="pres">
      <dgm:prSet presAssocID="{6DDCEF54-3980-4F2F-9779-BEB76759275A}" presName="Name0" presStyleCnt="0">
        <dgm:presLayoutVars>
          <dgm:dir/>
          <dgm:animLvl val="lvl"/>
          <dgm:resizeHandles val="exact"/>
        </dgm:presLayoutVars>
      </dgm:prSet>
      <dgm:spPr/>
    </dgm:pt>
    <dgm:pt modelId="{17677EC0-444E-418F-B81E-859D6D256902}" type="pres">
      <dgm:prSet presAssocID="{F3487B78-6D6F-4E42-BC9A-6193F648C152}" presName="linNode" presStyleCnt="0"/>
      <dgm:spPr/>
    </dgm:pt>
    <dgm:pt modelId="{BCAC8A1E-E25C-45C1-BA29-C71E616C7387}" type="pres">
      <dgm:prSet presAssocID="{F3487B78-6D6F-4E42-BC9A-6193F648C152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904F6B7D-5BFD-4E7B-B58A-9C6393BDA870}" type="pres">
      <dgm:prSet presAssocID="{F3487B78-6D6F-4E42-BC9A-6193F648C152}" presName="descendantText" presStyleLbl="alignAccFollowNode1" presStyleIdx="0" presStyleCnt="3">
        <dgm:presLayoutVars>
          <dgm:bulletEnabled val="1"/>
        </dgm:presLayoutVars>
      </dgm:prSet>
      <dgm:spPr/>
    </dgm:pt>
    <dgm:pt modelId="{86D8B181-F06D-4487-A8C4-BEE7C60F1F1B}" type="pres">
      <dgm:prSet presAssocID="{8301F1B0-E3D5-4EB2-9ADC-F7E7197CE98D}" presName="sp" presStyleCnt="0"/>
      <dgm:spPr/>
    </dgm:pt>
    <dgm:pt modelId="{F188802A-41B3-4186-9B8F-2CA8129A3DC7}" type="pres">
      <dgm:prSet presAssocID="{AF1070C7-226C-4520-8F49-382EEF7519D1}" presName="linNode" presStyleCnt="0"/>
      <dgm:spPr/>
    </dgm:pt>
    <dgm:pt modelId="{33A07FA5-ABDF-4738-8FB3-2AC06EC2A1DB}" type="pres">
      <dgm:prSet presAssocID="{AF1070C7-226C-4520-8F49-382EEF7519D1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E7FD5E8B-6551-48F5-9EDA-BA7657F42614}" type="pres">
      <dgm:prSet presAssocID="{AF1070C7-226C-4520-8F49-382EEF7519D1}" presName="descendantText" presStyleLbl="alignAccFollowNode1" presStyleIdx="1" presStyleCnt="3">
        <dgm:presLayoutVars>
          <dgm:bulletEnabled val="1"/>
        </dgm:presLayoutVars>
      </dgm:prSet>
      <dgm:spPr/>
    </dgm:pt>
    <dgm:pt modelId="{0CA25D2C-28CE-4DB6-AF5C-F37025B49B81}" type="pres">
      <dgm:prSet presAssocID="{55572FE1-135F-42FD-83DE-A3EE1FBF77B5}" presName="sp" presStyleCnt="0"/>
      <dgm:spPr/>
    </dgm:pt>
    <dgm:pt modelId="{E6785B7C-BE54-4FAE-8D16-51A3780340CE}" type="pres">
      <dgm:prSet presAssocID="{F64C6101-0923-47A5-B46D-3CA8AB9BC5CE}" presName="linNode" presStyleCnt="0"/>
      <dgm:spPr/>
    </dgm:pt>
    <dgm:pt modelId="{8AB8B9CE-2D4A-4E59-8109-F5A8ACD24F8E}" type="pres">
      <dgm:prSet presAssocID="{F64C6101-0923-47A5-B46D-3CA8AB9BC5CE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7D2BFEC4-8982-4139-A2A1-D4A8D6517F59}" type="pres">
      <dgm:prSet presAssocID="{F64C6101-0923-47A5-B46D-3CA8AB9BC5CE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171CB80F-FEB9-44E6-8D51-42118DB18A18}" srcId="{F64C6101-0923-47A5-B46D-3CA8AB9BC5CE}" destId="{0AED6A26-E863-4F35-8C6E-664DFC3AE972}" srcOrd="0" destOrd="0" parTransId="{59CEE907-8A16-4762-88AE-EF6C0B6D8DA5}" sibTransId="{FE8CAD95-EE64-48D1-8C85-B5F7489E5B5D}"/>
    <dgm:cxn modelId="{87411B11-6E6A-4B2B-889E-9D0D94AD57DE}" type="presOf" srcId="{6DDCEF54-3980-4F2F-9779-BEB76759275A}" destId="{6F7F96F7-7853-4FB8-B929-A1109B009E5E}" srcOrd="0" destOrd="0" presId="urn:microsoft.com/office/officeart/2005/8/layout/vList5"/>
    <dgm:cxn modelId="{6894EC5D-28AC-4A88-9CDA-0789D36CAC0A}" srcId="{AF1070C7-226C-4520-8F49-382EEF7519D1}" destId="{8D0A63DF-B09A-40A7-BD18-5332D54902CA}" srcOrd="0" destOrd="0" parTransId="{07F0180A-766E-420F-8F35-E94403CA8A17}" sibTransId="{6242F770-2419-4AB5-B65B-B6E140FA8270}"/>
    <dgm:cxn modelId="{B9C52947-6478-41CF-B5CE-848FF94EEEF6}" type="presOf" srcId="{8D0A63DF-B09A-40A7-BD18-5332D54902CA}" destId="{E7FD5E8B-6551-48F5-9EDA-BA7657F42614}" srcOrd="0" destOrd="0" presId="urn:microsoft.com/office/officeart/2005/8/layout/vList5"/>
    <dgm:cxn modelId="{7134C84B-9442-411D-ABEA-37B8CA07E795}" srcId="{6DDCEF54-3980-4F2F-9779-BEB76759275A}" destId="{AF1070C7-226C-4520-8F49-382EEF7519D1}" srcOrd="1" destOrd="0" parTransId="{2FC806D8-FD34-4A07-9AF5-2968EA714D39}" sibTransId="{55572FE1-135F-42FD-83DE-A3EE1FBF77B5}"/>
    <dgm:cxn modelId="{97B1256E-311C-415C-8A11-BE6BCAA562CB}" type="presOf" srcId="{F64C6101-0923-47A5-B46D-3CA8AB9BC5CE}" destId="{8AB8B9CE-2D4A-4E59-8109-F5A8ACD24F8E}" srcOrd="0" destOrd="0" presId="urn:microsoft.com/office/officeart/2005/8/layout/vList5"/>
    <dgm:cxn modelId="{E9D65771-1D64-4E89-BCF6-505B4A828F83}" srcId="{6DDCEF54-3980-4F2F-9779-BEB76759275A}" destId="{F3487B78-6D6F-4E42-BC9A-6193F648C152}" srcOrd="0" destOrd="0" parTransId="{9FEEC05D-97FB-4383-BAA4-D0D09532F694}" sibTransId="{8301F1B0-E3D5-4EB2-9ADC-F7E7197CE98D}"/>
    <dgm:cxn modelId="{A962A372-2ADE-41BB-9118-1465C83571A6}" type="presOf" srcId="{3DA82441-C6B0-4538-AB5F-2FE29A229AF6}" destId="{904F6B7D-5BFD-4E7B-B58A-9C6393BDA870}" srcOrd="0" destOrd="0" presId="urn:microsoft.com/office/officeart/2005/8/layout/vList5"/>
    <dgm:cxn modelId="{9A39ACCC-18C8-4F61-B8A7-AC2F129B32F1}" type="presOf" srcId="{0AED6A26-E863-4F35-8C6E-664DFC3AE972}" destId="{7D2BFEC4-8982-4139-A2A1-D4A8D6517F59}" srcOrd="0" destOrd="0" presId="urn:microsoft.com/office/officeart/2005/8/layout/vList5"/>
    <dgm:cxn modelId="{0C7EDAD0-8907-4CE4-936A-ABE96A367D08}" srcId="{F3487B78-6D6F-4E42-BC9A-6193F648C152}" destId="{3DA82441-C6B0-4538-AB5F-2FE29A229AF6}" srcOrd="0" destOrd="0" parTransId="{5FF5AB4D-8D62-46F6-B377-626FDFF2B74D}" sibTransId="{73A65C6A-4D0C-4B5E-84B8-294FA33D0BE3}"/>
    <dgm:cxn modelId="{123291D4-6CFD-46B8-91B0-4D26933D3359}" srcId="{6DDCEF54-3980-4F2F-9779-BEB76759275A}" destId="{F64C6101-0923-47A5-B46D-3CA8AB9BC5CE}" srcOrd="2" destOrd="0" parTransId="{78B78B12-9CEC-45B1-BC3C-86C90204E0CF}" sibTransId="{4B2BC22A-06CF-4D9F-B5EE-3E6AE7AA5FE1}"/>
    <dgm:cxn modelId="{032AAAE8-B62C-445F-830F-C665271B4434}" type="presOf" srcId="{AF1070C7-226C-4520-8F49-382EEF7519D1}" destId="{33A07FA5-ABDF-4738-8FB3-2AC06EC2A1DB}" srcOrd="0" destOrd="0" presId="urn:microsoft.com/office/officeart/2005/8/layout/vList5"/>
    <dgm:cxn modelId="{0EB479F9-10C6-4135-B27F-3597CD1A73BD}" type="presOf" srcId="{F3487B78-6D6F-4E42-BC9A-6193F648C152}" destId="{BCAC8A1E-E25C-45C1-BA29-C71E616C7387}" srcOrd="0" destOrd="0" presId="urn:microsoft.com/office/officeart/2005/8/layout/vList5"/>
    <dgm:cxn modelId="{6CC65F22-6278-4883-ACB5-883529A43735}" type="presParOf" srcId="{6F7F96F7-7853-4FB8-B929-A1109B009E5E}" destId="{17677EC0-444E-418F-B81E-859D6D256902}" srcOrd="0" destOrd="0" presId="urn:microsoft.com/office/officeart/2005/8/layout/vList5"/>
    <dgm:cxn modelId="{8B23ADAF-1ADE-4B04-A4D2-A603A8BBFC25}" type="presParOf" srcId="{17677EC0-444E-418F-B81E-859D6D256902}" destId="{BCAC8A1E-E25C-45C1-BA29-C71E616C7387}" srcOrd="0" destOrd="0" presId="urn:microsoft.com/office/officeart/2005/8/layout/vList5"/>
    <dgm:cxn modelId="{33D5CD4D-DE03-48BB-A9B7-994F3D6DEF9A}" type="presParOf" srcId="{17677EC0-444E-418F-B81E-859D6D256902}" destId="{904F6B7D-5BFD-4E7B-B58A-9C6393BDA870}" srcOrd="1" destOrd="0" presId="urn:microsoft.com/office/officeart/2005/8/layout/vList5"/>
    <dgm:cxn modelId="{37A60F3F-CA41-48A5-975F-AA41507D4FCD}" type="presParOf" srcId="{6F7F96F7-7853-4FB8-B929-A1109B009E5E}" destId="{86D8B181-F06D-4487-A8C4-BEE7C60F1F1B}" srcOrd="1" destOrd="0" presId="urn:microsoft.com/office/officeart/2005/8/layout/vList5"/>
    <dgm:cxn modelId="{3ADD6926-CEB8-4E51-81EB-2D98373DBA62}" type="presParOf" srcId="{6F7F96F7-7853-4FB8-B929-A1109B009E5E}" destId="{F188802A-41B3-4186-9B8F-2CA8129A3DC7}" srcOrd="2" destOrd="0" presId="urn:microsoft.com/office/officeart/2005/8/layout/vList5"/>
    <dgm:cxn modelId="{54E7DDD3-1FDF-46C8-BE2E-919AA6D5A060}" type="presParOf" srcId="{F188802A-41B3-4186-9B8F-2CA8129A3DC7}" destId="{33A07FA5-ABDF-4738-8FB3-2AC06EC2A1DB}" srcOrd="0" destOrd="0" presId="urn:microsoft.com/office/officeart/2005/8/layout/vList5"/>
    <dgm:cxn modelId="{4A590342-C6EB-4CB5-88FD-CC2BB8EE4134}" type="presParOf" srcId="{F188802A-41B3-4186-9B8F-2CA8129A3DC7}" destId="{E7FD5E8B-6551-48F5-9EDA-BA7657F42614}" srcOrd="1" destOrd="0" presId="urn:microsoft.com/office/officeart/2005/8/layout/vList5"/>
    <dgm:cxn modelId="{D43346CE-B278-4F62-90B7-E7D6BABF3CDC}" type="presParOf" srcId="{6F7F96F7-7853-4FB8-B929-A1109B009E5E}" destId="{0CA25D2C-28CE-4DB6-AF5C-F37025B49B81}" srcOrd="3" destOrd="0" presId="urn:microsoft.com/office/officeart/2005/8/layout/vList5"/>
    <dgm:cxn modelId="{CD926D92-0CC8-46FD-B7CC-F78D20AF8F12}" type="presParOf" srcId="{6F7F96F7-7853-4FB8-B929-A1109B009E5E}" destId="{E6785B7C-BE54-4FAE-8D16-51A3780340CE}" srcOrd="4" destOrd="0" presId="urn:microsoft.com/office/officeart/2005/8/layout/vList5"/>
    <dgm:cxn modelId="{098E6427-5984-4F7E-AC83-65019E9E32C5}" type="presParOf" srcId="{E6785B7C-BE54-4FAE-8D16-51A3780340CE}" destId="{8AB8B9CE-2D4A-4E59-8109-F5A8ACD24F8E}" srcOrd="0" destOrd="0" presId="urn:microsoft.com/office/officeart/2005/8/layout/vList5"/>
    <dgm:cxn modelId="{D2A3BE5A-B123-4498-BA03-20F67F941DBC}" type="presParOf" srcId="{E6785B7C-BE54-4FAE-8D16-51A3780340CE}" destId="{7D2BFEC4-8982-4139-A2A1-D4A8D6517F5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4F6B7D-5BFD-4E7B-B58A-9C6393BDA870}">
      <dsp:nvSpPr>
        <dsp:cNvPr id="0" name=""/>
        <dsp:cNvSpPr/>
      </dsp:nvSpPr>
      <dsp:spPr>
        <a:xfrm rot="5400000">
          <a:off x="5251719" y="-1980958"/>
          <a:ext cx="1252397" cy="5532158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700" kern="1200" dirty="0"/>
            <a:t>Está conformada por una serie de organismos, como bacterias, hongos, pequeños animales, entre otros. A ellos se suman restos orgánicos sin descomponer y materia orgánica descompuesta (humus).</a:t>
          </a:r>
        </a:p>
      </dsp:txBody>
      <dsp:txXfrm rot="-5400000">
        <a:off x="3111839" y="220059"/>
        <a:ext cx="5471021" cy="1130123"/>
      </dsp:txXfrm>
    </dsp:sp>
    <dsp:sp modelId="{BCAC8A1E-E25C-45C1-BA29-C71E616C7387}">
      <dsp:nvSpPr>
        <dsp:cNvPr id="0" name=""/>
        <dsp:cNvSpPr/>
      </dsp:nvSpPr>
      <dsp:spPr>
        <a:xfrm>
          <a:off x="0" y="2371"/>
          <a:ext cx="3111839" cy="1565496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L" sz="2800" b="1" kern="1200" dirty="0"/>
            <a:t>Materia orgánica</a:t>
          </a:r>
        </a:p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2800" kern="1200" dirty="0"/>
        </a:p>
      </dsp:txBody>
      <dsp:txXfrm>
        <a:off x="76421" y="78792"/>
        <a:ext cx="2958997" cy="1412654"/>
      </dsp:txXfrm>
    </dsp:sp>
    <dsp:sp modelId="{E7FD5E8B-6551-48F5-9EDA-BA7657F42614}">
      <dsp:nvSpPr>
        <dsp:cNvPr id="0" name=""/>
        <dsp:cNvSpPr/>
      </dsp:nvSpPr>
      <dsp:spPr>
        <a:xfrm rot="5400000">
          <a:off x="5251719" y="-337187"/>
          <a:ext cx="1252397" cy="5532158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700" kern="1200" dirty="0"/>
            <a:t>El aire se sitúa entre los espacios dejados por los materiales sólidos; el agua, que se puede encontrar en cantidades variables, se ubica entre las pequeñas cavidades dejadas por los materiales de diferente tamaño.</a:t>
          </a:r>
        </a:p>
      </dsp:txBody>
      <dsp:txXfrm rot="-5400000">
        <a:off x="3111839" y="1863830"/>
        <a:ext cx="5471021" cy="1130123"/>
      </dsp:txXfrm>
    </dsp:sp>
    <dsp:sp modelId="{33A07FA5-ABDF-4738-8FB3-2AC06EC2A1DB}">
      <dsp:nvSpPr>
        <dsp:cNvPr id="0" name=""/>
        <dsp:cNvSpPr/>
      </dsp:nvSpPr>
      <dsp:spPr>
        <a:xfrm>
          <a:off x="0" y="1646143"/>
          <a:ext cx="3111839" cy="1565496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L" sz="2800" b="1" kern="1200" dirty="0"/>
            <a:t>Aire y agua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2800" kern="1200" dirty="0"/>
        </a:p>
      </dsp:txBody>
      <dsp:txXfrm>
        <a:off x="76421" y="1722564"/>
        <a:ext cx="2958997" cy="1412654"/>
      </dsp:txXfrm>
    </dsp:sp>
    <dsp:sp modelId="{7D2BFEC4-8982-4139-A2A1-D4A8D6517F59}">
      <dsp:nvSpPr>
        <dsp:cNvPr id="0" name=""/>
        <dsp:cNvSpPr/>
      </dsp:nvSpPr>
      <dsp:spPr>
        <a:xfrm rot="5400000">
          <a:off x="5251719" y="1306584"/>
          <a:ext cx="1252397" cy="5532158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700" kern="1200" dirty="0"/>
            <a:t>Son el resultado del proceso de desgaste causado por agentes como el agua, el aire o los seres vivos. Los fragmentos más gruesos son denominados gravas; los de tamaño medio, arenas, y los de tamaño fino, arcillas</a:t>
          </a:r>
        </a:p>
      </dsp:txBody>
      <dsp:txXfrm rot="-5400000">
        <a:off x="3111839" y="3507602"/>
        <a:ext cx="5471021" cy="1130123"/>
      </dsp:txXfrm>
    </dsp:sp>
    <dsp:sp modelId="{8AB8B9CE-2D4A-4E59-8109-F5A8ACD24F8E}">
      <dsp:nvSpPr>
        <dsp:cNvPr id="0" name=""/>
        <dsp:cNvSpPr/>
      </dsp:nvSpPr>
      <dsp:spPr>
        <a:xfrm>
          <a:off x="0" y="3289915"/>
          <a:ext cx="3111839" cy="1565496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L" sz="2800" b="1" kern="1200" dirty="0"/>
            <a:t>Fragmentos de rocas y minerales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2800" kern="1200" dirty="0"/>
        </a:p>
      </dsp:txBody>
      <dsp:txXfrm>
        <a:off x="76421" y="3366336"/>
        <a:ext cx="2958997" cy="1412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40D16446-4026-4B4F-82D5-200BF64C4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DE9C0-544D-4167-BB20-6728CD542235}" type="datetimeFigureOut">
              <a:rPr lang="es-CL"/>
              <a:pPr>
                <a:defRPr/>
              </a:pPr>
              <a:t>27-04-2020</a:t>
            </a:fld>
            <a:endParaRPr lang="es-CL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7B981137-1080-4596-8E09-D36BA9031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6549CCF9-02BD-4684-B391-B4F6DAE5B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AABD3D-0BCF-4C35-B995-2D4585BB28EA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2067239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DA0D4DD2-3DA9-4FEC-B178-963FEE3DC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DE828-BF2D-44C5-9A46-7AA7EC1DA2AD}" type="datetimeFigureOut">
              <a:rPr lang="es-CL"/>
              <a:pPr>
                <a:defRPr/>
              </a:pPr>
              <a:t>27-04-2020</a:t>
            </a:fld>
            <a:endParaRPr lang="es-CL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15D5CFC6-F808-49E6-9212-F6F035DF2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5C1D09A8-AF80-48A2-93D9-267EB7197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6DF16F-0153-44B3-9F05-38F46B597B0B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2676325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087BF127-4FF3-4935-ADF6-C3448238D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640A5-C95D-4D5E-AD5F-7ED0C48895AD}" type="datetimeFigureOut">
              <a:rPr lang="es-CL"/>
              <a:pPr>
                <a:defRPr/>
              </a:pPr>
              <a:t>27-04-2020</a:t>
            </a:fld>
            <a:endParaRPr lang="es-CL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B3E8A155-5982-478D-B1BF-9BD1044C8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0103FC9B-66C8-4E5A-9B48-EE2DCBCD0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FA7DC8-2BCF-4BFD-B3DA-324BC34B6571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219536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0DC2FC84-EAB1-4D8F-BB2A-CD7824B87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F28D5-A2D3-4151-9751-3DC1DD09C57F}" type="datetimeFigureOut">
              <a:rPr lang="es-CL"/>
              <a:pPr>
                <a:defRPr/>
              </a:pPr>
              <a:t>27-04-2020</a:t>
            </a:fld>
            <a:endParaRPr lang="es-CL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3892FEB3-3969-493F-8EA6-595325394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D84E1EB2-47A9-4A68-9E6E-57382EF25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C14AA1-FAEB-4EC5-A31D-E77B5307179B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2884908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8DE7F800-CCF5-4C1B-926B-D85921502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49BE5-88B8-4BBD-BC8B-37323123EF21}" type="datetimeFigureOut">
              <a:rPr lang="es-CL"/>
              <a:pPr>
                <a:defRPr/>
              </a:pPr>
              <a:t>27-04-2020</a:t>
            </a:fld>
            <a:endParaRPr lang="es-CL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457EE1D9-D386-45EC-9A49-B682DFC92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74E6E7AA-01FD-40D2-9161-D023D3CED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21053-8288-4EFE-A7B2-BA733A63C71D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2967851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3FA4D5C9-6D5F-4676-81B6-075407180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5B21B-230C-4B5B-AFBD-16DE2BF54E41}" type="datetimeFigureOut">
              <a:rPr lang="es-CL"/>
              <a:pPr>
                <a:defRPr/>
              </a:pPr>
              <a:t>27-04-2020</a:t>
            </a:fld>
            <a:endParaRPr lang="es-CL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7BC9156E-6FBD-4641-AC79-DC43ABA3A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AEBC9D2E-A935-482B-B959-7AC7ABAC1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657298-0BB8-46B5-B02E-D78A6864533C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1493281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3 Marcador de fecha">
            <a:extLst>
              <a:ext uri="{FF2B5EF4-FFF2-40B4-BE49-F238E27FC236}">
                <a16:creationId xmlns:a16="http://schemas.microsoft.com/office/drawing/2014/main" id="{9FF51A37-EE32-48AD-BDE2-AA486883C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FE575-D50C-4AB9-A8B0-B59103DFF402}" type="datetimeFigureOut">
              <a:rPr lang="es-CL"/>
              <a:pPr>
                <a:defRPr/>
              </a:pPr>
              <a:t>27-04-2020</a:t>
            </a:fld>
            <a:endParaRPr lang="es-CL"/>
          </a:p>
        </p:txBody>
      </p:sp>
      <p:sp>
        <p:nvSpPr>
          <p:cNvPr id="8" name="4 Marcador de pie de página">
            <a:extLst>
              <a:ext uri="{FF2B5EF4-FFF2-40B4-BE49-F238E27FC236}">
                <a16:creationId xmlns:a16="http://schemas.microsoft.com/office/drawing/2014/main" id="{D797B8E7-4119-426F-86EE-AD8D7C476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9" name="5 Marcador de número de diapositiva">
            <a:extLst>
              <a:ext uri="{FF2B5EF4-FFF2-40B4-BE49-F238E27FC236}">
                <a16:creationId xmlns:a16="http://schemas.microsoft.com/office/drawing/2014/main" id="{84F4BE05-0C9B-4F83-8429-EFAD9B992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24BCA8-797F-4830-BE41-9F6E51E34B7E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3292648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3 Marcador de fecha">
            <a:extLst>
              <a:ext uri="{FF2B5EF4-FFF2-40B4-BE49-F238E27FC236}">
                <a16:creationId xmlns:a16="http://schemas.microsoft.com/office/drawing/2014/main" id="{29CDFA90-AA3F-4470-B4D3-07C72581E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23A24-FAA8-41F7-AA9E-9BEE9827721F}" type="datetimeFigureOut">
              <a:rPr lang="es-CL"/>
              <a:pPr>
                <a:defRPr/>
              </a:pPr>
              <a:t>27-04-2020</a:t>
            </a:fld>
            <a:endParaRPr lang="es-CL"/>
          </a:p>
        </p:txBody>
      </p:sp>
      <p:sp>
        <p:nvSpPr>
          <p:cNvPr id="4" name="4 Marcador de pie de página">
            <a:extLst>
              <a:ext uri="{FF2B5EF4-FFF2-40B4-BE49-F238E27FC236}">
                <a16:creationId xmlns:a16="http://schemas.microsoft.com/office/drawing/2014/main" id="{A16C19B5-5F97-4AFF-AF01-620B151BC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5 Marcador de número de diapositiva">
            <a:extLst>
              <a:ext uri="{FF2B5EF4-FFF2-40B4-BE49-F238E27FC236}">
                <a16:creationId xmlns:a16="http://schemas.microsoft.com/office/drawing/2014/main" id="{3F66DE32-FC9B-4123-BC5E-2EA91FBAF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6E2E9A-B0C5-4FC5-A979-0401753519FE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2340555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>
            <a:extLst>
              <a:ext uri="{FF2B5EF4-FFF2-40B4-BE49-F238E27FC236}">
                <a16:creationId xmlns:a16="http://schemas.microsoft.com/office/drawing/2014/main" id="{FE5A90E9-0A02-43A2-96FD-EC6722B06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8C44C-62C9-4049-A018-25F7077493A6}" type="datetimeFigureOut">
              <a:rPr lang="es-CL"/>
              <a:pPr>
                <a:defRPr/>
              </a:pPr>
              <a:t>27-04-2020</a:t>
            </a:fld>
            <a:endParaRPr lang="es-CL"/>
          </a:p>
        </p:txBody>
      </p:sp>
      <p:sp>
        <p:nvSpPr>
          <p:cNvPr id="3" name="4 Marcador de pie de página">
            <a:extLst>
              <a:ext uri="{FF2B5EF4-FFF2-40B4-BE49-F238E27FC236}">
                <a16:creationId xmlns:a16="http://schemas.microsoft.com/office/drawing/2014/main" id="{E73C3715-E63C-469B-86F8-6FCAA4BE5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" name="5 Marcador de número de diapositiva">
            <a:extLst>
              <a:ext uri="{FF2B5EF4-FFF2-40B4-BE49-F238E27FC236}">
                <a16:creationId xmlns:a16="http://schemas.microsoft.com/office/drawing/2014/main" id="{A4861D0E-B7F9-4CB5-B2A8-A28718D6B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743EB7-F2E6-4E91-B5AB-D69A989F4C5C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1245620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5628D8B4-B30B-40F8-BC34-4124AC35F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43A04-E42A-4500-99A4-3AB08FE7DCC5}" type="datetimeFigureOut">
              <a:rPr lang="es-CL"/>
              <a:pPr>
                <a:defRPr/>
              </a:pPr>
              <a:t>27-04-2020</a:t>
            </a:fld>
            <a:endParaRPr lang="es-CL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3F6C33BA-28FA-41F2-8560-06BD08072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2D1B2000-905E-4DA5-B280-627DBEEB8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5FD2AA-14EF-4ED4-AEBC-8A2FBE3036F1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1058109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59CFBDF2-DB5F-4451-AB61-2ED131DC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4E955-BABD-4DD9-8345-18DF3D22E8F2}" type="datetimeFigureOut">
              <a:rPr lang="es-CL"/>
              <a:pPr>
                <a:defRPr/>
              </a:pPr>
              <a:t>27-04-2020</a:t>
            </a:fld>
            <a:endParaRPr lang="es-CL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A559864E-6F01-48A6-BC95-4D518AFA3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F7015D12-350B-4D9D-8606-833CF5885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2BE327-E5B1-42EF-AEDB-7C880349A8FB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2827269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>
            <a:extLst>
              <a:ext uri="{FF2B5EF4-FFF2-40B4-BE49-F238E27FC236}">
                <a16:creationId xmlns:a16="http://schemas.microsoft.com/office/drawing/2014/main" id="{0BEFF83C-B8DC-4EE6-9F24-8C784F35B42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/>
              <a:t>Haga clic para modificar el estilo de título del patrón</a:t>
            </a:r>
            <a:endParaRPr lang="es-CL" altLang="es-CL"/>
          </a:p>
        </p:txBody>
      </p:sp>
      <p:sp>
        <p:nvSpPr>
          <p:cNvPr id="1027" name="2 Marcador de texto">
            <a:extLst>
              <a:ext uri="{FF2B5EF4-FFF2-40B4-BE49-F238E27FC236}">
                <a16:creationId xmlns:a16="http://schemas.microsoft.com/office/drawing/2014/main" id="{1C8386FF-ADF9-4A96-B29F-B87AEC2D465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/>
              <a:t>Haga clic para modificar el estilo de texto del patrón</a:t>
            </a:r>
          </a:p>
          <a:p>
            <a:pPr lvl="1"/>
            <a:r>
              <a:rPr lang="es-ES" altLang="es-CL"/>
              <a:t>Segundo nivel</a:t>
            </a:r>
          </a:p>
          <a:p>
            <a:pPr lvl="2"/>
            <a:r>
              <a:rPr lang="es-ES" altLang="es-CL"/>
              <a:t>Tercer nivel</a:t>
            </a:r>
          </a:p>
          <a:p>
            <a:pPr lvl="3"/>
            <a:r>
              <a:rPr lang="es-ES" altLang="es-CL"/>
              <a:t>Cuarto nivel</a:t>
            </a:r>
          </a:p>
          <a:p>
            <a:pPr lvl="4"/>
            <a:r>
              <a:rPr lang="es-ES" altLang="es-CL"/>
              <a:t>Quinto nivel</a:t>
            </a:r>
            <a:endParaRPr lang="es-CL" altLang="es-CL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B8775D0C-67BD-4AD0-A5D7-778120C695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DB5E804-BD64-4C83-A042-9BD81F921D43}" type="datetimeFigureOut">
              <a:rPr lang="es-CL"/>
              <a:pPr>
                <a:defRPr/>
              </a:pPr>
              <a:t>27-04-2020</a:t>
            </a:fld>
            <a:endParaRPr lang="es-CL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509EF411-81A5-4161-8AAC-6E60025AC7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E1E2E34C-68AF-417D-BBB0-A55C91EA6F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A5092DE0-E100-440C-ACF6-C135E25093FD}" type="slidenum">
              <a:rPr lang="es-CL" altLang="es-CL"/>
              <a:pPr/>
              <a:t>‹Nº›</a:t>
            </a:fld>
            <a:endParaRPr lang="es-CL" alt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15eF6F9NL4&amp;t=37s" TargetMode="External"/><Relationship Id="rId2" Type="http://schemas.openxmlformats.org/officeDocument/2006/relationships/hyperlink" Target="https://www.youtube.com/watch?v=tITVRNyUErw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1" descr="C:\Users\Paulina\Desktop\Nueva carpeta\giphy (3).gif">
            <a:extLst>
              <a:ext uri="{FF2B5EF4-FFF2-40B4-BE49-F238E27FC236}">
                <a16:creationId xmlns:a16="http://schemas.microsoft.com/office/drawing/2014/main" id="{22D86787-5D3C-4E67-A004-1286E87891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2786063"/>
            <a:ext cx="41338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>
            <a:extLst>
              <a:ext uri="{FF2B5EF4-FFF2-40B4-BE49-F238E27FC236}">
                <a16:creationId xmlns:a16="http://schemas.microsoft.com/office/drawing/2014/main" id="{228D153B-1AEA-4638-B8C3-FAF587915059}"/>
              </a:ext>
            </a:extLst>
          </p:cNvPr>
          <p:cNvSpPr/>
          <p:nvPr/>
        </p:nvSpPr>
        <p:spPr>
          <a:xfrm>
            <a:off x="142875" y="1571625"/>
            <a:ext cx="2243138" cy="8302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4800" dirty="0"/>
              <a:t>El suelo </a:t>
            </a:r>
          </a:p>
        </p:txBody>
      </p:sp>
      <p:sp>
        <p:nvSpPr>
          <p:cNvPr id="5" name="4 Rectángulo">
            <a:extLst>
              <a:ext uri="{FF2B5EF4-FFF2-40B4-BE49-F238E27FC236}">
                <a16:creationId xmlns:a16="http://schemas.microsoft.com/office/drawing/2014/main" id="{589D41D7-41C1-4950-BD79-91B3B57D83B1}"/>
              </a:ext>
            </a:extLst>
          </p:cNvPr>
          <p:cNvSpPr/>
          <p:nvPr/>
        </p:nvSpPr>
        <p:spPr>
          <a:xfrm>
            <a:off x="0" y="357188"/>
            <a:ext cx="7286625" cy="9239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b="1" dirty="0"/>
              <a:t>OBJETIVO: Reconocer la composición de suelo, su proceso de formación y propiedades, comprendiendo la importancia de este recurso para el soporte de la vida. </a:t>
            </a:r>
          </a:p>
        </p:txBody>
      </p:sp>
      <p:sp>
        <p:nvSpPr>
          <p:cNvPr id="6" name="5 Rectángulo">
            <a:extLst>
              <a:ext uri="{FF2B5EF4-FFF2-40B4-BE49-F238E27FC236}">
                <a16:creationId xmlns:a16="http://schemas.microsoft.com/office/drawing/2014/main" id="{9BAEA5FE-E97F-4BDB-9451-D7795773F524}"/>
              </a:ext>
            </a:extLst>
          </p:cNvPr>
          <p:cNvSpPr/>
          <p:nvPr/>
        </p:nvSpPr>
        <p:spPr>
          <a:xfrm>
            <a:off x="142875" y="2643188"/>
            <a:ext cx="6643688" cy="12001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dirty="0"/>
              <a:t>El suelo corresponde a una </a:t>
            </a:r>
            <a:r>
              <a:rPr lang="es-CL" b="1" dirty="0"/>
              <a:t>fina capa de materiales que se encuentran sobre parte de la corteza continental </a:t>
            </a:r>
            <a:r>
              <a:rPr lang="es-CL" dirty="0"/>
              <a:t>y que es considerada biológicamente activa, es decir, puede sustentar una cubierta vegetal.</a:t>
            </a:r>
          </a:p>
        </p:txBody>
      </p:sp>
      <p:pic>
        <p:nvPicPr>
          <p:cNvPr id="2054" name="Picture 2" descr="C:\Users\Paulina\Desktop\giphy.gif">
            <a:extLst>
              <a:ext uri="{FF2B5EF4-FFF2-40B4-BE49-F238E27FC236}">
                <a16:creationId xmlns:a16="http://schemas.microsoft.com/office/drawing/2014/main" id="{12703C2C-B367-4F06-9C56-3C8509D71FF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4000500"/>
            <a:ext cx="3357563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AutoShape 4" descr="Pegatina enojado cuídate por JenChibi">
            <a:extLst>
              <a:ext uri="{FF2B5EF4-FFF2-40B4-BE49-F238E27FC236}">
                <a16:creationId xmlns:a16="http://schemas.microsoft.com/office/drawing/2014/main" id="{3FBA0A40-B7DC-46B2-ADD8-BC215F77E71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CL" altLang="es-CL">
              <a:latin typeface="Calibri" panose="020F0502020204030204" pitchFamily="34" charset="0"/>
            </a:endParaRPr>
          </a:p>
        </p:txBody>
      </p:sp>
      <p:sp>
        <p:nvSpPr>
          <p:cNvPr id="2056" name="AutoShape 6" descr="Pegatina enojado cuídate por JenChibi">
            <a:extLst>
              <a:ext uri="{FF2B5EF4-FFF2-40B4-BE49-F238E27FC236}">
                <a16:creationId xmlns:a16="http://schemas.microsoft.com/office/drawing/2014/main" id="{E71CC4BD-7CA8-48D3-A4B2-CAC6D16113E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CL" altLang="es-CL">
              <a:latin typeface="Calibri" panose="020F0502020204030204" pitchFamily="34" charset="0"/>
            </a:endParaRPr>
          </a:p>
        </p:txBody>
      </p:sp>
      <p:sp>
        <p:nvSpPr>
          <p:cNvPr id="2057" name="AutoShape 8" descr="C:\Users\Paulina\Desktop\Nueva carpeta\giphy.webp">
            <a:extLst>
              <a:ext uri="{FF2B5EF4-FFF2-40B4-BE49-F238E27FC236}">
                <a16:creationId xmlns:a16="http://schemas.microsoft.com/office/drawing/2014/main" id="{BF70AA82-1328-4725-BD9C-8C548EDE56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CL" altLang="es-CL">
              <a:latin typeface="Calibri" panose="020F0502020204030204" pitchFamily="34" charset="0"/>
            </a:endParaRPr>
          </a:p>
        </p:txBody>
      </p:sp>
      <p:pic>
        <p:nvPicPr>
          <p:cNvPr id="2058" name="Picture 13" descr="El Suelo">
            <a:extLst>
              <a:ext uri="{FF2B5EF4-FFF2-40B4-BE49-F238E27FC236}">
                <a16:creationId xmlns:a16="http://schemas.microsoft.com/office/drawing/2014/main" id="{4E02EF15-302C-40BB-8740-04E1926AE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3895725"/>
            <a:ext cx="355282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4">
            <a:extLst>
              <a:ext uri="{FF2B5EF4-FFF2-40B4-BE49-F238E27FC236}">
                <a16:creationId xmlns:a16="http://schemas.microsoft.com/office/drawing/2014/main" id="{A775B604-88EC-4CC0-91BF-93207FBE1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013" y="0"/>
            <a:ext cx="180498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3 CuadroTexto">
            <a:extLst>
              <a:ext uri="{FF2B5EF4-FFF2-40B4-BE49-F238E27FC236}">
                <a16:creationId xmlns:a16="http://schemas.microsoft.com/office/drawing/2014/main" id="{006CDA05-67CF-43E5-9DEE-84890036CA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1143000"/>
            <a:ext cx="3714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CL" altLang="es-CL" sz="2400" b="1">
                <a:latin typeface="Calibri" panose="020F0502020204030204" pitchFamily="34" charset="0"/>
              </a:rPr>
              <a:t>Responde en tu cuaderno:  </a:t>
            </a:r>
          </a:p>
        </p:txBody>
      </p:sp>
      <p:sp>
        <p:nvSpPr>
          <p:cNvPr id="7" name="6 CuadroTexto">
            <a:extLst>
              <a:ext uri="{FF2B5EF4-FFF2-40B4-BE49-F238E27FC236}">
                <a16:creationId xmlns:a16="http://schemas.microsoft.com/office/drawing/2014/main" id="{1223409F-32A6-4BC0-9D90-E73C6D39013B}"/>
              </a:ext>
            </a:extLst>
          </p:cNvPr>
          <p:cNvSpPr txBox="1"/>
          <p:nvPr/>
        </p:nvSpPr>
        <p:spPr>
          <a:xfrm>
            <a:off x="428625" y="357188"/>
            <a:ext cx="2714625" cy="5238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800" dirty="0"/>
              <a:t>ACTIVIDAD Nº1</a:t>
            </a:r>
            <a:r>
              <a:rPr lang="es-CL" sz="2400" dirty="0"/>
              <a:t>:</a:t>
            </a:r>
          </a:p>
        </p:txBody>
      </p:sp>
      <p:pic>
        <p:nvPicPr>
          <p:cNvPr id="11268" name="Picture 4">
            <a:extLst>
              <a:ext uri="{FF2B5EF4-FFF2-40B4-BE49-F238E27FC236}">
                <a16:creationId xmlns:a16="http://schemas.microsoft.com/office/drawing/2014/main" id="{FC5963AB-95B0-4A0B-BE21-CE83235DF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013" y="0"/>
            <a:ext cx="180498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2">
            <a:extLst>
              <a:ext uri="{FF2B5EF4-FFF2-40B4-BE49-F238E27FC236}">
                <a16:creationId xmlns:a16="http://schemas.microsoft.com/office/drawing/2014/main" id="{4104C093-B872-4276-93E6-BA74E0389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714500"/>
            <a:ext cx="8277225" cy="421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2" descr="C:\Users\Paulina\Desktop\Nueva carpeta\giphy (6).gif">
            <a:extLst>
              <a:ext uri="{FF2B5EF4-FFF2-40B4-BE49-F238E27FC236}">
                <a16:creationId xmlns:a16="http://schemas.microsoft.com/office/drawing/2014/main" id="{E2C1EEE8-8367-4A8C-A35C-57CEEBA1AF2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00625"/>
            <a:ext cx="18573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3 CuadroTexto">
            <a:extLst>
              <a:ext uri="{FF2B5EF4-FFF2-40B4-BE49-F238E27FC236}">
                <a16:creationId xmlns:a16="http://schemas.microsoft.com/office/drawing/2014/main" id="{B0AA2B29-D039-449C-BAF9-9A7A3EF0CD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1143000"/>
            <a:ext cx="8358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CL" altLang="es-CL" sz="2400" b="1">
                <a:latin typeface="Calibri" panose="020F0502020204030204" pitchFamily="34" charset="0"/>
              </a:rPr>
              <a:t>INVESTIGA  y responde en tu cuaderno:  </a:t>
            </a:r>
          </a:p>
        </p:txBody>
      </p:sp>
      <p:sp>
        <p:nvSpPr>
          <p:cNvPr id="7" name="6 CuadroTexto">
            <a:extLst>
              <a:ext uri="{FF2B5EF4-FFF2-40B4-BE49-F238E27FC236}">
                <a16:creationId xmlns:a16="http://schemas.microsoft.com/office/drawing/2014/main" id="{5628D89B-7D3B-49C0-BFFB-B738FFA60A99}"/>
              </a:ext>
            </a:extLst>
          </p:cNvPr>
          <p:cNvSpPr txBox="1"/>
          <p:nvPr/>
        </p:nvSpPr>
        <p:spPr>
          <a:xfrm>
            <a:off x="428625" y="357188"/>
            <a:ext cx="2714625" cy="5238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800" dirty="0"/>
              <a:t>ACTIVIDAD Nº2</a:t>
            </a:r>
            <a:r>
              <a:rPr lang="es-CL" sz="2400" dirty="0"/>
              <a:t>:</a:t>
            </a:r>
          </a:p>
        </p:txBody>
      </p:sp>
      <p:pic>
        <p:nvPicPr>
          <p:cNvPr id="12292" name="Picture 4">
            <a:extLst>
              <a:ext uri="{FF2B5EF4-FFF2-40B4-BE49-F238E27FC236}">
                <a16:creationId xmlns:a16="http://schemas.microsoft.com/office/drawing/2014/main" id="{175888B9-44C9-4C74-957F-951F245A1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013" y="0"/>
            <a:ext cx="180498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2">
            <a:extLst>
              <a:ext uri="{FF2B5EF4-FFF2-40B4-BE49-F238E27FC236}">
                <a16:creationId xmlns:a16="http://schemas.microsoft.com/office/drawing/2014/main" id="{A03792EF-79DA-4AFB-880B-7D69B024D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00"/>
            <a:ext cx="9144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2" descr="C:\Users\Paulina\Desktop\Nueva carpeta\giphy (6).gif">
            <a:extLst>
              <a:ext uri="{FF2B5EF4-FFF2-40B4-BE49-F238E27FC236}">
                <a16:creationId xmlns:a16="http://schemas.microsoft.com/office/drawing/2014/main" id="{3071AA29-52E7-4CAE-83CF-3889901423C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4214813"/>
            <a:ext cx="2643187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3 CuadroTexto">
            <a:extLst>
              <a:ext uri="{FF2B5EF4-FFF2-40B4-BE49-F238E27FC236}">
                <a16:creationId xmlns:a16="http://schemas.microsoft.com/office/drawing/2014/main" id="{0F240FCE-3DF7-46D6-A2E3-D07C710B5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1071563"/>
            <a:ext cx="87153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s-CL" altLang="es-CL" sz="2400" b="1">
                <a:latin typeface="Calibri" panose="020F0502020204030204" pitchFamily="34" charset="0"/>
              </a:rPr>
              <a:t>Busca el significado de las siguientes palabras:</a:t>
            </a: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es-CL" altLang="es-CL" sz="2000" b="1" i="1">
                <a:solidFill>
                  <a:srgbClr val="FF0000"/>
                </a:solidFill>
                <a:latin typeface="Calibri" panose="020F0502020204030204" pitchFamily="34" charset="0"/>
              </a:rPr>
              <a:t>Cada palabra puede tener más de una definición, escoge la que tenga relación con el contenido que estamos viendo y anótala en el cuaderno.</a:t>
            </a: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es-CL" altLang="es-CL" sz="2000" b="1" i="1">
                <a:solidFill>
                  <a:srgbClr val="FF0000"/>
                </a:solidFill>
                <a:latin typeface="Calibri" panose="020F0502020204030204" pitchFamily="34" charset="0"/>
              </a:rPr>
              <a:t>Escribe una definición corta y que entiendas. </a:t>
            </a:r>
          </a:p>
        </p:txBody>
      </p:sp>
      <p:sp>
        <p:nvSpPr>
          <p:cNvPr id="7" name="6 CuadroTexto">
            <a:extLst>
              <a:ext uri="{FF2B5EF4-FFF2-40B4-BE49-F238E27FC236}">
                <a16:creationId xmlns:a16="http://schemas.microsoft.com/office/drawing/2014/main" id="{8A95767D-4294-4BDC-AEC7-8E4746B53A34}"/>
              </a:ext>
            </a:extLst>
          </p:cNvPr>
          <p:cNvSpPr txBox="1"/>
          <p:nvPr/>
        </p:nvSpPr>
        <p:spPr>
          <a:xfrm>
            <a:off x="428625" y="357188"/>
            <a:ext cx="2714625" cy="5238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800" dirty="0"/>
              <a:t>ACTIVIDAD Nº3</a:t>
            </a:r>
            <a:r>
              <a:rPr lang="es-CL" sz="2400" dirty="0"/>
              <a:t>:</a:t>
            </a:r>
          </a:p>
        </p:txBody>
      </p:sp>
      <p:pic>
        <p:nvPicPr>
          <p:cNvPr id="13316" name="Picture 4">
            <a:extLst>
              <a:ext uri="{FF2B5EF4-FFF2-40B4-BE49-F238E27FC236}">
                <a16:creationId xmlns:a16="http://schemas.microsoft.com/office/drawing/2014/main" id="{9AED10C2-3A68-4D58-A0B4-29E545093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013" y="0"/>
            <a:ext cx="180498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2" descr="C:\Users\Paulina\Desktop\Nueva carpeta\giphy (6).gif">
            <a:extLst>
              <a:ext uri="{FF2B5EF4-FFF2-40B4-BE49-F238E27FC236}">
                <a16:creationId xmlns:a16="http://schemas.microsoft.com/office/drawing/2014/main" id="{6D2346D7-E825-4836-9B05-5515D3975C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4214813"/>
            <a:ext cx="2643187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1" name="Rectangle 1">
            <a:extLst>
              <a:ext uri="{FF2B5EF4-FFF2-40B4-BE49-F238E27FC236}">
                <a16:creationId xmlns:a16="http://schemas.microsoft.com/office/drawing/2014/main" id="{B683F9D1-D8C9-41F9-B17A-9CC00BA51E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2714625"/>
            <a:ext cx="1866900" cy="295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457200" indent="-457200">
              <a:buFont typeface="+mj-lt"/>
              <a:buAutoNum type="alphaLcParenR"/>
              <a:defRPr/>
            </a:pPr>
            <a:r>
              <a:rPr lang="es-CL" sz="2400" b="1" dirty="0">
                <a:latin typeface="+mn-lt"/>
                <a:ea typeface="Calibri" pitchFamily="34" charset="0"/>
                <a:cs typeface="Times New Roman" pitchFamily="18" charset="0"/>
              </a:rPr>
              <a:t>Humus:</a:t>
            </a:r>
          </a:p>
          <a:p>
            <a:pPr marL="457200" indent="-457200">
              <a:buFont typeface="+mj-lt"/>
              <a:buAutoNum type="alphaLcParenR"/>
              <a:defRPr/>
            </a:pPr>
            <a:endParaRPr lang="es-CL" sz="2400" b="1" dirty="0">
              <a:latin typeface="+mn-lt"/>
            </a:endParaRPr>
          </a:p>
          <a:p>
            <a:pPr marL="457200" indent="-457200" eaLnBrk="0" hangingPunct="0">
              <a:buFont typeface="+mj-lt"/>
              <a:buAutoNum type="alphaLcParenR"/>
              <a:defRPr/>
            </a:pPr>
            <a:r>
              <a:rPr lang="es-CL" sz="2400" b="1" dirty="0">
                <a:latin typeface="+mn-lt"/>
                <a:ea typeface="Calibri" pitchFamily="34" charset="0"/>
                <a:cs typeface="Times New Roman" pitchFamily="18" charset="0"/>
              </a:rPr>
              <a:t>Líquenes:</a:t>
            </a:r>
          </a:p>
          <a:p>
            <a:pPr marL="457200" indent="-457200" eaLnBrk="0" hangingPunct="0">
              <a:buFont typeface="+mj-lt"/>
              <a:buAutoNum type="alphaLcParenR"/>
              <a:defRPr/>
            </a:pPr>
            <a:endParaRPr lang="es-CL" sz="2400" b="1" dirty="0">
              <a:latin typeface="+mn-lt"/>
            </a:endParaRPr>
          </a:p>
          <a:p>
            <a:pPr marL="457200" indent="-457200" eaLnBrk="0" hangingPunct="0">
              <a:buFont typeface="+mj-lt"/>
              <a:buAutoNum type="alphaLcParenR"/>
              <a:defRPr/>
            </a:pPr>
            <a:r>
              <a:rPr lang="es-CL" sz="2400" b="1" dirty="0">
                <a:latin typeface="+mn-lt"/>
                <a:ea typeface="Calibri" pitchFamily="34" charset="0"/>
                <a:cs typeface="Times New Roman" pitchFamily="18" charset="0"/>
              </a:rPr>
              <a:t>Estratos:</a:t>
            </a:r>
          </a:p>
          <a:p>
            <a:pPr marL="457200" indent="-457200" eaLnBrk="0" hangingPunct="0">
              <a:buFont typeface="+mj-lt"/>
              <a:buAutoNum type="alphaLcParenR"/>
              <a:defRPr/>
            </a:pPr>
            <a:endParaRPr lang="es-CL" sz="2400" b="1" dirty="0">
              <a:latin typeface="+mn-lt"/>
            </a:endParaRPr>
          </a:p>
          <a:p>
            <a:pPr marL="457200" indent="-457200" eaLnBrk="0" hangingPunct="0">
              <a:buFont typeface="+mj-lt"/>
              <a:buAutoNum type="alphaLcParenR"/>
              <a:defRPr/>
            </a:pPr>
            <a:r>
              <a:rPr lang="es-CL" sz="2400" b="1" dirty="0">
                <a:latin typeface="+mn-lt"/>
                <a:ea typeface="Calibri" pitchFamily="34" charset="0"/>
                <a:cs typeface="Times New Roman" pitchFamily="18" charset="0"/>
              </a:rPr>
              <a:t>Sustrato:</a:t>
            </a:r>
            <a:endParaRPr lang="es-CL" sz="2400" b="1" dirty="0">
              <a:latin typeface="+mn-lt"/>
            </a:endParaRPr>
          </a:p>
          <a:p>
            <a:pPr eaLnBrk="0" hangingPunct="0">
              <a:defRPr/>
            </a:pPr>
            <a:endParaRPr lang="es-CL" dirty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Título">
            <a:extLst>
              <a:ext uri="{FF2B5EF4-FFF2-40B4-BE49-F238E27FC236}">
                <a16:creationId xmlns:a16="http://schemas.microsoft.com/office/drawing/2014/main" id="{81919C27-8028-41E2-B607-D883F1EBA20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s-CL" altLang="es-CL"/>
              <a:t>IMPORTANTE</a:t>
            </a:r>
          </a:p>
        </p:txBody>
      </p:sp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2E8EBB6B-77DC-4674-B6E3-14DAF9652D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757488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 algn="just" eaLnBrk="1" hangingPunct="1">
              <a:buFont typeface="Arial" charset="0"/>
              <a:buChar char="•"/>
              <a:defRPr/>
            </a:pPr>
            <a:r>
              <a:rPr lang="es-CL" dirty="0"/>
              <a:t>Cuando hayas realizado todas las actividades, envíame una foto al correo electrónico </a:t>
            </a:r>
            <a:r>
              <a:rPr lang="es-CL" dirty="0">
                <a:solidFill>
                  <a:srgbClr val="FF0000"/>
                </a:solidFill>
              </a:rPr>
              <a:t>sólo de la actividad nº2</a:t>
            </a:r>
            <a:r>
              <a:rPr lang="es-CL" dirty="0"/>
              <a:t>, no de todo. </a:t>
            </a:r>
          </a:p>
          <a:p>
            <a:pPr algn="just" eaLnBrk="1" hangingPunct="1">
              <a:buFont typeface="Arial" charset="0"/>
              <a:buChar char="•"/>
              <a:defRPr/>
            </a:pPr>
            <a:r>
              <a:rPr lang="es-CL" dirty="0"/>
              <a:t>El 4 de mayo subo las respuestas para que corrijas las demás actividades.</a:t>
            </a:r>
          </a:p>
          <a:p>
            <a:pPr algn="just" eaLnBrk="1" hangingPunct="1">
              <a:buFont typeface="Arial" charset="0"/>
              <a:buChar char="•"/>
              <a:defRPr/>
            </a:pPr>
            <a:endParaRPr lang="es-CL" dirty="0"/>
          </a:p>
        </p:txBody>
      </p:sp>
      <p:pic>
        <p:nvPicPr>
          <p:cNvPr id="14340" name="Picture 2" descr="C:\Users\Paulina\Desktop\Nueva carpeta\giphy (8).gif">
            <a:extLst>
              <a:ext uri="{FF2B5EF4-FFF2-40B4-BE49-F238E27FC236}">
                <a16:creationId xmlns:a16="http://schemas.microsoft.com/office/drawing/2014/main" id="{A66C13A7-ACC8-4E56-9EB4-573FA3BC070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4229100"/>
            <a:ext cx="26289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3" descr="C:\Users\Paulina\Desktop\Nueva carpeta\giphy (9).gif">
            <a:extLst>
              <a:ext uri="{FF2B5EF4-FFF2-40B4-BE49-F238E27FC236}">
                <a16:creationId xmlns:a16="http://schemas.microsoft.com/office/drawing/2014/main" id="{B3AF488B-811B-401D-BE50-AB68055C8B9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87177">
            <a:off x="6350" y="4584700"/>
            <a:ext cx="2027238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7D0BDF5B-1249-49E1-AB2A-55D352061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8938" y="2928938"/>
            <a:ext cx="3929062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CL" dirty="0"/>
              <a:t>VIDEO Nº2</a:t>
            </a:r>
          </a:p>
        </p:txBody>
      </p:sp>
      <p:sp>
        <p:nvSpPr>
          <p:cNvPr id="5" name="4 Rectángulo">
            <a:extLst>
              <a:ext uri="{FF2B5EF4-FFF2-40B4-BE49-F238E27FC236}">
                <a16:creationId xmlns:a16="http://schemas.microsoft.com/office/drawing/2014/main" id="{5271FD33-0DC4-4FB1-A7DC-11B7C4AF6827}"/>
              </a:ext>
            </a:extLst>
          </p:cNvPr>
          <p:cNvSpPr/>
          <p:nvPr/>
        </p:nvSpPr>
        <p:spPr>
          <a:xfrm>
            <a:off x="500063" y="4286250"/>
            <a:ext cx="5929312" cy="64611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dirty="0"/>
              <a:t>Unidad 11 Ciencia de la tierra - Formación del suelo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dirty="0">
                <a:hlinkClick r:id="rId2"/>
              </a:rPr>
              <a:t>https://www.youtube.com/watch?v=tITVRNyUErw</a:t>
            </a:r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D0F3CCA1-10FC-4928-9464-C75D85B83724}"/>
              </a:ext>
            </a:extLst>
          </p:cNvPr>
          <p:cNvSpPr txBox="1">
            <a:spLocks/>
          </p:cNvSpPr>
          <p:nvPr/>
        </p:nvSpPr>
        <p:spPr>
          <a:xfrm>
            <a:off x="2928938" y="285750"/>
            <a:ext cx="3857625" cy="1143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CL" sz="4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VIDEO Nº1</a:t>
            </a:r>
          </a:p>
        </p:txBody>
      </p:sp>
      <p:sp>
        <p:nvSpPr>
          <p:cNvPr id="7" name="6 Rectángulo">
            <a:extLst>
              <a:ext uri="{FF2B5EF4-FFF2-40B4-BE49-F238E27FC236}">
                <a16:creationId xmlns:a16="http://schemas.microsoft.com/office/drawing/2014/main" id="{4E183A3A-27B1-4A72-803C-84315C54FFA8}"/>
              </a:ext>
            </a:extLst>
          </p:cNvPr>
          <p:cNvSpPr/>
          <p:nvPr/>
        </p:nvSpPr>
        <p:spPr>
          <a:xfrm>
            <a:off x="500063" y="1571625"/>
            <a:ext cx="5929312" cy="6461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dirty="0"/>
              <a:t>El suelo. Cuidamos la tierra | Videos Educativos para Niños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dirty="0">
                <a:hlinkClick r:id="rId3"/>
              </a:rPr>
              <a:t>https://www.youtube.com/watch?v=o15eF6F9NL4&amp;t=37s</a:t>
            </a:r>
            <a:endParaRPr lang="es-CL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86564A82-FB91-43AD-9BF5-D2E0CFF1E137}"/>
              </a:ext>
            </a:extLst>
          </p:cNvPr>
          <p:cNvSpPr txBox="1"/>
          <p:nvPr/>
        </p:nvSpPr>
        <p:spPr>
          <a:xfrm>
            <a:off x="0" y="0"/>
            <a:ext cx="2286000" cy="6461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CL" dirty="0"/>
              <a:t>Observa, </a:t>
            </a:r>
            <a:r>
              <a:rPr lang="es-CL" b="1" dirty="0"/>
              <a:t>no</a:t>
            </a:r>
            <a:r>
              <a:rPr lang="es-CL" dirty="0"/>
              <a:t> copies en el cuaderno.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>
            <a:extLst>
              <a:ext uri="{FF2B5EF4-FFF2-40B4-BE49-F238E27FC236}">
                <a16:creationId xmlns:a16="http://schemas.microsoft.com/office/drawing/2014/main" id="{098DA40A-C02F-4C6C-ACE2-D26182614582}"/>
              </a:ext>
            </a:extLst>
          </p:cNvPr>
          <p:cNvSpPr/>
          <p:nvPr/>
        </p:nvSpPr>
        <p:spPr>
          <a:xfrm>
            <a:off x="285720" y="357166"/>
            <a:ext cx="4390946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3600" dirty="0"/>
              <a:t>Composición del suelo</a:t>
            </a:r>
          </a:p>
        </p:txBody>
      </p:sp>
      <p:graphicFrame>
        <p:nvGraphicFramePr>
          <p:cNvPr id="8" name="7 Diagrama">
            <a:extLst>
              <a:ext uri="{FF2B5EF4-FFF2-40B4-BE49-F238E27FC236}">
                <a16:creationId xmlns:a16="http://schemas.microsoft.com/office/drawing/2014/main" id="{8808EB8E-7905-44F7-B1FB-50B9539E4D47}"/>
              </a:ext>
            </a:extLst>
          </p:cNvPr>
          <p:cNvGraphicFramePr/>
          <p:nvPr/>
        </p:nvGraphicFramePr>
        <p:xfrm>
          <a:off x="285720" y="2000216"/>
          <a:ext cx="8643998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1506" name="Picture 2" descr="Agroinversiones A&amp;M Perú: ¿Qué es el humus y por qué te conviene ...">
            <a:extLst>
              <a:ext uri="{FF2B5EF4-FFF2-40B4-BE49-F238E27FC236}">
                <a16:creationId xmlns:a16="http://schemas.microsoft.com/office/drawing/2014/main" id="{4E846471-6518-4AC9-8FA3-FDFFBD098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29190" y="0"/>
            <a:ext cx="3044773" cy="1976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3" name="Picture 4">
            <a:extLst>
              <a:ext uri="{FF2B5EF4-FFF2-40B4-BE49-F238E27FC236}">
                <a16:creationId xmlns:a16="http://schemas.microsoft.com/office/drawing/2014/main" id="{A2A2DE36-65C4-4BE7-B7F5-0FC7B1C8F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013" y="0"/>
            <a:ext cx="180498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Título">
            <a:extLst>
              <a:ext uri="{FF2B5EF4-FFF2-40B4-BE49-F238E27FC236}">
                <a16:creationId xmlns:a16="http://schemas.microsoft.com/office/drawing/2014/main" id="{D98B5939-57AF-4638-A08D-926F865DB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CL" altLang="es-CL"/>
          </a:p>
        </p:txBody>
      </p:sp>
      <p:sp>
        <p:nvSpPr>
          <p:cNvPr id="5123" name="2 Marcador de contenido">
            <a:extLst>
              <a:ext uri="{FF2B5EF4-FFF2-40B4-BE49-F238E27FC236}">
                <a16:creationId xmlns:a16="http://schemas.microsoft.com/office/drawing/2014/main" id="{1CA29D1C-DF5C-4A49-A90F-7F974DB40F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s-CL" altLang="es-CL"/>
          </a:p>
        </p:txBody>
      </p:sp>
      <p:pic>
        <p:nvPicPr>
          <p:cNvPr id="5124" name="Picture 2" descr="cual es la composición del suelo - Brainly.lat">
            <a:extLst>
              <a:ext uri="{FF2B5EF4-FFF2-40B4-BE49-F238E27FC236}">
                <a16:creationId xmlns:a16="http://schemas.microsoft.com/office/drawing/2014/main" id="{325E56F4-FFC5-4C3E-9D64-0C3901293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>
            <a:extLst>
              <a:ext uri="{FF2B5EF4-FFF2-40B4-BE49-F238E27FC236}">
                <a16:creationId xmlns:a16="http://schemas.microsoft.com/office/drawing/2014/main" id="{85F0FCA2-9D82-412C-8ED7-7E8117C04EC7}"/>
              </a:ext>
            </a:extLst>
          </p:cNvPr>
          <p:cNvSpPr txBox="1"/>
          <p:nvPr/>
        </p:nvSpPr>
        <p:spPr>
          <a:xfrm>
            <a:off x="0" y="0"/>
            <a:ext cx="2286000" cy="6461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CL" dirty="0"/>
              <a:t>Observa, </a:t>
            </a:r>
            <a:r>
              <a:rPr lang="es-CL" b="1" dirty="0"/>
              <a:t>no</a:t>
            </a:r>
            <a:r>
              <a:rPr lang="es-CL" dirty="0"/>
              <a:t> copies en el cuaderno.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>
            <a:extLst>
              <a:ext uri="{FF2B5EF4-FFF2-40B4-BE49-F238E27FC236}">
                <a16:creationId xmlns:a16="http://schemas.microsoft.com/office/drawing/2014/main" id="{9B33A3C6-D733-4491-9BF6-E2204C0C4644}"/>
              </a:ext>
            </a:extLst>
          </p:cNvPr>
          <p:cNvGraphicFramePr>
            <a:graphicFrameLocks noGrp="1"/>
          </p:cNvGraphicFramePr>
          <p:nvPr/>
        </p:nvGraphicFramePr>
        <p:xfrm>
          <a:off x="0" y="846138"/>
          <a:ext cx="9144000" cy="60118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34535">
                <a:tc>
                  <a:txBody>
                    <a:bodyPr/>
                    <a:lstStyle/>
                    <a:p>
                      <a:endParaRPr lang="es-CL" sz="1800" dirty="0"/>
                    </a:p>
                    <a:p>
                      <a:endParaRPr lang="es-CL" sz="1800" dirty="0"/>
                    </a:p>
                    <a:p>
                      <a:endParaRPr lang="es-CL" sz="1800" dirty="0"/>
                    </a:p>
                    <a:p>
                      <a:endParaRPr lang="es-CL" sz="1800" dirty="0"/>
                    </a:p>
                    <a:p>
                      <a:endParaRPr lang="es-CL" sz="1800" dirty="0"/>
                    </a:p>
                    <a:p>
                      <a:endParaRPr lang="es-CL" sz="1800" dirty="0"/>
                    </a:p>
                    <a:p>
                      <a:endParaRPr lang="es-CL" sz="1800" dirty="0"/>
                    </a:p>
                    <a:p>
                      <a:endParaRPr lang="es-CL" sz="1800" dirty="0"/>
                    </a:p>
                    <a:p>
                      <a:endParaRPr lang="es-CL" sz="1800" dirty="0"/>
                    </a:p>
                    <a:p>
                      <a:endParaRPr lang="es-CL" sz="18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endParaRPr lang="es-CL" sz="180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endParaRPr lang="es-CL" sz="1800" dirty="0"/>
                    </a:p>
                  </a:txBody>
                  <a:tcPr marT="45718" marB="4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7327">
                <a:tc>
                  <a:txBody>
                    <a:bodyPr/>
                    <a:lstStyle/>
                    <a:p>
                      <a:pPr algn="just"/>
                      <a:r>
                        <a:rPr lang="es-CL" sz="1800" b="1" dirty="0"/>
                        <a:t>La capa de rocas comienza a fragmentarse y a alterar su composición debido a factores asociados al clima, como los cambios de temperatura, el agua y el aire. </a:t>
                      </a:r>
                      <a:r>
                        <a:rPr lang="es-CL" sz="1800" b="1" dirty="0">
                          <a:solidFill>
                            <a:srgbClr val="FF0000"/>
                          </a:solidFill>
                        </a:rPr>
                        <a:t>Los líquenes se instalan en la superficie de la </a:t>
                      </a:r>
                      <a:r>
                        <a:rPr lang="es-CL" sz="1800" b="1" u="sng" dirty="0">
                          <a:solidFill>
                            <a:srgbClr val="FF0000"/>
                          </a:solidFill>
                        </a:rPr>
                        <a:t>roca madre</a:t>
                      </a:r>
                      <a:r>
                        <a:rPr lang="es-CL" sz="1800" b="1" dirty="0">
                          <a:solidFill>
                            <a:srgbClr val="FF0000"/>
                          </a:solidFill>
                        </a:rPr>
                        <a:t>, a partir de la cual se formará el suelo</a:t>
                      </a: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L" sz="1800" b="1" dirty="0"/>
                        <a:t>Al transcurrir </a:t>
                      </a:r>
                      <a:r>
                        <a:rPr lang="es-CL" sz="1800" b="1" dirty="0">
                          <a:solidFill>
                            <a:srgbClr val="FF0000"/>
                          </a:solidFill>
                        </a:rPr>
                        <a:t>cientos de años, </a:t>
                      </a:r>
                      <a:r>
                        <a:rPr lang="es-CL" sz="1800" b="1" dirty="0"/>
                        <a:t>la acción combinada del agua, del aire y de los seres vivos, como líquenes, musgos y diversos microorganismos, permite la </a:t>
                      </a:r>
                      <a:r>
                        <a:rPr lang="es-CL" sz="1800" b="1" dirty="0">
                          <a:solidFill>
                            <a:srgbClr val="FF0000"/>
                          </a:solidFill>
                        </a:rPr>
                        <a:t>formación de un </a:t>
                      </a:r>
                      <a:r>
                        <a:rPr lang="es-CL" sz="1800" b="1" u="sng" dirty="0">
                          <a:solidFill>
                            <a:srgbClr val="FF0000"/>
                          </a:solidFill>
                        </a:rPr>
                        <a:t>suelo joven</a:t>
                      </a:r>
                      <a:r>
                        <a:rPr lang="es-CL" sz="1800" b="1" dirty="0">
                          <a:solidFill>
                            <a:srgbClr val="FF0000"/>
                          </a:solidFill>
                        </a:rPr>
                        <a:t>. </a:t>
                      </a:r>
                      <a:r>
                        <a:rPr lang="es-CL" sz="1800" b="1" dirty="0"/>
                        <a:t>En él ya pueden instalarse hierbas y matorrales</a:t>
                      </a: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L" sz="1800" b="1" dirty="0">
                          <a:solidFill>
                            <a:srgbClr val="FF0000"/>
                          </a:solidFill>
                        </a:rPr>
                        <a:t>Miles de años después</a:t>
                      </a:r>
                      <a:r>
                        <a:rPr lang="es-CL" sz="1800" b="1" dirty="0"/>
                        <a:t>, la alteración habrá afectado a capas más profundas de la roca madre, lo que permitirá que el suelo tenga mayor grosor. De este modo, </a:t>
                      </a:r>
                      <a:r>
                        <a:rPr lang="es-CL" sz="1800" b="1" dirty="0">
                          <a:solidFill>
                            <a:srgbClr val="FF0000"/>
                          </a:solidFill>
                        </a:rPr>
                        <a:t>la tierra se habrá enriquecido con materia orgánica, formándose un </a:t>
                      </a:r>
                      <a:r>
                        <a:rPr lang="es-CL" sz="1800" b="1" u="sng" dirty="0">
                          <a:solidFill>
                            <a:srgbClr val="FF0000"/>
                          </a:solidFill>
                        </a:rPr>
                        <a:t>suelo maduro</a:t>
                      </a:r>
                      <a:r>
                        <a:rPr lang="es-CL" sz="1800" b="1" dirty="0">
                          <a:solidFill>
                            <a:srgbClr val="FF0000"/>
                          </a:solidFill>
                        </a:rPr>
                        <a:t>.</a:t>
                      </a:r>
                    </a:p>
                    <a:p>
                      <a:pPr algn="just"/>
                      <a:endParaRPr lang="es-CL" sz="1800" b="1" dirty="0"/>
                    </a:p>
                  </a:txBody>
                  <a:tcPr marT="45718" marB="4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160" name="Picture 2">
            <a:extLst>
              <a:ext uri="{FF2B5EF4-FFF2-40B4-BE49-F238E27FC236}">
                <a16:creationId xmlns:a16="http://schemas.microsoft.com/office/drawing/2014/main" id="{C7DC5A60-A3E3-4DED-8893-5700CB894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071563"/>
            <a:ext cx="2500313" cy="252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1" name="Picture 3">
            <a:extLst>
              <a:ext uri="{FF2B5EF4-FFF2-40B4-BE49-F238E27FC236}">
                <a16:creationId xmlns:a16="http://schemas.microsoft.com/office/drawing/2014/main" id="{F0D17C25-8A7D-41D1-A61D-5328011E8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1071563"/>
            <a:ext cx="2500312" cy="244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4">
            <a:extLst>
              <a:ext uri="{FF2B5EF4-FFF2-40B4-BE49-F238E27FC236}">
                <a16:creationId xmlns:a16="http://schemas.microsoft.com/office/drawing/2014/main" id="{E2724E71-69F8-4685-A545-93DF4C2B7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1143000"/>
            <a:ext cx="2500313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">
            <a:extLst>
              <a:ext uri="{FF2B5EF4-FFF2-40B4-BE49-F238E27FC236}">
                <a16:creationId xmlns:a16="http://schemas.microsoft.com/office/drawing/2014/main" id="{01C45B6B-AC91-47C8-9317-6E4D534990DB}"/>
              </a:ext>
            </a:extLst>
          </p:cNvPr>
          <p:cNvSpPr/>
          <p:nvPr/>
        </p:nvSpPr>
        <p:spPr>
          <a:xfrm>
            <a:off x="0" y="0"/>
            <a:ext cx="3703638" cy="584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3200" b="1" dirty="0"/>
              <a:t>Formación del suelo </a:t>
            </a:r>
          </a:p>
        </p:txBody>
      </p:sp>
      <p:pic>
        <p:nvPicPr>
          <p:cNvPr id="6164" name="Picture 4">
            <a:extLst>
              <a:ext uri="{FF2B5EF4-FFF2-40B4-BE49-F238E27FC236}">
                <a16:creationId xmlns:a16="http://schemas.microsoft.com/office/drawing/2014/main" id="{F8BAB4AA-1278-4296-A53D-D924F31DB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013" y="0"/>
            <a:ext cx="180498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Título">
            <a:extLst>
              <a:ext uri="{FF2B5EF4-FFF2-40B4-BE49-F238E27FC236}">
                <a16:creationId xmlns:a16="http://schemas.microsoft.com/office/drawing/2014/main" id="{91FCB0EB-A6F2-419C-923E-79A29E077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CL" altLang="es-CL"/>
          </a:p>
        </p:txBody>
      </p:sp>
      <p:sp>
        <p:nvSpPr>
          <p:cNvPr id="7171" name="2 Marcador de contenido">
            <a:extLst>
              <a:ext uri="{FF2B5EF4-FFF2-40B4-BE49-F238E27FC236}">
                <a16:creationId xmlns:a16="http://schemas.microsoft.com/office/drawing/2014/main" id="{F7ABDC9F-E19B-47F3-A498-8ABE07F8E2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s-CL" altLang="es-CL"/>
          </a:p>
        </p:txBody>
      </p:sp>
      <p:pic>
        <p:nvPicPr>
          <p:cNvPr id="4" name="Picture 4" descr="Picture">
            <a:extLst>
              <a:ext uri="{FF2B5EF4-FFF2-40B4-BE49-F238E27FC236}">
                <a16:creationId xmlns:a16="http://schemas.microsoft.com/office/drawing/2014/main" id="{E1D740FA-8ADB-4FE3-8794-742927F12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035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4 Rectángulo">
            <a:extLst>
              <a:ext uri="{FF2B5EF4-FFF2-40B4-BE49-F238E27FC236}">
                <a16:creationId xmlns:a16="http://schemas.microsoft.com/office/drawing/2014/main" id="{CC41BAC8-112C-415A-A23B-79F749BE54AD}"/>
              </a:ext>
            </a:extLst>
          </p:cNvPr>
          <p:cNvSpPr/>
          <p:nvPr/>
        </p:nvSpPr>
        <p:spPr>
          <a:xfrm>
            <a:off x="0" y="0"/>
            <a:ext cx="1855788" cy="584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3200" b="1" dirty="0"/>
              <a:t>EJEMPLO:</a:t>
            </a:r>
          </a:p>
        </p:txBody>
      </p:sp>
      <p:sp>
        <p:nvSpPr>
          <p:cNvPr id="6" name="5 CuadroTexto">
            <a:extLst>
              <a:ext uri="{FF2B5EF4-FFF2-40B4-BE49-F238E27FC236}">
                <a16:creationId xmlns:a16="http://schemas.microsoft.com/office/drawing/2014/main" id="{E851CCA0-94ED-4AA0-898C-32F799B1E339}"/>
              </a:ext>
            </a:extLst>
          </p:cNvPr>
          <p:cNvSpPr txBox="1"/>
          <p:nvPr/>
        </p:nvSpPr>
        <p:spPr>
          <a:xfrm>
            <a:off x="6858000" y="0"/>
            <a:ext cx="2286000" cy="6461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CL" dirty="0"/>
              <a:t>Observa, </a:t>
            </a:r>
            <a:r>
              <a:rPr lang="es-CL" b="1" dirty="0"/>
              <a:t>no</a:t>
            </a:r>
            <a:r>
              <a:rPr lang="es-CL" dirty="0"/>
              <a:t> copies en el cuaderno.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>
            <a:extLst>
              <a:ext uri="{FF2B5EF4-FFF2-40B4-BE49-F238E27FC236}">
                <a16:creationId xmlns:a16="http://schemas.microsoft.com/office/drawing/2014/main" id="{3AC7E555-82F7-4F6B-B71C-F4B75604A953}"/>
              </a:ext>
            </a:extLst>
          </p:cNvPr>
          <p:cNvSpPr/>
          <p:nvPr/>
        </p:nvSpPr>
        <p:spPr>
          <a:xfrm>
            <a:off x="214313" y="428625"/>
            <a:ext cx="4357687" cy="6461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3600" dirty="0"/>
              <a:t>Horizontes del suelo</a:t>
            </a:r>
          </a:p>
        </p:txBody>
      </p:sp>
      <p:sp>
        <p:nvSpPr>
          <p:cNvPr id="5" name="4 Rectángulo">
            <a:extLst>
              <a:ext uri="{FF2B5EF4-FFF2-40B4-BE49-F238E27FC236}">
                <a16:creationId xmlns:a16="http://schemas.microsoft.com/office/drawing/2014/main" id="{5203B101-3EEF-42AC-B6F4-2AEC4BA0BEF0}"/>
              </a:ext>
            </a:extLst>
          </p:cNvPr>
          <p:cNvSpPr/>
          <p:nvPr/>
        </p:nvSpPr>
        <p:spPr>
          <a:xfrm>
            <a:off x="214313" y="1285875"/>
            <a:ext cx="4286250" cy="45243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400" dirty="0"/>
              <a:t>El suelo se estructura en </a:t>
            </a:r>
            <a:r>
              <a:rPr lang="es-CL" sz="2400" b="1" dirty="0"/>
              <a:t>capas o estratos</a:t>
            </a:r>
            <a:r>
              <a:rPr lang="es-CL" sz="2400" dirty="0"/>
              <a:t> con diferentes propiedades </a:t>
            </a:r>
            <a:r>
              <a:rPr lang="es-CL" sz="2400" b="1" dirty="0"/>
              <a:t>físicas, químicas y biológicas.</a:t>
            </a:r>
            <a:r>
              <a:rPr lang="es-CL" sz="2400" dirty="0"/>
              <a:t> Estos estratos se denominan </a:t>
            </a:r>
            <a:r>
              <a:rPr lang="es-CL" sz="2400" b="1" dirty="0"/>
              <a:t>horizontes</a:t>
            </a:r>
            <a:r>
              <a:rPr lang="es-CL" sz="2400" dirty="0"/>
              <a:t>, y al conjunto de ellos se le llama </a:t>
            </a:r>
            <a:r>
              <a:rPr lang="es-CL" sz="2400" b="1" dirty="0"/>
              <a:t>perfil del suelo</a:t>
            </a:r>
            <a:r>
              <a:rPr lang="es-CL" sz="2400" dirty="0"/>
              <a:t>. El perfil de un suelo corresponde a la sección que se vería al cortarlo desde la superficie hasta el sustrato rocoso, como se observa en la siguiente imagen.</a:t>
            </a:r>
          </a:p>
        </p:txBody>
      </p:sp>
      <p:sp>
        <p:nvSpPr>
          <p:cNvPr id="6" name="5 Flecha derecha">
            <a:extLst>
              <a:ext uri="{FF2B5EF4-FFF2-40B4-BE49-F238E27FC236}">
                <a16:creationId xmlns:a16="http://schemas.microsoft.com/office/drawing/2014/main" id="{93A33D62-C481-45A2-8824-402628B2E4D1}"/>
              </a:ext>
            </a:extLst>
          </p:cNvPr>
          <p:cNvSpPr/>
          <p:nvPr/>
        </p:nvSpPr>
        <p:spPr>
          <a:xfrm>
            <a:off x="2643174" y="5357826"/>
            <a:ext cx="2643206" cy="500066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pic>
        <p:nvPicPr>
          <p:cNvPr id="8199" name="Picture 2">
            <a:extLst>
              <a:ext uri="{FF2B5EF4-FFF2-40B4-BE49-F238E27FC236}">
                <a16:creationId xmlns:a16="http://schemas.microsoft.com/office/drawing/2014/main" id="{7C29F0FF-F99A-485F-BDC0-8B051CBD7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1500188"/>
            <a:ext cx="3500438" cy="503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4">
            <a:extLst>
              <a:ext uri="{FF2B5EF4-FFF2-40B4-BE49-F238E27FC236}">
                <a16:creationId xmlns:a16="http://schemas.microsoft.com/office/drawing/2014/main" id="{C523ACF9-43C4-4966-8A2E-51837629C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013" y="0"/>
            <a:ext cx="180498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>
            <a:extLst>
              <a:ext uri="{FF2B5EF4-FFF2-40B4-BE49-F238E27FC236}">
                <a16:creationId xmlns:a16="http://schemas.microsoft.com/office/drawing/2014/main" id="{9B243360-F248-483D-BB78-D9A339C2F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75"/>
            <a:ext cx="9051925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4">
            <a:extLst>
              <a:ext uri="{FF2B5EF4-FFF2-40B4-BE49-F238E27FC236}">
                <a16:creationId xmlns:a16="http://schemas.microsoft.com/office/drawing/2014/main" id="{C1A23256-F6CB-4D7A-8740-BB41D58BA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4988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>
            <a:extLst>
              <a:ext uri="{FF2B5EF4-FFF2-40B4-BE49-F238E27FC236}">
                <a16:creationId xmlns:a16="http://schemas.microsoft.com/office/drawing/2014/main" id="{7AFA6F55-0DBE-4FBE-A65A-81F1BA9CADD3}"/>
              </a:ext>
            </a:extLst>
          </p:cNvPr>
          <p:cNvSpPr txBox="1"/>
          <p:nvPr/>
        </p:nvSpPr>
        <p:spPr>
          <a:xfrm>
            <a:off x="2000250" y="642938"/>
            <a:ext cx="5286375" cy="8302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CL" sz="4800" b="1" dirty="0"/>
              <a:t>ACTIVIDADES</a:t>
            </a:r>
          </a:p>
        </p:txBody>
      </p:sp>
      <p:pic>
        <p:nvPicPr>
          <p:cNvPr id="10243" name="Picture 4" descr="C:\Users\Paulina\Desktop\Nueva carpeta\giphy (7).gif">
            <a:extLst>
              <a:ext uri="{FF2B5EF4-FFF2-40B4-BE49-F238E27FC236}">
                <a16:creationId xmlns:a16="http://schemas.microsoft.com/office/drawing/2014/main" id="{F7CF45E6-1CCA-435E-AF29-EBC5C6B9554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14625"/>
            <a:ext cx="2500313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CuadroTexto">
            <a:extLst>
              <a:ext uri="{FF2B5EF4-FFF2-40B4-BE49-F238E27FC236}">
                <a16:creationId xmlns:a16="http://schemas.microsoft.com/office/drawing/2014/main" id="{F2C16D53-8ED6-492A-AD6C-B9C2DC63AC1E}"/>
              </a:ext>
            </a:extLst>
          </p:cNvPr>
          <p:cNvSpPr txBox="1"/>
          <p:nvPr/>
        </p:nvSpPr>
        <p:spPr>
          <a:xfrm>
            <a:off x="2857500" y="3143250"/>
            <a:ext cx="3643313" cy="8302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es-CL" sz="2400" b="1" dirty="0"/>
              <a:t>Desarrolla las actividades en el cuaderno de ciencias.</a:t>
            </a:r>
          </a:p>
        </p:txBody>
      </p:sp>
      <p:pic>
        <p:nvPicPr>
          <p:cNvPr id="10245" name="Picture 3" descr="C:\Users\Paulina\Desktop\Nueva carpeta\LAPIZ.gif">
            <a:extLst>
              <a:ext uri="{FF2B5EF4-FFF2-40B4-BE49-F238E27FC236}">
                <a16:creationId xmlns:a16="http://schemas.microsoft.com/office/drawing/2014/main" id="{2FD9B214-6A0A-4BA7-9773-6E59583C609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1071563"/>
            <a:ext cx="2214563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do 6">
      <a:dk1>
        <a:sysClr val="windowText" lastClr="000000"/>
      </a:dk1>
      <a:lt1>
        <a:srgbClr val="99FF99"/>
      </a:lt1>
      <a:dk2>
        <a:srgbClr val="0A9254"/>
      </a:dk2>
      <a:lt2>
        <a:srgbClr val="EEECE1"/>
      </a:lt2>
      <a:accent1>
        <a:srgbClr val="000000"/>
      </a:accent1>
      <a:accent2>
        <a:srgbClr val="EBF1DD"/>
      </a:accent2>
      <a:accent3>
        <a:srgbClr val="9BBB59"/>
      </a:accent3>
      <a:accent4>
        <a:srgbClr val="33FF33"/>
      </a:accent4>
      <a:accent5>
        <a:srgbClr val="4BACC6"/>
      </a:accent5>
      <a:accent6>
        <a:srgbClr val="F79646"/>
      </a:accent6>
      <a:hlink>
        <a:srgbClr val="00B05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605</Words>
  <Application>Microsoft Office PowerPoint</Application>
  <PresentationFormat>Presentación en pantalla (4:3)</PresentationFormat>
  <Paragraphs>54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Tema de Office</vt:lpstr>
      <vt:lpstr>Presentación de PowerPoint</vt:lpstr>
      <vt:lpstr>VIDEO Nº2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IMPORTANTE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Paulinita</dc:creator>
  <cp:lastModifiedBy>Marcela Carolina Ferrada Madariaga</cp:lastModifiedBy>
  <cp:revision>21</cp:revision>
  <dcterms:created xsi:type="dcterms:W3CDTF">2019-05-09T02:02:32Z</dcterms:created>
  <dcterms:modified xsi:type="dcterms:W3CDTF">2020-04-27T21:00:51Z</dcterms:modified>
</cp:coreProperties>
</file>