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59" r:id="rId5"/>
    <p:sldId id="257" r:id="rId6"/>
    <p:sldId id="263" r:id="rId7"/>
    <p:sldId id="264" r:id="rId8"/>
    <p:sldId id="25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>
            <a:extLst>
              <a:ext uri="{FF2B5EF4-FFF2-40B4-BE49-F238E27FC236}">
                <a16:creationId xmlns:a16="http://schemas.microsoft.com/office/drawing/2014/main" id="{72704975-C911-4968-A879-780240686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1FD7A2-BE6D-4249-8A3B-AB8FE05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D1C7-EBF9-41B0-8FE7-E3147C81D7AB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4BE10F-CD79-4D2F-BB32-31DB3F73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00019E-6BC2-4BD8-A47E-431E132C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517D3-91DE-492E-AAC8-CFEBA53BBE2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902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7633-E326-455B-B3D8-C6062C12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519A-EF64-438E-88CF-22933680E79A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76E0-4E46-4D21-826D-EA752EF9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6033-8460-47CF-BE05-62F756DF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9F8DC-140B-4608-B9EF-433410BFEB0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693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5E23F-DFF3-49AB-9DCF-A7FCAE14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15A0-3E77-43F8-8033-C056351C68B0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1954-1527-4844-BBEC-D63111A9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663EB-C775-47CB-A226-08B0C18C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516CD-81BB-463A-9183-488C0B96AF7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515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941FD-1A93-4F6B-9ED7-BDC5ACB198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C74D-3CC3-4F84-B522-5FF9FD678D79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6C5A7-4104-4536-8D09-F4D90AAE57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6D03-FA04-4818-96DB-E0CC59831F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B2A8661-6758-413A-AEC1-0356CEC3736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0430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7F14-11E0-4A47-B3DE-416EAAAC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A5F1-8082-4451-924E-18F8C0AB3316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3318-6D76-49FD-A0BF-27163178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8179-1B95-45CC-B91A-34B79DA3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A2A97-4FF9-4287-9AFE-B4DA362D546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77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417D34-BCB8-44D7-8494-0D9AB5E165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F347-1326-4FBB-9DFB-0EC2CEF679F3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57E0F5-327C-499E-9FEE-F4CD741769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26E91-4B31-4C22-A60B-DE86EF7CD6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12AA432-4987-4C24-B70E-3A8BEE77A6F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5474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4E0524-3979-492C-818B-7EA821D7B8E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8A3C-4EB4-4115-A0AE-5398D2E4D7FF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20B74F-783E-4EEA-8E3D-F138FE3766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C6FD8C-7966-43C4-BE45-36CE918E34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9F4109E-5DD2-4F32-BA62-8278B6F9732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0652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F62AB7-7FEC-46EF-8E6F-FFBB9FBD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94F1-E631-4B7C-83A0-E16D67A5D2A2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228FBC-F2C6-43C8-9B3C-1769A156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F31279-A2EF-4357-88B0-87F25DB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D57CF-EBDF-46A6-969F-D86AE4FBAE5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628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05E4AD-AC9D-4FC3-96C0-5CE644DC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7B56-330B-49F2-89CE-A36A502614B9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1DD00-D5A8-46BE-9BE3-81A186CF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8F7823-3572-414C-89E0-D2B04F63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7F38-E251-46C7-8A88-C641F18A9E9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6632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65BC03-8ACC-40A7-ADA9-E3A380C4F2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A71B-4901-4312-A2D7-A1AEDA09BDE3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AC05A3-33BC-4BA8-86AA-E4BF1B1106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BDE864-F340-48C4-9CA1-D62C534B1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98574-D70C-4C34-8330-F6463ACBDEC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9069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>
            <a:extLst>
              <a:ext uri="{FF2B5EF4-FFF2-40B4-BE49-F238E27FC236}">
                <a16:creationId xmlns:a16="http://schemas.microsoft.com/office/drawing/2014/main" id="{13DD0881-49EB-47C1-B80E-B9FDEF3D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4CAF2BE-6C37-4746-8101-A2DF35FC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3335-DB60-45F6-AD05-D015EE203BCA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5D4722-67E9-4363-AE76-014030CF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8AAFD3-2C8D-4CC8-BC81-0A6F9B0A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7CE3B-9A72-40FD-8224-10FFBF8EB878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0610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C5035DE5-96F2-4681-81F1-B4B04ABAA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0C2F0-1DAB-4041-B862-8249EAC9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91DC-4282-428D-96D5-1BD76136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E7BA-B14E-4371-AD32-D7C3CD05A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D0F6C-1BAE-4A52-80B1-E869D9CDC286}" type="datetimeFigureOut">
              <a:rPr lang="es-CL"/>
              <a:pPr>
                <a:defRPr/>
              </a:pPr>
              <a:t>30-03-2020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8C435-1BAF-49BD-911E-63A92671A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2025-7B39-4DAD-A6B8-E7E49A5D5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Narrow" panose="020B0606020202030204" pitchFamily="34" charset="0"/>
              </a:defRPr>
            </a:lvl1pPr>
          </a:lstStyle>
          <a:p>
            <a:fld id="{E56C315D-045E-4905-9918-E01D95E917F8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itosfera">
            <a:extLst>
              <a:ext uri="{FF2B5EF4-FFF2-40B4-BE49-F238E27FC236}">
                <a16:creationId xmlns:a16="http://schemas.microsoft.com/office/drawing/2014/main" id="{D5701B84-D7F5-41AB-8DDE-C651912C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5F38E2A5-CB8B-4C8A-A82E-3A330E941E83}"/>
              </a:ext>
            </a:extLst>
          </p:cNvPr>
          <p:cNvSpPr txBox="1"/>
          <p:nvPr/>
        </p:nvSpPr>
        <p:spPr>
          <a:xfrm>
            <a:off x="357158" y="1142984"/>
            <a:ext cx="70351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/>
              <a:t>OBJETIVO: Conocer las características de la litósfera, además de comprender su importancia en el desarrollo de la vida. </a:t>
            </a:r>
          </a:p>
        </p:txBody>
      </p:sp>
      <p:pic>
        <p:nvPicPr>
          <p:cNvPr id="5126" name="Picture 4">
            <a:extLst>
              <a:ext uri="{FF2B5EF4-FFF2-40B4-BE49-F238E27FC236}">
                <a16:creationId xmlns:a16="http://schemas.microsoft.com/office/drawing/2014/main" id="{C3E2D6BD-6570-477B-BBC4-816B879B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>
            <a:extLst>
              <a:ext uri="{FF2B5EF4-FFF2-40B4-BE49-F238E27FC236}">
                <a16:creationId xmlns:a16="http://schemas.microsoft.com/office/drawing/2014/main" id="{381E63AE-EE71-45F3-9F64-971D84EA0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28625"/>
            <a:ext cx="343535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L" altLang="es-CL" sz="2400" b="1" u="sng">
                <a:solidFill>
                  <a:schemeClr val="bg1"/>
                </a:solidFill>
                <a:cs typeface="Calibri" panose="020F0502020204030204" pitchFamily="34" charset="0"/>
              </a:rPr>
              <a:t>3.- Vertederos ilegales</a:t>
            </a:r>
            <a:endParaRPr lang="es-CL" altLang="es-CL" sz="240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4339" name="Picture 2" descr="Sancionarán a quienes transporten basura a vertederos clandestinos ...">
            <a:extLst>
              <a:ext uri="{FF2B5EF4-FFF2-40B4-BE49-F238E27FC236}">
                <a16:creationId xmlns:a16="http://schemas.microsoft.com/office/drawing/2014/main" id="{79513249-D99F-4C4C-A84C-2F022FD3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5619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1 vertederos ilegales de Santiago serán nuevos parques urbanos y ...">
            <a:extLst>
              <a:ext uri="{FF2B5EF4-FFF2-40B4-BE49-F238E27FC236}">
                <a16:creationId xmlns:a16="http://schemas.microsoft.com/office/drawing/2014/main" id="{A023C5B1-D9B9-4FC2-A4AE-B7B2E29A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4250"/>
            <a:ext cx="5029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2F79544C-461F-4666-8658-8F5B5C6C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CuadroTexto">
            <a:extLst>
              <a:ext uri="{FF2B5EF4-FFF2-40B4-BE49-F238E27FC236}">
                <a16:creationId xmlns:a16="http://schemas.microsoft.com/office/drawing/2014/main" id="{2EC66B5C-C802-4881-AE06-9BE6B95F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7786688" cy="40322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CL" sz="3200">
                <a:solidFill>
                  <a:schemeClr val="bg1"/>
                </a:solidFill>
              </a:rPr>
              <a:t>Responde en tu cuaderno:</a:t>
            </a:r>
          </a:p>
          <a:p>
            <a:pPr algn="just" eaLnBrk="1" hangingPunct="1"/>
            <a:endParaRPr lang="es-CL" altLang="es-CL" sz="3200">
              <a:solidFill>
                <a:schemeClr val="bg1"/>
              </a:solidFill>
            </a:endParaRPr>
          </a:p>
          <a:p>
            <a:pPr algn="just" eaLnBrk="1" hangingPunct="1"/>
            <a:r>
              <a:rPr lang="es-CL" altLang="es-CL" sz="3200">
                <a:solidFill>
                  <a:schemeClr val="bg1"/>
                </a:solidFill>
              </a:rPr>
              <a:t>Imagina que, en el lugar donde vives, desapareciera un gran porcentaje del suelo en el que crecen plantas, pastizales y bosques. ¿De qué modo se verían afectadas las cadenas alimentarias? 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ECBA8630-1062-4B88-8DA3-A928F2D1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EE37F62-685C-40B1-A19A-2028E9A6BD00}"/>
              </a:ext>
            </a:extLst>
          </p:cNvPr>
          <p:cNvSpPr txBox="1"/>
          <p:nvPr/>
        </p:nvSpPr>
        <p:spPr>
          <a:xfrm>
            <a:off x="179512" y="908720"/>
            <a:ext cx="23042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/>
              <a:t>RECORDEMOS: 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D4C0AB21-7D6D-4E12-AB2D-0CC61E21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88022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Resultado de imagen para NÃCLEO MANTO Y CORTEZA">
            <a:extLst>
              <a:ext uri="{FF2B5EF4-FFF2-40B4-BE49-F238E27FC236}">
                <a16:creationId xmlns:a16="http://schemas.microsoft.com/office/drawing/2014/main" id="{168D112B-9F01-4E8C-A862-1E2F2C9C4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>
              <a:latin typeface="Arial Narrow" panose="020B0606020202030204" pitchFamily="34" charset="0"/>
            </a:endParaRP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866D9173-643A-4A22-BD07-7D15C9BA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64833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>
            <a:extLst>
              <a:ext uri="{FF2B5EF4-FFF2-40B4-BE49-F238E27FC236}">
                <a16:creationId xmlns:a16="http://schemas.microsoft.com/office/drawing/2014/main" id="{FF90B328-941F-457E-A7C8-51FD05ABCEAC}"/>
              </a:ext>
            </a:extLst>
          </p:cNvPr>
          <p:cNvSpPr/>
          <p:nvPr/>
        </p:nvSpPr>
        <p:spPr>
          <a:xfrm>
            <a:off x="5651500" y="1881188"/>
            <a:ext cx="129698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Flecha derecha">
            <a:extLst>
              <a:ext uri="{FF2B5EF4-FFF2-40B4-BE49-F238E27FC236}">
                <a16:creationId xmlns:a16="http://schemas.microsoft.com/office/drawing/2014/main" id="{20D76AAB-4808-406A-A6B4-4F0EBC5E2651}"/>
              </a:ext>
            </a:extLst>
          </p:cNvPr>
          <p:cNvSpPr/>
          <p:nvPr/>
        </p:nvSpPr>
        <p:spPr>
          <a:xfrm>
            <a:off x="5651500" y="3262313"/>
            <a:ext cx="129698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Flecha derecha">
            <a:extLst>
              <a:ext uri="{FF2B5EF4-FFF2-40B4-BE49-F238E27FC236}">
                <a16:creationId xmlns:a16="http://schemas.microsoft.com/office/drawing/2014/main" id="{6108A6DA-8E13-4D7C-A50B-12AD7C6164E8}"/>
              </a:ext>
            </a:extLst>
          </p:cNvPr>
          <p:cNvSpPr/>
          <p:nvPr/>
        </p:nvSpPr>
        <p:spPr>
          <a:xfrm>
            <a:off x="5651500" y="5400675"/>
            <a:ext cx="1296988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DFE9B7FE-024F-4470-A357-C19FE8C7253F}"/>
              </a:ext>
            </a:extLst>
          </p:cNvPr>
          <p:cNvSpPr/>
          <p:nvPr/>
        </p:nvSpPr>
        <p:spPr>
          <a:xfrm>
            <a:off x="7092280" y="1732554"/>
            <a:ext cx="20517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/>
              <a:t>Se encuentra en estado sólido.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A6978E1D-A9C7-4F5C-B361-2734D9E8232E}"/>
              </a:ext>
            </a:extLst>
          </p:cNvPr>
          <p:cNvSpPr/>
          <p:nvPr/>
        </p:nvSpPr>
        <p:spPr>
          <a:xfrm>
            <a:off x="7092280" y="2636912"/>
            <a:ext cx="205172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/>
              <a:t>Está formada por material sólido, sin embargo, tiene un comportamiento plástico, similar al de un fluido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17E056CE-7A77-40E3-A460-2F5730B4AE4D}"/>
              </a:ext>
            </a:extLst>
          </p:cNvPr>
          <p:cNvSpPr/>
          <p:nvPr/>
        </p:nvSpPr>
        <p:spPr>
          <a:xfrm>
            <a:off x="7092280" y="4637589"/>
            <a:ext cx="205172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/>
              <a:t>El núcleo externo está formado mayoritariamente por hierro y níquel en estado líquido; el interno se encuentra en estado sólido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759DBB60-D1E0-40F7-9A0C-700C9398BC95}"/>
              </a:ext>
            </a:extLst>
          </p:cNvPr>
          <p:cNvSpPr txBox="1"/>
          <p:nvPr/>
        </p:nvSpPr>
        <p:spPr>
          <a:xfrm>
            <a:off x="323528" y="980728"/>
            <a:ext cx="38884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b="1" dirty="0"/>
              <a:t>¿Qué es la litósfera?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EAD35332-346E-457D-9138-EAAA4EBFD900}"/>
              </a:ext>
            </a:extLst>
          </p:cNvPr>
          <p:cNvSpPr/>
          <p:nvPr/>
        </p:nvSpPr>
        <p:spPr>
          <a:xfrm>
            <a:off x="395536" y="1720840"/>
            <a:ext cx="8352928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u="sng" dirty="0"/>
              <a:t>La litósfera</a:t>
            </a:r>
            <a:r>
              <a:rPr lang="es-CL" sz="2400" b="1" dirty="0"/>
              <a:t> </a:t>
            </a:r>
            <a:r>
              <a:rPr lang="es-CL" sz="2400" dirty="0"/>
              <a:t>está conformada por las capas más externas de la </a:t>
            </a:r>
            <a:r>
              <a:rPr lang="es-CL" sz="2400" u="sng" dirty="0"/>
              <a:t>Geósfera</a:t>
            </a:r>
            <a:r>
              <a:rPr lang="es-CL" sz="2400" dirty="0"/>
              <a:t>, es decir: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/>
              <a:t>por la corteza terrestre y la parte más externa del manto superior.</a:t>
            </a:r>
            <a:r>
              <a:rPr lang="es-CL" sz="2400" dirty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/>
              <a:t>Sobre un sector de la litosfera continental existe una fina cobertura, a la que se le denomina </a:t>
            </a:r>
            <a:r>
              <a:rPr lang="es-CL" sz="2400" b="1" u="sng" dirty="0"/>
              <a:t>suelo</a:t>
            </a:r>
            <a:r>
              <a:rPr lang="es-CL" sz="2400" dirty="0"/>
              <a:t>. En él se desarrolla parte importante de la vida de nuestro planeta, representada por las plantas y animales. La litosfera se divide en una serie de secciones conocidas como </a:t>
            </a:r>
            <a:r>
              <a:rPr lang="es-CL" sz="2400" b="1" u="sng" dirty="0"/>
              <a:t>placas tectónicas.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45D1339-20BC-4E4D-A0AE-80A19F6F4FD8}"/>
              </a:ext>
            </a:extLst>
          </p:cNvPr>
          <p:cNvSpPr/>
          <p:nvPr/>
        </p:nvSpPr>
        <p:spPr>
          <a:xfrm>
            <a:off x="539750" y="2852738"/>
            <a:ext cx="7993063" cy="504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8201" name="Picture 4">
            <a:extLst>
              <a:ext uri="{FF2B5EF4-FFF2-40B4-BE49-F238E27FC236}">
                <a16:creationId xmlns:a16="http://schemas.microsoft.com/office/drawing/2014/main" id="{1034C0CA-D957-4159-BC4A-A5634771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>
            <a:extLst>
              <a:ext uri="{FF2B5EF4-FFF2-40B4-BE49-F238E27FC236}">
                <a16:creationId xmlns:a16="http://schemas.microsoft.com/office/drawing/2014/main" id="{05BFB3B5-9947-4A50-89AF-1DFBD66F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4813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B1FAC010-81EF-4E7B-9CFB-5FC84A7322FA}"/>
              </a:ext>
            </a:extLst>
          </p:cNvPr>
          <p:cNvSpPr/>
          <p:nvPr/>
        </p:nvSpPr>
        <p:spPr>
          <a:xfrm>
            <a:off x="142875" y="3384550"/>
            <a:ext cx="828675" cy="519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CA526379-9D09-40AD-B8AB-AF29BC3AFF5A}"/>
              </a:ext>
            </a:extLst>
          </p:cNvPr>
          <p:cNvSpPr/>
          <p:nvPr/>
        </p:nvSpPr>
        <p:spPr>
          <a:xfrm>
            <a:off x="36449" y="4941168"/>
            <a:ext cx="918044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err="1"/>
              <a:t>Astenósfera</a:t>
            </a:r>
            <a:r>
              <a:rPr lang="es-CL" sz="2400" b="1" dirty="0"/>
              <a:t>: Capa superior del manto que se inicia desde el límite de la litósfera hasta unos 660 km de profundidad. Es un fluido con propiedades elásticas y plásticas en el que se producen desplazamientos que mueven las placas de la corteza.</a:t>
            </a: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874F5C7E-3D95-4818-ADA4-9E193765F158}"/>
              </a:ext>
            </a:extLst>
          </p:cNvPr>
          <p:cNvCxnSpPr/>
          <p:nvPr/>
        </p:nvCxnSpPr>
        <p:spPr>
          <a:xfrm flipH="1">
            <a:off x="755650" y="3768725"/>
            <a:ext cx="360363" cy="117316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1AB2DC1C-E359-4D7B-B422-7DCFFA5E86B9}"/>
              </a:ext>
            </a:extLst>
          </p:cNvPr>
          <p:cNvSpPr/>
          <p:nvPr/>
        </p:nvSpPr>
        <p:spPr>
          <a:xfrm>
            <a:off x="467544" y="907059"/>
            <a:ext cx="813690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u="sng" dirty="0"/>
              <a:t>Las placas tectónicas</a:t>
            </a:r>
            <a:endParaRPr lang="es-CL" sz="2400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u="sng" dirty="0"/>
              <a:t>La corteza terrestre está dividida en grandes fragmentos llamados placas tectónicas, que se mueven y flotan sobre el fluido superior del manto. Estas placas presentan grandes fracturas por donde asciende el magma, lo que origina montañas, sismos y volcanes</a:t>
            </a:r>
            <a:r>
              <a:rPr lang="es-CL" sz="2400" dirty="0"/>
              <a:t>. Los continentes forman parte de estas placas y viajan por el manto como si fueran embarcaciones.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3BF7B4D7-767D-43E4-804B-10BF9B9F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62350"/>
            <a:ext cx="56451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Rectángulo">
            <a:extLst>
              <a:ext uri="{FF2B5EF4-FFF2-40B4-BE49-F238E27FC236}">
                <a16:creationId xmlns:a16="http://schemas.microsoft.com/office/drawing/2014/main" id="{59052BEC-B1AF-4ABF-B27E-C364DFD13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57188"/>
            <a:ext cx="490061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3200">
                <a:solidFill>
                  <a:schemeClr val="bg1"/>
                </a:solidFill>
                <a:latin typeface="Arial Narrow" panose="020B0606020202030204" pitchFamily="34" charset="0"/>
              </a:rPr>
              <a:t>La litosfera: fuente de recursos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EC8D5446-B60C-40D4-B7EF-FF5235CF0B0C}"/>
              </a:ext>
            </a:extLst>
          </p:cNvPr>
          <p:cNvSpPr/>
          <p:nvPr/>
        </p:nvSpPr>
        <p:spPr>
          <a:xfrm>
            <a:off x="428596" y="1142984"/>
            <a:ext cx="2643206" cy="34163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/>
              <a:t>El suelo es el espacio sobre el que se pueden desarrollar actividades como la </a:t>
            </a:r>
            <a:r>
              <a:rPr lang="es-CL" sz="2400" b="1" dirty="0"/>
              <a:t>ganadería y la agricultura</a:t>
            </a:r>
            <a:r>
              <a:rPr lang="es-CL" sz="2400" dirty="0"/>
              <a:t>, a través de las cuales obtenemos recursos alimenticios. </a:t>
            </a:r>
            <a:endParaRPr lang="es-CL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7AABD12B-CC91-4F97-9496-32B47CACD1FF}"/>
              </a:ext>
            </a:extLst>
          </p:cNvPr>
          <p:cNvSpPr/>
          <p:nvPr/>
        </p:nvSpPr>
        <p:spPr>
          <a:xfrm>
            <a:off x="3286116" y="1142984"/>
            <a:ext cx="557216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/>
              <a:t>En la litosfera se acumula </a:t>
            </a:r>
            <a:r>
              <a:rPr lang="es-CL" sz="2400" b="1" dirty="0"/>
              <a:t>energía</a:t>
            </a:r>
            <a:r>
              <a:rPr lang="es-CL" sz="2400" dirty="0"/>
              <a:t> química en forma de combustibles fósiles, como el carbón y el petróleo. En la litosfera se encuentra la energía geotérmica, la cual se concentra en el subsuelo y en lugares conocidos como reservorios geotermales. Esta forma de energía se utiliza en la calefacción de los hogares, para temperar invernaderos y, de manera indirecta, para producir electricidad.</a:t>
            </a:r>
          </a:p>
        </p:txBody>
      </p:sp>
      <p:sp>
        <p:nvSpPr>
          <p:cNvPr id="11273" name="4 Rectángulo">
            <a:extLst>
              <a:ext uri="{FF2B5EF4-FFF2-40B4-BE49-F238E27FC236}">
                <a16:creationId xmlns:a16="http://schemas.microsoft.com/office/drawing/2014/main" id="{C5A46595-9472-4E80-A44D-4B90F324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857750"/>
            <a:ext cx="8429625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CL" sz="2400">
                <a:solidFill>
                  <a:schemeClr val="bg1"/>
                </a:solidFill>
                <a:latin typeface="Arial Narrow" panose="020B0606020202030204" pitchFamily="34" charset="0"/>
              </a:rPr>
              <a:t>De las rocas que forman parte de la litosfera se extraen importantes metales, por ejemplo, el aluminio y el cobre, los cuales se utilizan en la elaboración de distintos productos que usamos a diario.</a:t>
            </a:r>
          </a:p>
        </p:txBody>
      </p:sp>
      <p:pic>
        <p:nvPicPr>
          <p:cNvPr id="11274" name="Picture 4">
            <a:extLst>
              <a:ext uri="{FF2B5EF4-FFF2-40B4-BE49-F238E27FC236}">
                <a16:creationId xmlns:a16="http://schemas.microsoft.com/office/drawing/2014/main" id="{26F87995-F803-4A2A-AF68-517C439F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>
            <a:extLst>
              <a:ext uri="{FF2B5EF4-FFF2-40B4-BE49-F238E27FC236}">
                <a16:creationId xmlns:a16="http://schemas.microsoft.com/office/drawing/2014/main" id="{7A2889AB-2944-4650-826B-D24367CA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7188"/>
            <a:ext cx="8429625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/>
              <a:t>Alteraciones de la litosfera</a:t>
            </a: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2B48634A-92F2-4E66-A7ED-06CDD989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14438"/>
            <a:ext cx="8358188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CL" sz="2400">
                <a:solidFill>
                  <a:schemeClr val="bg1"/>
                </a:solidFill>
                <a:cs typeface="Calibri" panose="020F0502020204030204" pitchFamily="34" charset="0"/>
              </a:rPr>
              <a:t>Alteraciones más relevantes:</a:t>
            </a:r>
          </a:p>
          <a:p>
            <a:pPr algn="just" eaLnBrk="1" hangingPunct="1"/>
            <a:endParaRPr lang="es-CL" altLang="es-CL" sz="240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just"/>
            <a:r>
              <a:rPr lang="es-CL" altLang="es-CL" sz="2400" b="1">
                <a:solidFill>
                  <a:schemeClr val="bg1"/>
                </a:solidFill>
                <a:cs typeface="Calibri" panose="020F0502020204030204" pitchFamily="34" charset="0"/>
              </a:rPr>
              <a:t>1.-</a:t>
            </a:r>
            <a:r>
              <a:rPr lang="es-CL" altLang="es-CL" sz="2400" b="1" u="sng">
                <a:solidFill>
                  <a:schemeClr val="bg1"/>
                </a:solidFill>
                <a:cs typeface="Calibri" panose="020F0502020204030204" pitchFamily="34" charset="0"/>
              </a:rPr>
              <a:t> Expansión urbana</a:t>
            </a:r>
            <a:endParaRPr lang="es-CL" altLang="es-CL" sz="2400">
              <a:solidFill>
                <a:schemeClr val="bg1"/>
              </a:solidFill>
            </a:endParaRPr>
          </a:p>
        </p:txBody>
      </p:sp>
      <p:pic>
        <p:nvPicPr>
          <p:cNvPr id="12292" name="Picture 5" descr="por alobos Life Santiago de Chile, Plataforma Urbana">
            <a:extLst>
              <a:ext uri="{FF2B5EF4-FFF2-40B4-BE49-F238E27FC236}">
                <a16:creationId xmlns:a16="http://schemas.microsoft.com/office/drawing/2014/main" id="{86D4D625-DF17-4C4D-A20F-3A6D945E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28875"/>
            <a:ext cx="69294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862124AE-E899-4402-A939-A3A488A1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Rectángulo">
            <a:extLst>
              <a:ext uri="{FF2B5EF4-FFF2-40B4-BE49-F238E27FC236}">
                <a16:creationId xmlns:a16="http://schemas.microsoft.com/office/drawing/2014/main" id="{ACF02E44-F42F-4695-BA9D-7AAB7A622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642938"/>
            <a:ext cx="5000625" cy="7381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L" altLang="es-CL" sz="2400" b="1">
                <a:solidFill>
                  <a:schemeClr val="bg1"/>
                </a:solidFill>
                <a:cs typeface="Calibri" panose="020F0502020204030204" pitchFamily="34" charset="0"/>
              </a:rPr>
              <a:t>2.-</a:t>
            </a:r>
            <a:r>
              <a:rPr lang="es-CL" altLang="es-CL" sz="2400" b="1" u="sng">
                <a:solidFill>
                  <a:schemeClr val="bg1"/>
                </a:solidFill>
                <a:cs typeface="Calibri" panose="020F0502020204030204" pitchFamily="34" charset="0"/>
              </a:rPr>
              <a:t> Compactación del suelo</a:t>
            </a:r>
          </a:p>
          <a:p>
            <a:pPr algn="just"/>
            <a:endParaRPr lang="es-CL" altLang="es-CL">
              <a:cs typeface="Calibri" panose="020F0502020204030204" pitchFamily="34" charset="0"/>
            </a:endParaRPr>
          </a:p>
        </p:txBody>
      </p:sp>
      <p:pic>
        <p:nvPicPr>
          <p:cNvPr id="13315" name="Picture 2" descr="Entienda las propiedades de compactación de diferentes suelos y ...">
            <a:extLst>
              <a:ext uri="{FF2B5EF4-FFF2-40B4-BE49-F238E27FC236}">
                <a16:creationId xmlns:a16="http://schemas.microsoft.com/office/drawing/2014/main" id="{2FFA9871-4769-4F7C-B6AE-E202582B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52149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ompactación del suelo - Wikipedia, la enciclopedia libre">
            <a:extLst>
              <a:ext uri="{FF2B5EF4-FFF2-40B4-BE49-F238E27FC236}">
                <a16:creationId xmlns:a16="http://schemas.microsoft.com/office/drawing/2014/main" id="{11DA052F-70F5-4681-859A-890B5B9C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857625"/>
            <a:ext cx="33035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D724778A-0E28-4DF4-8B3D-6A100FBB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160</TotalTime>
  <Words>470</Words>
  <Application>Microsoft Office PowerPoint</Application>
  <PresentationFormat>Presentación en pantalla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Paulinita</dc:creator>
  <cp:lastModifiedBy>Marcela Carolina Ferrada Madariaga</cp:lastModifiedBy>
  <cp:revision>11</cp:revision>
  <dcterms:created xsi:type="dcterms:W3CDTF">2019-04-08T01:40:41Z</dcterms:created>
  <dcterms:modified xsi:type="dcterms:W3CDTF">2020-03-30T19:27:54Z</dcterms:modified>
</cp:coreProperties>
</file>