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67" r:id="rId10"/>
    <p:sldId id="264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5741-005A-445C-9C85-47F3B3BCD834}" type="datetimeFigureOut">
              <a:rPr lang="es-CL" smtClean="0"/>
              <a:pPr/>
              <a:t>30-03-2020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313B-56E8-4037-8C5D-9129EE77203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18109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5741-005A-445C-9C85-47F3B3BCD834}" type="datetimeFigureOut">
              <a:rPr lang="es-CL" smtClean="0"/>
              <a:pPr/>
              <a:t>30-03-2020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313B-56E8-4037-8C5D-9129EE77203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82779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5741-005A-445C-9C85-47F3B3BCD834}" type="datetimeFigureOut">
              <a:rPr lang="es-CL" smtClean="0"/>
              <a:pPr/>
              <a:t>30-03-2020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313B-56E8-4037-8C5D-9129EE77203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86765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5741-005A-445C-9C85-47F3B3BCD834}" type="datetimeFigureOut">
              <a:rPr lang="es-CL" smtClean="0"/>
              <a:pPr/>
              <a:t>30-03-2020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313B-56E8-4037-8C5D-9129EE77203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75488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5741-005A-445C-9C85-47F3B3BCD834}" type="datetimeFigureOut">
              <a:rPr lang="es-CL" smtClean="0"/>
              <a:pPr/>
              <a:t>30-03-2020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313B-56E8-4037-8C5D-9129EE77203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28171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5741-005A-445C-9C85-47F3B3BCD834}" type="datetimeFigureOut">
              <a:rPr lang="es-CL" smtClean="0"/>
              <a:pPr/>
              <a:t>30-03-2020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313B-56E8-4037-8C5D-9129EE77203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86529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5741-005A-445C-9C85-47F3B3BCD834}" type="datetimeFigureOut">
              <a:rPr lang="es-CL" smtClean="0"/>
              <a:pPr/>
              <a:t>30-03-2020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313B-56E8-4037-8C5D-9129EE77203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47233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5741-005A-445C-9C85-47F3B3BCD834}" type="datetimeFigureOut">
              <a:rPr lang="es-CL" smtClean="0"/>
              <a:pPr/>
              <a:t>30-03-2020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313B-56E8-4037-8C5D-9129EE77203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017217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5741-005A-445C-9C85-47F3B3BCD834}" type="datetimeFigureOut">
              <a:rPr lang="es-CL" smtClean="0"/>
              <a:pPr/>
              <a:t>30-03-2020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313B-56E8-4037-8C5D-9129EE77203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31567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5741-005A-445C-9C85-47F3B3BCD834}" type="datetimeFigureOut">
              <a:rPr lang="es-CL" smtClean="0"/>
              <a:pPr/>
              <a:t>30-03-2020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313B-56E8-4037-8C5D-9129EE77203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450475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5741-005A-445C-9C85-47F3B3BCD834}" type="datetimeFigureOut">
              <a:rPr lang="es-CL" smtClean="0"/>
              <a:pPr/>
              <a:t>30-03-2020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313B-56E8-4037-8C5D-9129EE77203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4105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C5741-005A-445C-9C85-47F3B3BCD834}" type="datetimeFigureOut">
              <a:rPr lang="es-CL" smtClean="0"/>
              <a:pPr/>
              <a:t>30-03-2020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2313B-56E8-4037-8C5D-9129EE77203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27507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57158" y="428604"/>
            <a:ext cx="858376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sz="3200" dirty="0" smtClean="0"/>
              <a:t>Objetivo: Conocer </a:t>
            </a:r>
            <a:r>
              <a:rPr lang="es-CL" sz="3200" dirty="0" smtClean="0"/>
              <a:t>las principales características </a:t>
            </a:r>
            <a:r>
              <a:rPr lang="es-CL" sz="3200" dirty="0" smtClean="0"/>
              <a:t>del </a:t>
            </a:r>
            <a:r>
              <a:rPr lang="es-CL" sz="3200" dirty="0" smtClean="0"/>
              <a:t>océano.</a:t>
            </a:r>
            <a:endParaRPr lang="es-CL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1071546"/>
            <a:ext cx="1804994" cy="93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9471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116632"/>
            <a:ext cx="7464322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CL" sz="2000" b="1" dirty="0"/>
              <a:t>Describe las características de cada zona del océano, mencionando </a:t>
            </a:r>
            <a:r>
              <a:rPr lang="es-CL" sz="2000" b="1" dirty="0" smtClean="0"/>
              <a:t>la cantidad </a:t>
            </a:r>
            <a:r>
              <a:rPr lang="es-CL" sz="2000" b="1" dirty="0"/>
              <a:t>y variedad de seres vivos, la luminosidad, la temperatura y </a:t>
            </a:r>
            <a:r>
              <a:rPr lang="es-CL" sz="2000" b="1" dirty="0" smtClean="0"/>
              <a:t>la presión </a:t>
            </a:r>
            <a:r>
              <a:rPr lang="es-CL" sz="2000" b="1" dirty="0"/>
              <a:t>en cada caso.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61100"/>
            <a:ext cx="9036496" cy="57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0"/>
            <a:ext cx="142872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624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908" cy="685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14282" y="428604"/>
            <a:ext cx="8712968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sz="3200" dirty="0"/>
              <a:t>Los océanos son grandes masas de agua salada de gran profundidad </a:t>
            </a:r>
            <a:r>
              <a:rPr lang="es-CL" sz="3200" dirty="0" smtClean="0"/>
              <a:t>que separan </a:t>
            </a:r>
            <a:r>
              <a:rPr lang="es-CL" sz="3200" dirty="0"/>
              <a:t>los </a:t>
            </a:r>
            <a:r>
              <a:rPr lang="es-CL" sz="3200" dirty="0" smtClean="0"/>
              <a:t>continentes.</a:t>
            </a:r>
            <a:endParaRPr lang="es-CL" sz="3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1785926"/>
            <a:ext cx="6732527" cy="469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00306"/>
            <a:ext cx="1804994" cy="93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Flecha arriba"/>
          <p:cNvSpPr/>
          <p:nvPr/>
        </p:nvSpPr>
        <p:spPr>
          <a:xfrm>
            <a:off x="857224" y="1643050"/>
            <a:ext cx="357190" cy="785818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417804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2" y="0"/>
            <a:ext cx="9140908" cy="685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85720" y="571480"/>
            <a:ext cx="864096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sz="2400" dirty="0"/>
              <a:t>Los océanos ocupan </a:t>
            </a:r>
            <a:r>
              <a:rPr lang="es-CL" sz="2400" dirty="0" smtClean="0"/>
              <a:t>áreas muy </a:t>
            </a:r>
            <a:r>
              <a:rPr lang="es-CL" sz="2400" dirty="0"/>
              <a:t>extensas y pueden llegar a ser muy profundos. Las zonas de </a:t>
            </a:r>
            <a:r>
              <a:rPr lang="es-CL" sz="2400" dirty="0" smtClean="0"/>
              <a:t>mayor profundidad </a:t>
            </a:r>
            <a:r>
              <a:rPr lang="es-CL" sz="2400" dirty="0"/>
              <a:t>están situadas en las llamadas </a:t>
            </a:r>
            <a:r>
              <a:rPr lang="es-CL" sz="2400" b="1" dirty="0"/>
              <a:t>fosas</a:t>
            </a:r>
            <a:r>
              <a:rPr lang="es-CL" sz="2400" dirty="0"/>
              <a:t> y tienen un </a:t>
            </a:r>
            <a:r>
              <a:rPr lang="es-CL" sz="2400" dirty="0" smtClean="0"/>
              <a:t>promedio de </a:t>
            </a:r>
            <a:r>
              <a:rPr lang="es-CL" sz="2400" dirty="0"/>
              <a:t>7.000 a 8.000 metros de </a:t>
            </a:r>
            <a:r>
              <a:rPr lang="es-CL" sz="2400" dirty="0" smtClean="0"/>
              <a:t>profundidad.</a:t>
            </a:r>
            <a:endParaRPr lang="es-CL" sz="2400" dirty="0"/>
          </a:p>
        </p:txBody>
      </p:sp>
      <p:sp>
        <p:nvSpPr>
          <p:cNvPr id="5" name="4 Rectángulo"/>
          <p:cNvSpPr/>
          <p:nvPr/>
        </p:nvSpPr>
        <p:spPr>
          <a:xfrm>
            <a:off x="395536" y="4293096"/>
            <a:ext cx="8496944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sz="2400" dirty="0" smtClean="0"/>
              <a:t>Las temperaturas del </a:t>
            </a:r>
            <a:r>
              <a:rPr lang="es-CL" sz="2400" dirty="0"/>
              <a:t>agua pueden llegar a solo unos cuantos grados sobre cero. Es un lugar </a:t>
            </a:r>
            <a:r>
              <a:rPr lang="es-CL" sz="2400" dirty="0" smtClean="0"/>
              <a:t>muy frío </a:t>
            </a:r>
            <a:r>
              <a:rPr lang="es-CL" sz="2400" dirty="0"/>
              <a:t>y oscuro, ya que la luz del Sol no llega a esas zonas. A 1.000 metros </a:t>
            </a:r>
            <a:r>
              <a:rPr lang="es-CL" sz="2400" dirty="0" smtClean="0"/>
              <a:t>bajo la </a:t>
            </a:r>
            <a:r>
              <a:rPr lang="es-CL" sz="2400" dirty="0"/>
              <a:t>superficie del mar, la luz desaparece del todo, reina una oscuridad absoluta</a:t>
            </a:r>
            <a:r>
              <a:rPr lang="es-CL" sz="2400" dirty="0" smtClean="0"/>
              <a:t>, por </a:t>
            </a:r>
            <a:r>
              <a:rPr lang="es-CL" sz="2400" dirty="0"/>
              <a:t>lo que muchos peces de las profundidades marinas no tienen ojos</a:t>
            </a:r>
          </a:p>
        </p:txBody>
      </p:sp>
    </p:spTree>
    <p:extLst>
      <p:ext uri="{BB962C8B-B14F-4D97-AF65-F5344CB8AC3E}">
        <p14:creationId xmlns:p14="http://schemas.microsoft.com/office/powerpoint/2010/main" xmlns="" val="422925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4987"/>
            <a:ext cx="9144000" cy="689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85720" y="1071546"/>
            <a:ext cx="8640960" cy="304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sz="2400" dirty="0"/>
              <a:t>Para que se desarrolle la vida en el mar </a:t>
            </a:r>
            <a:r>
              <a:rPr lang="es-CL" sz="2400" dirty="0" smtClean="0"/>
              <a:t>son claves </a:t>
            </a:r>
            <a:r>
              <a:rPr lang="es-CL" sz="2400" dirty="0"/>
              <a:t>tres factores:</a:t>
            </a:r>
            <a:r>
              <a:rPr lang="es-CL" sz="2400" u="sng" dirty="0">
                <a:solidFill>
                  <a:schemeClr val="tx1"/>
                </a:solidFill>
              </a:rPr>
              <a:t> </a:t>
            </a:r>
            <a:r>
              <a:rPr lang="es-CL" sz="2400" b="1" u="sng" dirty="0">
                <a:solidFill>
                  <a:schemeClr val="tx1"/>
                </a:solidFill>
                <a:uFill>
                  <a:solidFill>
                    <a:schemeClr val="tx1">
                      <a:lumMod val="85000"/>
                      <a:lumOff val="15000"/>
                    </a:schemeClr>
                  </a:solidFill>
                </a:uFill>
              </a:rPr>
              <a:t>la luminosidad, la temperatura y la presión</a:t>
            </a:r>
            <a:r>
              <a:rPr lang="es-CL" sz="2400" u="sng" dirty="0">
                <a:solidFill>
                  <a:schemeClr val="tx1"/>
                </a:solidFill>
              </a:rPr>
              <a:t>. </a:t>
            </a:r>
            <a:endParaRPr lang="es-CL" sz="2400" u="sng" dirty="0" smtClean="0">
              <a:solidFill>
                <a:schemeClr val="tx1"/>
              </a:solidFill>
            </a:endParaRPr>
          </a:p>
          <a:p>
            <a:pPr algn="just"/>
            <a:r>
              <a:rPr lang="es-CL" sz="2400" b="1" dirty="0" smtClean="0"/>
              <a:t>La </a:t>
            </a:r>
            <a:r>
              <a:rPr lang="es-CL" sz="2400" b="1" dirty="0"/>
              <a:t>presión </a:t>
            </a:r>
            <a:r>
              <a:rPr lang="es-CL" sz="2400" dirty="0" smtClean="0"/>
              <a:t>se relaciona </a:t>
            </a:r>
            <a:r>
              <a:rPr lang="es-CL" sz="2400" dirty="0"/>
              <a:t>con la profundidad y nos indica la fuerza que ejerce el agua </a:t>
            </a:r>
            <a:r>
              <a:rPr lang="es-CL" sz="2400" dirty="0" smtClean="0"/>
              <a:t>sobre los </a:t>
            </a:r>
            <a:r>
              <a:rPr lang="es-CL" sz="2400" dirty="0"/>
              <a:t>organismos que habitan en ella.</a:t>
            </a:r>
          </a:p>
          <a:p>
            <a:pPr algn="just"/>
            <a:r>
              <a:rPr lang="es-CL" sz="2400" dirty="0"/>
              <a:t>Estos tres factores son muy importantes y determinan las formas de vida </a:t>
            </a:r>
            <a:r>
              <a:rPr lang="es-CL" sz="2400" dirty="0" smtClean="0"/>
              <a:t>que se </a:t>
            </a:r>
            <a:r>
              <a:rPr lang="es-CL" sz="2400" dirty="0"/>
              <a:t>encuentran en cada zona del océano. Se puede señalar, de forma general</a:t>
            </a:r>
            <a:r>
              <a:rPr lang="es-CL" sz="2400" dirty="0" smtClean="0"/>
              <a:t>, </a:t>
            </a:r>
            <a:r>
              <a:rPr lang="es-CL" sz="2400" b="1" u="sng" dirty="0" smtClean="0"/>
              <a:t>que </a:t>
            </a:r>
            <a:r>
              <a:rPr lang="es-CL" sz="2400" b="1" u="sng" dirty="0"/>
              <a:t>a mayor profundidad, la luminosidad y la temperatura disminuyen, </a:t>
            </a:r>
            <a:r>
              <a:rPr lang="es-CL" sz="2400" b="1" u="sng" dirty="0" smtClean="0"/>
              <a:t>mientras que </a:t>
            </a:r>
            <a:r>
              <a:rPr lang="es-CL" sz="2400" b="1" u="sng" dirty="0"/>
              <a:t>la presión aumenta.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85720" y="285728"/>
            <a:ext cx="6634509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CL" sz="2800" b="1" dirty="0"/>
              <a:t>Las condiciones bajo el agua afectan la vida</a:t>
            </a:r>
            <a:endParaRPr lang="es-CL" sz="28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0"/>
            <a:ext cx="1804994" cy="93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198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4694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14414" y="2857496"/>
            <a:ext cx="257176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MAYOR TEMPERATURA</a:t>
            </a:r>
          </a:p>
          <a:p>
            <a:r>
              <a:rPr lang="es-CL" b="1" dirty="0" smtClean="0"/>
              <a:t>MÁS LUZ</a:t>
            </a:r>
          </a:p>
          <a:p>
            <a:r>
              <a:rPr lang="es-CL" b="1" dirty="0" smtClean="0"/>
              <a:t>MENOR PRESION</a:t>
            </a:r>
            <a:endParaRPr lang="es-CL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571736" y="4857760"/>
            <a:ext cx="257176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MENOR TEMPERATURA</a:t>
            </a:r>
          </a:p>
          <a:p>
            <a:r>
              <a:rPr lang="es-CL" b="1" dirty="0" smtClean="0"/>
              <a:t>MÉNOS  LUZ</a:t>
            </a:r>
          </a:p>
          <a:p>
            <a:r>
              <a:rPr lang="es-CL" b="1" dirty="0" smtClean="0"/>
              <a:t>MAYOR PRESION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xmlns="" val="39763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7504" y="116632"/>
            <a:ext cx="7107702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sz="2400" dirty="0"/>
              <a:t>En el océano encontramos dos grandes zonas a distintas profundidades: </a:t>
            </a:r>
            <a:r>
              <a:rPr lang="es-CL" sz="2400" b="1" dirty="0">
                <a:solidFill>
                  <a:srgbClr val="FF0000"/>
                </a:solidFill>
              </a:rPr>
              <a:t>la </a:t>
            </a:r>
            <a:r>
              <a:rPr lang="es-CL" sz="2400" b="1" dirty="0" smtClean="0">
                <a:solidFill>
                  <a:srgbClr val="FF0000"/>
                </a:solidFill>
              </a:rPr>
              <a:t>zona </a:t>
            </a:r>
            <a:r>
              <a:rPr lang="es-CL" sz="2400" b="1" dirty="0" err="1" smtClean="0">
                <a:solidFill>
                  <a:srgbClr val="FF0000"/>
                </a:solidFill>
              </a:rPr>
              <a:t>fótica</a:t>
            </a:r>
            <a:r>
              <a:rPr lang="es-CL" sz="2400" b="1" dirty="0" smtClean="0">
                <a:solidFill>
                  <a:srgbClr val="FF0000"/>
                </a:solidFill>
              </a:rPr>
              <a:t> </a:t>
            </a:r>
            <a:r>
              <a:rPr lang="es-CL" sz="2400" b="1" dirty="0">
                <a:solidFill>
                  <a:srgbClr val="FF0000"/>
                </a:solidFill>
              </a:rPr>
              <a:t>y la zona </a:t>
            </a:r>
            <a:r>
              <a:rPr lang="es-CL" sz="2400" b="1" dirty="0" err="1">
                <a:solidFill>
                  <a:srgbClr val="FF0000"/>
                </a:solidFill>
              </a:rPr>
              <a:t>afótica</a:t>
            </a:r>
            <a:r>
              <a:rPr lang="es-CL" sz="2400" dirty="0"/>
              <a:t>. En ellas la luminosidad, la temperatura y la presión </a:t>
            </a:r>
            <a:r>
              <a:rPr lang="es-CL" sz="2400" dirty="0" smtClean="0"/>
              <a:t>son distintas</a:t>
            </a:r>
            <a:r>
              <a:rPr lang="es-CL" sz="2400" dirty="0"/>
              <a:t>, por lo que encontramos formas de vida diferentes.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322" y="2175368"/>
            <a:ext cx="9040678" cy="468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Flecha izquierda y arriba"/>
          <p:cNvSpPr/>
          <p:nvPr/>
        </p:nvSpPr>
        <p:spPr>
          <a:xfrm>
            <a:off x="7358082" y="1071546"/>
            <a:ext cx="785818" cy="500066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9006" y="0"/>
            <a:ext cx="1804994" cy="93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4721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para FOTICA Y AFO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932" y="-51322"/>
            <a:ext cx="9175932" cy="688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9512" y="188640"/>
            <a:ext cx="6336704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sz="2000" b="1" dirty="0"/>
              <a:t>Zona </a:t>
            </a:r>
            <a:r>
              <a:rPr lang="es-CL" sz="2000" b="1" dirty="0" err="1"/>
              <a:t>fótica</a:t>
            </a:r>
            <a:endParaRPr lang="es-CL" sz="2000" b="1" dirty="0"/>
          </a:p>
          <a:p>
            <a:pPr algn="just"/>
            <a:r>
              <a:rPr lang="es-CL" sz="2000" dirty="0"/>
              <a:t>Se ubica cerca de la superficie y corresponde a </a:t>
            </a:r>
            <a:r>
              <a:rPr lang="es-CL" sz="2000" dirty="0" smtClean="0"/>
              <a:t>los primeros </a:t>
            </a:r>
            <a:r>
              <a:rPr lang="es-CL" sz="2000" dirty="0"/>
              <a:t>200 metros bajo el nivel del mar. Recibe </a:t>
            </a:r>
            <a:r>
              <a:rPr lang="es-CL" sz="2000" dirty="0" smtClean="0"/>
              <a:t>una gran </a:t>
            </a:r>
            <a:r>
              <a:rPr lang="es-CL" sz="2000" dirty="0"/>
              <a:t>cantidad de luz solar, lo que permite el </a:t>
            </a:r>
            <a:r>
              <a:rPr lang="es-CL" sz="2000" dirty="0" smtClean="0"/>
              <a:t>desarrollo de </a:t>
            </a:r>
            <a:r>
              <a:rPr lang="es-CL" sz="2000" dirty="0"/>
              <a:t>variadas formas de vida. Con la luz solar, las </a:t>
            </a:r>
            <a:r>
              <a:rPr lang="es-CL" sz="2000" dirty="0" smtClean="0"/>
              <a:t>algas marinas </a:t>
            </a:r>
            <a:r>
              <a:rPr lang="es-CL" sz="2000" dirty="0"/>
              <a:t>realizan fotosíntesis, para obtener su </a:t>
            </a:r>
            <a:r>
              <a:rPr lang="es-CL" sz="2000" dirty="0" smtClean="0"/>
              <a:t>propia energía </a:t>
            </a:r>
            <a:r>
              <a:rPr lang="es-CL" sz="2000" dirty="0"/>
              <a:t>y generar alimento para los animales marinos</a:t>
            </a:r>
            <a:r>
              <a:rPr lang="es-CL" sz="2000" dirty="0" smtClean="0"/>
              <a:t>. La </a:t>
            </a:r>
            <a:r>
              <a:rPr lang="es-CL" sz="2000" dirty="0"/>
              <a:t>mayoría de los organismos marinos habita en </a:t>
            </a:r>
            <a:r>
              <a:rPr lang="es-CL" sz="2000" dirty="0" smtClean="0"/>
              <a:t>los primeros </a:t>
            </a:r>
            <a:r>
              <a:rPr lang="es-CL" sz="2000" dirty="0"/>
              <a:t>50 metros de profundidad</a:t>
            </a:r>
            <a:r>
              <a:rPr lang="es-CL" sz="2000" dirty="0" smtClean="0"/>
              <a:t>. </a:t>
            </a:r>
            <a:endParaRPr lang="es-CL" sz="2000" dirty="0"/>
          </a:p>
        </p:txBody>
      </p:sp>
      <p:sp>
        <p:nvSpPr>
          <p:cNvPr id="5" name="4 Rectángulo"/>
          <p:cNvSpPr/>
          <p:nvPr/>
        </p:nvSpPr>
        <p:spPr>
          <a:xfrm>
            <a:off x="2230582" y="4283275"/>
            <a:ext cx="6678488" cy="255454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CL" sz="2000" b="1" dirty="0"/>
              <a:t>Zona </a:t>
            </a:r>
            <a:r>
              <a:rPr lang="es-CL" sz="2000" b="1" dirty="0" err="1"/>
              <a:t>afótica</a:t>
            </a:r>
            <a:endParaRPr lang="es-CL" sz="2000" b="1" dirty="0"/>
          </a:p>
          <a:p>
            <a:pPr algn="just"/>
            <a:r>
              <a:rPr lang="es-CL" sz="2000" dirty="0"/>
              <a:t>Se ubica bajo los 200 metros de profundidad y </a:t>
            </a:r>
            <a:r>
              <a:rPr lang="es-CL" sz="2000" dirty="0" smtClean="0"/>
              <a:t>prácticamente no </a:t>
            </a:r>
            <a:r>
              <a:rPr lang="es-CL" sz="2000" dirty="0"/>
              <a:t>recibe luz solar, por lo que allí no se encuentran </a:t>
            </a:r>
            <a:r>
              <a:rPr lang="es-CL" sz="2000" dirty="0" smtClean="0"/>
              <a:t>algas marinas</a:t>
            </a:r>
            <a:r>
              <a:rPr lang="es-CL" sz="2000" dirty="0"/>
              <a:t>. A medida que se desciende, la presión </a:t>
            </a:r>
            <a:r>
              <a:rPr lang="es-CL" sz="2000" dirty="0" smtClean="0"/>
              <a:t>aumenta y </a:t>
            </a:r>
            <a:r>
              <a:rPr lang="es-CL" sz="2000" dirty="0"/>
              <a:t>la temperatura disminuye, por lo que las formas de </a:t>
            </a:r>
            <a:r>
              <a:rPr lang="es-CL" sz="2000" dirty="0" smtClean="0"/>
              <a:t>vida son </a:t>
            </a:r>
            <a:r>
              <a:rPr lang="es-CL" sz="2000" dirty="0"/>
              <a:t>menos abundantes. En esta zona habitan </a:t>
            </a:r>
            <a:r>
              <a:rPr lang="es-CL" sz="2000" dirty="0" smtClean="0"/>
              <a:t>animales como </a:t>
            </a:r>
            <a:r>
              <a:rPr lang="es-CL" sz="2000" dirty="0"/>
              <a:t>pulpos o calamares, que pueden subir a </a:t>
            </a:r>
            <a:r>
              <a:rPr lang="es-CL" sz="2000" dirty="0" smtClean="0"/>
              <a:t>zonas menos </a:t>
            </a:r>
            <a:r>
              <a:rPr lang="es-CL" sz="2000" dirty="0"/>
              <a:t>profundas en busca de alimento.</a:t>
            </a:r>
          </a:p>
        </p:txBody>
      </p:sp>
    </p:spTree>
    <p:extLst>
      <p:ext uri="{BB962C8B-B14F-4D97-AF65-F5344CB8AC3E}">
        <p14:creationId xmlns:p14="http://schemas.microsoft.com/office/powerpoint/2010/main" xmlns="" val="123178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zona litoral neritica y pelag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916499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1520" y="692696"/>
            <a:ext cx="8784976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sz="2000" b="1" dirty="0"/>
              <a:t>Considerando cómo se distribuyen algunos </a:t>
            </a:r>
            <a:r>
              <a:rPr lang="es-CL" sz="2000" b="1" dirty="0" smtClean="0"/>
              <a:t>de los </a:t>
            </a:r>
            <a:r>
              <a:rPr lang="es-CL" sz="2000" b="1" dirty="0"/>
              <a:t>ecosistemas marinos desde la costa </a:t>
            </a:r>
            <a:r>
              <a:rPr lang="es-CL" sz="2000" b="1" dirty="0" smtClean="0"/>
              <a:t>hasta mar </a:t>
            </a:r>
            <a:r>
              <a:rPr lang="es-CL" sz="2000" b="1" dirty="0"/>
              <a:t>abierto, el océano se divide en tres zonas: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CL" sz="2000" b="1" dirty="0"/>
              <a:t>zona </a:t>
            </a:r>
            <a:r>
              <a:rPr lang="es-CL" sz="2000" b="1" dirty="0" smtClean="0"/>
              <a:t>litoral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CL" sz="2000" b="1" dirty="0" smtClean="0"/>
              <a:t>zona nerítica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CL" sz="2000" b="1" dirty="0" smtClean="0"/>
              <a:t>zona </a:t>
            </a:r>
            <a:r>
              <a:rPr lang="es-CL" sz="2000" b="1" dirty="0"/>
              <a:t>pelágica.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043608" y="3284983"/>
            <a:ext cx="1656184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sz="2400" b="1" dirty="0" smtClean="0"/>
              <a:t>Zona </a:t>
            </a:r>
            <a:r>
              <a:rPr lang="es-CL" sz="2400" b="1" dirty="0"/>
              <a:t>litoral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139952" y="3284982"/>
            <a:ext cx="1872208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sz="2400" b="1" dirty="0" smtClean="0"/>
              <a:t>Zona nerítica</a:t>
            </a:r>
            <a:endParaRPr lang="es-CL" sz="2400" b="1" dirty="0"/>
          </a:p>
        </p:txBody>
      </p:sp>
      <p:sp>
        <p:nvSpPr>
          <p:cNvPr id="6" name="5 Rectángulo"/>
          <p:cNvSpPr/>
          <p:nvPr/>
        </p:nvSpPr>
        <p:spPr>
          <a:xfrm>
            <a:off x="7164288" y="3278731"/>
            <a:ext cx="2006887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sz="2400" b="1" dirty="0" smtClean="0"/>
              <a:t>Zona pelágica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xmlns="" val="1593046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zona pelag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1" y="1124744"/>
            <a:ext cx="9137639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67588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503</Words>
  <Application>Microsoft Office PowerPoint</Application>
  <PresentationFormat>Presentación en pantalla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Paulinita</dc:creator>
  <cp:lastModifiedBy>Paulina</cp:lastModifiedBy>
  <cp:revision>7</cp:revision>
  <dcterms:created xsi:type="dcterms:W3CDTF">2017-01-20T22:32:42Z</dcterms:created>
  <dcterms:modified xsi:type="dcterms:W3CDTF">2020-03-30T04:27:01Z</dcterms:modified>
</cp:coreProperties>
</file>