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76" r:id="rId5"/>
    <p:sldId id="284" r:id="rId6"/>
    <p:sldId id="281" r:id="rId7"/>
    <p:sldId id="277" r:id="rId8"/>
    <p:sldId id="278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6A7"/>
    <a:srgbClr val="96407F"/>
    <a:srgbClr val="543118"/>
    <a:srgbClr val="EAD8A8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419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30/03/2020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6851" y="1491319"/>
            <a:ext cx="8610600" cy="1290637"/>
          </a:xfrm>
        </p:spPr>
        <p:txBody>
          <a:bodyPr/>
          <a:lstStyle/>
          <a:p>
            <a:pPr algn="ctr"/>
            <a:r>
              <a:rPr lang="es-CL" b="1" dirty="0" smtClean="0"/>
              <a:t>Adición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80" y="2682240"/>
            <a:ext cx="30765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41058"/>
            <a:ext cx="4207692" cy="886506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La</a:t>
            </a:r>
            <a:r>
              <a:rPr lang="es-CL" dirty="0" smtClean="0"/>
              <a:t> </a:t>
            </a:r>
            <a:r>
              <a:rPr lang="es-CL" b="1" dirty="0" smtClean="0"/>
              <a:t>adicción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1667575"/>
          </a:xfrm>
        </p:spPr>
        <p:txBody>
          <a:bodyPr/>
          <a:lstStyle/>
          <a:p>
            <a:r>
              <a:rPr lang="es-ES" b="1" dirty="0" smtClean="0"/>
              <a:t>Es </a:t>
            </a:r>
            <a:r>
              <a:rPr lang="es-ES" b="1" dirty="0"/>
              <a:t>aquella operación matemática </a:t>
            </a:r>
            <a:r>
              <a:rPr lang="es-ES" b="1" dirty="0" smtClean="0"/>
              <a:t>que </a:t>
            </a:r>
            <a:r>
              <a:rPr lang="es-ES" b="1" dirty="0"/>
              <a:t>consiste en </a:t>
            </a:r>
            <a:r>
              <a:rPr lang="es-ES" b="1" dirty="0" smtClean="0"/>
              <a:t>añadir, agregar o avanzar dos o más números, </a:t>
            </a:r>
            <a:r>
              <a:rPr lang="es-ES" b="1" dirty="0"/>
              <a:t>para obtener una determinada cantidad final o total de </a:t>
            </a:r>
            <a:r>
              <a:rPr lang="es-ES" b="1" dirty="0" smtClean="0"/>
              <a:t>algo.</a:t>
            </a:r>
          </a:p>
          <a:p>
            <a:r>
              <a:rPr lang="es-ES" b="1" dirty="0" smtClean="0"/>
              <a:t>Por ejemplo: </a:t>
            </a:r>
          </a:p>
          <a:p>
            <a:endParaRPr lang="es-ES" b="1" dirty="0"/>
          </a:p>
          <a:p>
            <a:endParaRPr lang="es-CL" dirty="0"/>
          </a:p>
        </p:txBody>
      </p:sp>
      <p:pic>
        <p:nvPicPr>
          <p:cNvPr id="1030" name="Picture 6" descr="Conjunto de dibujos animados de coloridas mariposas | Vecto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3994069"/>
            <a:ext cx="2548436" cy="25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239" y="4566339"/>
            <a:ext cx="1394969" cy="15893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272" y="4479934"/>
            <a:ext cx="1133475" cy="17621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247" y="4132680"/>
            <a:ext cx="3524250" cy="24098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68" y="4674834"/>
            <a:ext cx="1125447" cy="11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b="1" dirty="0" smtClean="0"/>
              <a:t>Partes de la </a:t>
            </a:r>
            <a:r>
              <a:rPr lang="es-CL" sz="4000" b="1" dirty="0" smtClean="0"/>
              <a:t>adición</a:t>
            </a:r>
            <a:endParaRPr lang="es-CL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9664" y="1990025"/>
            <a:ext cx="3603753" cy="3862133"/>
          </a:xfrm>
        </p:spPr>
        <p:txBody>
          <a:bodyPr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r>
              <a:rPr lang="es-CL" sz="4000" b="1" dirty="0" smtClean="0">
                <a:solidFill>
                  <a:schemeClr val="accent2">
                    <a:lumMod val="75000"/>
                  </a:schemeClr>
                </a:solidFill>
              </a:rPr>
              <a:t>Sumando</a:t>
            </a:r>
            <a:endParaRPr lang="es-CL" sz="5000" b="1" dirty="0" smtClean="0"/>
          </a:p>
          <a:p>
            <a:r>
              <a:rPr lang="es-CL" sz="4000" b="1" dirty="0" smtClean="0">
                <a:solidFill>
                  <a:schemeClr val="accent2">
                    <a:lumMod val="75000"/>
                  </a:schemeClr>
                </a:solidFill>
              </a:rPr>
              <a:t>Sumando</a:t>
            </a:r>
            <a:endParaRPr lang="es-CL" sz="5000" b="1" u="sng" dirty="0" smtClean="0"/>
          </a:p>
          <a:p>
            <a:r>
              <a:rPr lang="es-CL" sz="4000" b="1" dirty="0" smtClean="0">
                <a:solidFill>
                  <a:srgbClr val="07A6A7"/>
                </a:solidFill>
              </a:rPr>
              <a:t>Suma o total</a:t>
            </a:r>
            <a:endParaRPr lang="es-CL" sz="50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995534"/>
            <a:ext cx="23907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679" y="275743"/>
            <a:ext cx="11849464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/>
              <a:t>¿Cómo sabemos que una adición no tiene reserva o reagrupación?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8863" y="5140234"/>
            <a:ext cx="9872871" cy="1077686"/>
          </a:xfrm>
        </p:spPr>
        <p:txBody>
          <a:bodyPr/>
          <a:lstStyle/>
          <a:p>
            <a:pPr marL="45720" indent="0" algn="ctr">
              <a:buNone/>
            </a:pPr>
            <a:r>
              <a:rPr lang="es-CL" b="1" dirty="0">
                <a:solidFill>
                  <a:srgbClr val="96407F"/>
                </a:solidFill>
              </a:rPr>
              <a:t>adición sin </a:t>
            </a:r>
            <a:r>
              <a:rPr lang="es-CL" b="1" dirty="0" smtClean="0">
                <a:solidFill>
                  <a:srgbClr val="96407F"/>
                </a:solidFill>
              </a:rPr>
              <a:t>reagrupación </a:t>
            </a:r>
            <a:endParaRPr lang="es-CL" b="1" dirty="0">
              <a:solidFill>
                <a:srgbClr val="96407F"/>
              </a:solidFill>
            </a:endParaRPr>
          </a:p>
          <a:p>
            <a:pPr marL="45720" indent="0" algn="ctr">
              <a:buNone/>
            </a:pPr>
            <a:r>
              <a:rPr lang="es-CL" b="1" dirty="0">
                <a:solidFill>
                  <a:srgbClr val="96407F"/>
                </a:solidFill>
              </a:rPr>
              <a:t>La suma de dos dígitos NO ES MAYOR </a:t>
            </a:r>
            <a:r>
              <a:rPr lang="es-CL" b="1" dirty="0" smtClean="0">
                <a:solidFill>
                  <a:srgbClr val="96407F"/>
                </a:solidFill>
              </a:rPr>
              <a:t>QUE 9</a:t>
            </a:r>
            <a:endParaRPr lang="es-CL" b="1" dirty="0">
              <a:solidFill>
                <a:srgbClr val="96407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10" y="2116183"/>
            <a:ext cx="3537041" cy="28409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906" y="4176723"/>
            <a:ext cx="381000" cy="514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825" y="4219585"/>
            <a:ext cx="390525" cy="4286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835" y="4210060"/>
            <a:ext cx="3143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612" y="299811"/>
            <a:ext cx="11926388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 smtClean="0"/>
              <a:t>¿Cuándo una adición tiene reserva o reagrupación?</a:t>
            </a:r>
            <a:endParaRPr lang="es-CL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612" y="4895396"/>
            <a:ext cx="10515600" cy="1152706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 smtClean="0">
                <a:solidFill>
                  <a:srgbClr val="96407F"/>
                </a:solidFill>
              </a:rPr>
              <a:t>Adición con </a:t>
            </a:r>
            <a:r>
              <a:rPr lang="es-CL" b="1" dirty="0" smtClean="0">
                <a:solidFill>
                  <a:srgbClr val="96407F"/>
                </a:solidFill>
              </a:rPr>
              <a:t>reagrupación </a:t>
            </a:r>
            <a:endParaRPr lang="es-CL" b="1" dirty="0" smtClean="0">
              <a:solidFill>
                <a:srgbClr val="96407F"/>
              </a:solidFill>
            </a:endParaRPr>
          </a:p>
          <a:p>
            <a:r>
              <a:rPr lang="es-CL" b="1" dirty="0" smtClean="0">
                <a:solidFill>
                  <a:srgbClr val="96407F"/>
                </a:solidFill>
              </a:rPr>
              <a:t>La suma de dos dígitos puede ser mayor a 9 y se REAGRUPA</a:t>
            </a:r>
            <a:endParaRPr lang="es-CL" b="1" dirty="0">
              <a:solidFill>
                <a:srgbClr val="96407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20" y="2042024"/>
            <a:ext cx="3557451" cy="28533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662" y="4172528"/>
            <a:ext cx="285750" cy="4191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83" y="2027033"/>
            <a:ext cx="276225" cy="4000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228" y="4172528"/>
            <a:ext cx="285750" cy="400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219" y="4124903"/>
            <a:ext cx="3143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C029B-DFCA-4178-9F92-27FC041B5EA3}">
  <ds:schemaRefs>
    <ds:schemaRef ds:uri="904e2ea1-c14c-483b-89ef-f6b2df6ba23c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f40e8ec9-c0d5-46bf-ada4-d85cb00858d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93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School</vt:lpstr>
      <vt:lpstr>Adición</vt:lpstr>
      <vt:lpstr>La adicción </vt:lpstr>
      <vt:lpstr>Partes de la adición</vt:lpstr>
      <vt:lpstr>¿Cómo sabemos que una adición no tiene reserva o reagrupación? </vt:lpstr>
      <vt:lpstr>¿Cuándo una adición tiene reserva o reagrupación?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2019-05-09T05:14:15Z</dcterms:created>
  <dcterms:modified xsi:type="dcterms:W3CDTF">2020-03-31T03:55:13Z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